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9" r:id="rId4"/>
    <p:sldId id="263" r:id="rId5"/>
    <p:sldId id="287" r:id="rId6"/>
    <p:sldId id="318" r:id="rId7"/>
    <p:sldId id="265" r:id="rId8"/>
    <p:sldId id="285" r:id="rId9"/>
    <p:sldId id="288" r:id="rId10"/>
    <p:sldId id="283" r:id="rId11"/>
    <p:sldId id="272" r:id="rId12"/>
    <p:sldId id="294" r:id="rId13"/>
    <p:sldId id="273" r:id="rId14"/>
    <p:sldId id="307" r:id="rId15"/>
    <p:sldId id="295" r:id="rId16"/>
    <p:sldId id="319" r:id="rId17"/>
    <p:sldId id="320" r:id="rId18"/>
    <p:sldId id="266" r:id="rId19"/>
    <p:sldId id="267" r:id="rId20"/>
    <p:sldId id="289" r:id="rId21"/>
    <p:sldId id="291" r:id="rId22"/>
    <p:sldId id="278" r:id="rId23"/>
    <p:sldId id="292" r:id="rId24"/>
    <p:sldId id="270" r:id="rId25"/>
    <p:sldId id="269" r:id="rId26"/>
    <p:sldId id="279" r:id="rId27"/>
    <p:sldId id="296" r:id="rId28"/>
    <p:sldId id="280" r:id="rId29"/>
    <p:sldId id="281" r:id="rId30"/>
    <p:sldId id="282" r:id="rId31"/>
    <p:sldId id="298" r:id="rId32"/>
    <p:sldId id="299" r:id="rId33"/>
    <p:sldId id="300" r:id="rId34"/>
    <p:sldId id="303" r:id="rId35"/>
    <p:sldId id="305" r:id="rId36"/>
    <p:sldId id="308" r:id="rId37"/>
    <p:sldId id="309" r:id="rId38"/>
    <p:sldId id="317" r:id="rId39"/>
    <p:sldId id="304" r:id="rId40"/>
    <p:sldId id="314" r:id="rId41"/>
    <p:sldId id="310" r:id="rId42"/>
    <p:sldId id="315" r:id="rId43"/>
    <p:sldId id="316" r:id="rId4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620"/>
    <a:srgbClr val="8FAADC"/>
    <a:srgbClr val="E6E6E6"/>
    <a:srgbClr val="33CCCC"/>
    <a:srgbClr val="006699"/>
    <a:srgbClr val="00FFCC"/>
    <a:srgbClr val="AFABAB"/>
    <a:srgbClr val="F5F5F5"/>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76581" autoAdjust="0"/>
  </p:normalViewPr>
  <p:slideViewPr>
    <p:cSldViewPr snapToGrid="0">
      <p:cViewPr varScale="1">
        <p:scale>
          <a:sx n="114" d="100"/>
          <a:sy n="114" d="100"/>
        </p:scale>
        <p:origin x="360"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F4269-883B-46FE-976F-77445DEE76B1}" type="datetimeFigureOut">
              <a:rPr lang="zh-TW" altLang="en-US" smtClean="0"/>
              <a:t>2019/6/26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A56FE3-2CAD-42A4-B9C2-96B967FECE9C}" type="slidenum">
              <a:rPr lang="zh-TW" altLang="en-US" smtClean="0"/>
              <a:t>‹#›</a:t>
            </a:fld>
            <a:endParaRPr lang="zh-TW" altLang="en-US"/>
          </a:p>
        </p:txBody>
      </p:sp>
    </p:spTree>
    <p:extLst>
      <p:ext uri="{BB962C8B-B14F-4D97-AF65-F5344CB8AC3E}">
        <p14:creationId xmlns:p14="http://schemas.microsoft.com/office/powerpoint/2010/main" val="3583209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5A56FE3-2CAD-42A4-B9C2-96B967FECE9C}" type="slidenum">
              <a:rPr lang="zh-TW" altLang="en-US" smtClean="0"/>
              <a:t>19</a:t>
            </a:fld>
            <a:endParaRPr lang="zh-TW" altLang="en-US"/>
          </a:p>
        </p:txBody>
      </p:sp>
    </p:spTree>
    <p:extLst>
      <p:ext uri="{BB962C8B-B14F-4D97-AF65-F5344CB8AC3E}">
        <p14:creationId xmlns:p14="http://schemas.microsoft.com/office/powerpoint/2010/main" val="1153604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5A56FE3-2CAD-42A4-B9C2-96B967FECE9C}" type="slidenum">
              <a:rPr lang="zh-TW" altLang="en-US" smtClean="0"/>
              <a:t>20</a:t>
            </a:fld>
            <a:endParaRPr lang="zh-TW" altLang="en-US"/>
          </a:p>
        </p:txBody>
      </p:sp>
    </p:spTree>
    <p:extLst>
      <p:ext uri="{BB962C8B-B14F-4D97-AF65-F5344CB8AC3E}">
        <p14:creationId xmlns:p14="http://schemas.microsoft.com/office/powerpoint/2010/main" val="2377634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5A56FE3-2CAD-42A4-B9C2-96B967FECE9C}" type="slidenum">
              <a:rPr lang="zh-TW" altLang="en-US" smtClean="0"/>
              <a:t>21</a:t>
            </a:fld>
            <a:endParaRPr lang="zh-TW" altLang="en-US"/>
          </a:p>
        </p:txBody>
      </p:sp>
    </p:spTree>
    <p:extLst>
      <p:ext uri="{BB962C8B-B14F-4D97-AF65-F5344CB8AC3E}">
        <p14:creationId xmlns:p14="http://schemas.microsoft.com/office/powerpoint/2010/main" val="35212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5A56FE3-2CAD-42A4-B9C2-96B967FECE9C}" type="slidenum">
              <a:rPr lang="zh-TW" altLang="en-US" smtClean="0"/>
              <a:t>23</a:t>
            </a:fld>
            <a:endParaRPr lang="zh-TW" altLang="en-US"/>
          </a:p>
        </p:txBody>
      </p:sp>
    </p:spTree>
    <p:extLst>
      <p:ext uri="{BB962C8B-B14F-4D97-AF65-F5344CB8AC3E}">
        <p14:creationId xmlns:p14="http://schemas.microsoft.com/office/powerpoint/2010/main" val="1789819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4B167F-63FE-46CA-9B24-F658B54B6A6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658DCAC-5093-48A4-9C60-58C7962A71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14D322D-B187-436B-B684-CE339DC7BA2F}"/>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5" name="頁尾版面配置區 4">
            <a:extLst>
              <a:ext uri="{FF2B5EF4-FFF2-40B4-BE49-F238E27FC236}">
                <a16:creationId xmlns:a16="http://schemas.microsoft.com/office/drawing/2014/main" id="{2A7F39DD-27CC-4A97-B1B2-C05AF25AEA4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8C2F42-248F-406C-A4AF-99245D3E939C}"/>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3142886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50C5C9-FEBA-4510-BEF3-AF33AFE11AC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1113755-D57C-4A4B-822A-89F1F4FA0F7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23DD813-0461-47FE-A42D-4BF6970ED0D7}"/>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5" name="頁尾版面配置區 4">
            <a:extLst>
              <a:ext uri="{FF2B5EF4-FFF2-40B4-BE49-F238E27FC236}">
                <a16:creationId xmlns:a16="http://schemas.microsoft.com/office/drawing/2014/main" id="{CFEF2392-7FF2-4271-9B13-44D2BB12933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804127-ECE1-4429-9762-033742ABD9A1}"/>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1134843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DEB4E38-5BAD-4B12-8784-FF4C98C8CF52}"/>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7C140AE-C2F3-4C05-8848-6B84EFAACB7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150672E-55D0-4407-9061-A3E25E11712A}"/>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5" name="頁尾版面配置區 4">
            <a:extLst>
              <a:ext uri="{FF2B5EF4-FFF2-40B4-BE49-F238E27FC236}">
                <a16:creationId xmlns:a16="http://schemas.microsoft.com/office/drawing/2014/main" id="{04B05138-D82F-4783-B408-D4B4CCCC713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63D009C-30DB-4C80-918E-9A842F6FB930}"/>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230543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1A34DF-7E22-4594-8717-FC2AE946164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52A65AA-61FC-4B54-A249-ADDC37A6FA84}"/>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A974F55-67B6-4BED-A462-947684A0D438}"/>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5" name="頁尾版面配置區 4">
            <a:extLst>
              <a:ext uri="{FF2B5EF4-FFF2-40B4-BE49-F238E27FC236}">
                <a16:creationId xmlns:a16="http://schemas.microsoft.com/office/drawing/2014/main" id="{B539F838-156F-4B75-A313-E70B1D985A4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E2863E-271F-43C6-B6F2-66383F013B8C}"/>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3230433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2C88E-6F8D-452C-AD2F-2D317588992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10541E6-7B29-4C50-9074-E0C636F5B7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20D716D-814F-486E-84CC-CA98997143CA}"/>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5" name="頁尾版面配置區 4">
            <a:extLst>
              <a:ext uri="{FF2B5EF4-FFF2-40B4-BE49-F238E27FC236}">
                <a16:creationId xmlns:a16="http://schemas.microsoft.com/office/drawing/2014/main" id="{44D384CA-6F0A-4444-BE29-984B2C404BD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E48A52C-3295-4701-80D5-0F4A6925836F}"/>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306506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87C59B-649C-4B04-ABC8-90BB34AE9DD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04285C5-C578-444A-922A-76F5BBB0381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09CCD10-3BE5-4837-8C79-C3FF5EC99F9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E2189A2-AFB4-4267-B676-1696956BDEB6}"/>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6" name="頁尾版面配置區 5">
            <a:extLst>
              <a:ext uri="{FF2B5EF4-FFF2-40B4-BE49-F238E27FC236}">
                <a16:creationId xmlns:a16="http://schemas.microsoft.com/office/drawing/2014/main" id="{F17A6F85-456F-45B3-A5C2-6143D3D5420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8178B3-CFC4-4ACC-9050-0E80E4625F00}"/>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2438764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0A4FFF-558A-451A-ADBF-5F8607B084D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E77697A-DF33-4AB9-8476-F2302EC8C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767172D5-4029-4647-8E69-198E40B7DB0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F96E109-FB68-4DE0-9497-5A290D46C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14B3E95-2DBA-41C2-8656-853BF4EEDD76}"/>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BA8DE07-AC17-49A1-AC5D-92CA083D05B5}"/>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8" name="頁尾版面配置區 7">
            <a:extLst>
              <a:ext uri="{FF2B5EF4-FFF2-40B4-BE49-F238E27FC236}">
                <a16:creationId xmlns:a16="http://schemas.microsoft.com/office/drawing/2014/main" id="{E9DCD553-C5DE-45EC-8EEF-744906FC1E1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3D6FA87-3C4B-4174-94F4-2211EEF16266}"/>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1328698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FBF231-78A6-472C-B741-3297F4AF40D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639ADBA-F4D8-4CA5-8172-9D44D0FF2381}"/>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4" name="頁尾版面配置區 3">
            <a:extLst>
              <a:ext uri="{FF2B5EF4-FFF2-40B4-BE49-F238E27FC236}">
                <a16:creationId xmlns:a16="http://schemas.microsoft.com/office/drawing/2014/main" id="{6723357A-3AC5-45C8-A59B-31BE20BD932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F80C3F2-005E-47D6-9F48-ED891C18EE9D}"/>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306051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9B95968-64C1-4732-B399-56E9CBD44ADF}"/>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3" name="頁尾版面配置區 2">
            <a:extLst>
              <a:ext uri="{FF2B5EF4-FFF2-40B4-BE49-F238E27FC236}">
                <a16:creationId xmlns:a16="http://schemas.microsoft.com/office/drawing/2014/main" id="{17F7A14F-2F11-4496-BC87-80F4D6AD833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457099A-0B69-4219-9068-C9B9FBD9DB10}"/>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276477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5BDB90-6708-45D2-98A4-823C5AAE14A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C713D90-63B0-442B-B047-E9AC2BBE88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68E6D00-DBA4-448B-A79B-158141503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133FBC5-D59F-4FE5-B4BA-0EBD88C185F3}"/>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6" name="頁尾版面配置區 5">
            <a:extLst>
              <a:ext uri="{FF2B5EF4-FFF2-40B4-BE49-F238E27FC236}">
                <a16:creationId xmlns:a16="http://schemas.microsoft.com/office/drawing/2014/main" id="{E9E7A648-A3E7-4229-A994-FAAD879A2CB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65DEC78-3E06-43A2-9D1A-D8A0A8517BF3}"/>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237694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A84C44-83C6-4984-B67F-4A5AE28BB2F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FDDDE41E-5C9A-48E8-9A26-D6B7B665C5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B47E09-8A93-4193-82A9-EFCD90438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3502BF2-58DE-44B2-B596-3F3C67513639}"/>
              </a:ext>
            </a:extLst>
          </p:cNvPr>
          <p:cNvSpPr>
            <a:spLocks noGrp="1"/>
          </p:cNvSpPr>
          <p:nvPr>
            <p:ph type="dt" sz="half" idx="10"/>
          </p:nvPr>
        </p:nvSpPr>
        <p:spPr/>
        <p:txBody>
          <a:bodyPr/>
          <a:lstStyle/>
          <a:p>
            <a:fld id="{8E5237DE-3F0A-44A3-B559-54A4AC185D2E}" type="datetimeFigureOut">
              <a:rPr lang="zh-TW" altLang="en-US" smtClean="0"/>
              <a:t>2019/6/26</a:t>
            </a:fld>
            <a:endParaRPr lang="zh-TW" altLang="en-US"/>
          </a:p>
        </p:txBody>
      </p:sp>
      <p:sp>
        <p:nvSpPr>
          <p:cNvPr id="6" name="頁尾版面配置區 5">
            <a:extLst>
              <a:ext uri="{FF2B5EF4-FFF2-40B4-BE49-F238E27FC236}">
                <a16:creationId xmlns:a16="http://schemas.microsoft.com/office/drawing/2014/main" id="{E9D6AEE1-E837-456E-9DEE-1F5BA4B2C9C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1281AE9-A879-4F12-A7D0-6A71CCA84357}"/>
              </a:ext>
            </a:extLst>
          </p:cNvPr>
          <p:cNvSpPr>
            <a:spLocks noGrp="1"/>
          </p:cNvSpPr>
          <p:nvPr>
            <p:ph type="sldNum" sz="quarter" idx="12"/>
          </p:nvPr>
        </p:nvSpPr>
        <p:spPr/>
        <p:txBody>
          <a:body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2535659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6B35726-78DB-452E-9FDA-BC99BF46E5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57F29F8-4028-4A42-82A4-12714DF793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CA09447-4134-4613-96CF-525542E2EF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5237DE-3F0A-44A3-B559-54A4AC185D2E}" type="datetimeFigureOut">
              <a:rPr lang="zh-TW" altLang="en-US" smtClean="0"/>
              <a:t>2019/6/26</a:t>
            </a:fld>
            <a:endParaRPr lang="zh-TW" altLang="en-US"/>
          </a:p>
        </p:txBody>
      </p:sp>
      <p:sp>
        <p:nvSpPr>
          <p:cNvPr id="5" name="頁尾版面配置區 4">
            <a:extLst>
              <a:ext uri="{FF2B5EF4-FFF2-40B4-BE49-F238E27FC236}">
                <a16:creationId xmlns:a16="http://schemas.microsoft.com/office/drawing/2014/main" id="{B4CCB0A8-9F7B-421D-8190-BFFB38F05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D9C6980-3EC5-426C-9ED1-3A36D8B85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DED93-BB6F-4F04-9CCA-FF01DA5A6A54}" type="slidenum">
              <a:rPr lang="zh-TW" altLang="en-US" smtClean="0"/>
              <a:t>‹#›</a:t>
            </a:fld>
            <a:endParaRPr lang="zh-TW" altLang="en-US"/>
          </a:p>
        </p:txBody>
      </p:sp>
    </p:spTree>
    <p:extLst>
      <p:ext uri="{BB962C8B-B14F-4D97-AF65-F5344CB8AC3E}">
        <p14:creationId xmlns:p14="http://schemas.microsoft.com/office/powerpoint/2010/main" val="2418011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0.png"/><Relationship Id="rId12" Type="http://schemas.openxmlformats.org/officeDocument/2006/relationships/hyperlink" Target="https://arkbeez.com/order/seller_list"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8.jp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4.png"/><Relationship Id="rId5" Type="http://schemas.openxmlformats.org/officeDocument/2006/relationships/image" Target="../media/image27.png"/><Relationship Id="rId10" Type="http://schemas.openxmlformats.org/officeDocument/2006/relationships/image" Target="../media/image33.png"/><Relationship Id="rId4" Type="http://schemas.openxmlformats.org/officeDocument/2006/relationships/image" Target="../media/image26.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1.jp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png"/><Relationship Id="rId7" Type="http://schemas.openxmlformats.org/officeDocument/2006/relationships/image" Target="../media/image37.png"/><Relationship Id="rId12"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45.png"/><Relationship Id="rId10" Type="http://schemas.openxmlformats.org/officeDocument/2006/relationships/image" Target="../media/image18.png"/><Relationship Id="rId4" Type="http://schemas.openxmlformats.org/officeDocument/2006/relationships/image" Target="../media/image35.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8.png"/><Relationship Id="rId3" Type="http://schemas.openxmlformats.org/officeDocument/2006/relationships/image" Target="../media/image36.png"/><Relationship Id="rId7" Type="http://schemas.openxmlformats.org/officeDocument/2006/relationships/image" Target="../media/image41.jp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9.png"/><Relationship Id="rId5" Type="http://schemas.openxmlformats.org/officeDocument/2006/relationships/image" Target="../media/image39.png"/><Relationship Id="rId10" Type="http://schemas.openxmlformats.org/officeDocument/2006/relationships/image" Target="../media/image21.png"/><Relationship Id="rId4" Type="http://schemas.openxmlformats.org/officeDocument/2006/relationships/image" Target="../media/image37.pn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4.jpeg"/><Relationship Id="rId3" Type="http://schemas.openxmlformats.org/officeDocument/2006/relationships/image" Target="../media/image41.jpg"/><Relationship Id="rId7" Type="http://schemas.openxmlformats.org/officeDocument/2006/relationships/image" Target="../media/image10.png"/><Relationship Id="rId12"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5.png"/><Relationship Id="rId5" Type="http://schemas.openxmlformats.org/officeDocument/2006/relationships/image" Target="../media/image36.png"/><Relationship Id="rId10" Type="http://schemas.openxmlformats.org/officeDocument/2006/relationships/image" Target="../media/image46.png"/><Relationship Id="rId4" Type="http://schemas.openxmlformats.org/officeDocument/2006/relationships/image" Target="../media/image6.png"/><Relationship Id="rId9" Type="http://schemas.openxmlformats.org/officeDocument/2006/relationships/image" Target="../media/image39.png"/><Relationship Id="rId1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0.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6.png"/><Relationship Id="rId7" Type="http://schemas.openxmlformats.org/officeDocument/2006/relationships/image" Target="../media/image39.png"/><Relationship Id="rId12" Type="http://schemas.openxmlformats.org/officeDocument/2006/relationships/image" Target="../media/image42.png"/><Relationship Id="rId17" Type="http://schemas.openxmlformats.org/officeDocument/2006/relationships/image" Target="../media/image55.png"/><Relationship Id="rId2" Type="http://schemas.openxmlformats.org/officeDocument/2006/relationships/image" Target="../media/image38.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7.png"/><Relationship Id="rId5" Type="http://schemas.openxmlformats.org/officeDocument/2006/relationships/image" Target="../media/image36.png"/><Relationship Id="rId15" Type="http://schemas.openxmlformats.org/officeDocument/2006/relationships/image" Target="../media/image53.png"/><Relationship Id="rId10" Type="http://schemas.openxmlformats.org/officeDocument/2006/relationships/image" Target="../media/image47.png"/><Relationship Id="rId4" Type="http://schemas.openxmlformats.org/officeDocument/2006/relationships/image" Target="../media/image41.jpg"/><Relationship Id="rId9" Type="http://schemas.openxmlformats.org/officeDocument/2006/relationships/image" Target="../media/image44.jpeg"/><Relationship Id="rId14"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7.png"/><Relationship Id="rId3" Type="http://schemas.openxmlformats.org/officeDocument/2006/relationships/image" Target="../media/image6.png"/><Relationship Id="rId7" Type="http://schemas.openxmlformats.org/officeDocument/2006/relationships/image" Target="../media/image39.png"/><Relationship Id="rId12" Type="http://schemas.openxmlformats.org/officeDocument/2006/relationships/image" Target="../media/image56.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6.png"/><Relationship Id="rId5" Type="http://schemas.openxmlformats.org/officeDocument/2006/relationships/image" Target="../media/image36.png"/><Relationship Id="rId10" Type="http://schemas.openxmlformats.org/officeDocument/2006/relationships/image" Target="../media/image10.png"/><Relationship Id="rId4" Type="http://schemas.openxmlformats.org/officeDocument/2006/relationships/image" Target="../media/image41.jpg"/><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jpg"/><Relationship Id="rId10" Type="http://schemas.openxmlformats.org/officeDocument/2006/relationships/image" Target="../media/image13.jpe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hyperlink" Target="https://arkbeez.com/order/seller_list"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png"/><Relationship Id="rId7" Type="http://schemas.openxmlformats.org/officeDocument/2006/relationships/image" Target="../media/image42.png"/><Relationship Id="rId12"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jpg"/><Relationship Id="rId11" Type="http://schemas.openxmlformats.org/officeDocument/2006/relationships/image" Target="../media/image50.png"/><Relationship Id="rId5" Type="http://schemas.openxmlformats.org/officeDocument/2006/relationships/image" Target="../media/image37.png"/><Relationship Id="rId10"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50.png"/><Relationship Id="rId12"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56.png"/><Relationship Id="rId5" Type="http://schemas.openxmlformats.org/officeDocument/2006/relationships/image" Target="../media/image36.png"/><Relationship Id="rId10"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10.png"/></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7.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jpg"/><Relationship Id="rId10" Type="http://schemas.openxmlformats.org/officeDocument/2006/relationships/image" Target="../media/image13.jpe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hyperlink" Target="https://arkbeez.com/order/seller_lis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jpg"/><Relationship Id="rId10" Type="http://schemas.openxmlformats.org/officeDocument/2006/relationships/image" Target="../media/image13.jpe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hyperlink" Target="https://arkbeez.com/order/seller_lis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s://arkbeez.com/order/seller_list" TargetMode="External"/><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8.jp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9">
            <a:extLst>
              <a:ext uri="{FF2B5EF4-FFF2-40B4-BE49-F238E27FC236}">
                <a16:creationId xmlns:a16="http://schemas.microsoft.com/office/drawing/2014/main" id="{7309214B-9B60-4A94-88B5-44CB8D2632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26004"/>
          <a:stretch>
            <a:fillRect/>
          </a:stretch>
        </p:blipFill>
        <p:spPr>
          <a:xfrm>
            <a:off x="0" y="1783365"/>
            <a:ext cx="12192000" cy="5074635"/>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pic>
        <p:nvPicPr>
          <p:cNvPr id="1026" name="Picture 2" descr="Church Undergoes Divine Transformation by INC Architecture &amp; Design into The Line DC Hotel. The live-broadcast radio station lounge.">
            <a:extLst>
              <a:ext uri="{FF2B5EF4-FFF2-40B4-BE49-F238E27FC236}">
                <a16:creationId xmlns:a16="http://schemas.microsoft.com/office/drawing/2014/main" id="{B341B4FB-BD81-4036-8CD1-94C59809F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69" y="-1"/>
            <a:ext cx="4776132" cy="6881327"/>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8225ECBA-6540-46A9-AF15-32952C1B67B4}"/>
              </a:ext>
            </a:extLst>
          </p:cNvPr>
          <p:cNvSpPr/>
          <p:nvPr/>
        </p:nvSpPr>
        <p:spPr>
          <a:xfrm>
            <a:off x="9907" y="6358071"/>
            <a:ext cx="1682159" cy="437574"/>
          </a:xfrm>
          <a:prstGeom prst="rect">
            <a:avLst/>
          </a:prstGeom>
          <a:solidFill>
            <a:schemeClr val="tx1"/>
          </a:solidFill>
        </p:spPr>
        <p:txBody>
          <a:bodyPr wrap="none" rtlCol="0" anchor="ctr">
            <a:noAutofit/>
          </a:bodyPr>
          <a:lstStyle/>
          <a:p>
            <a:pPr algn="ctr" rtl="0"/>
            <a:r>
              <a:rPr lang="zh-TW" altLang="en-US" sz="2000" b="1" dirty="0">
                <a:solidFill>
                  <a:schemeClr val="bg1"/>
                </a:solidFill>
                <a:latin typeface="Microsoft JhengHei UI" panose="020B0604030504040204" pitchFamily="34" charset="-120"/>
                <a:ea typeface="Microsoft JhengHei UI" panose="020B0604030504040204" pitchFamily="34" charset="-120"/>
                <a:sym typeface="Microsoft JhengHei UI" panose="020B0604030504040204" pitchFamily="34" charset="-120"/>
              </a:rPr>
              <a:t>亞科國際資訊</a:t>
            </a:r>
            <a:endParaRPr lang="zh-TW" altLang="en-US" sz="2000" dirty="0">
              <a:solidFill>
                <a:schemeClr val="bg1"/>
              </a:solidFill>
              <a:latin typeface="Microsoft JhengHei UI" panose="020B0604030504040204" pitchFamily="34" charset="-120"/>
              <a:ea typeface="Microsoft JhengHei UI" panose="020B0604030504040204" pitchFamily="34" charset="-120"/>
              <a:sym typeface="Microsoft JhengHei UI" panose="020B0604030504040204" pitchFamily="34" charset="-120"/>
            </a:endParaRPr>
          </a:p>
        </p:txBody>
      </p:sp>
      <p:sp>
        <p:nvSpPr>
          <p:cNvPr id="13" name="標題 21">
            <a:extLst>
              <a:ext uri="{FF2B5EF4-FFF2-40B4-BE49-F238E27FC236}">
                <a16:creationId xmlns:a16="http://schemas.microsoft.com/office/drawing/2014/main" id="{ECCB3C93-8242-4F3B-A9BB-AED1E8019116}"/>
              </a:ext>
            </a:extLst>
          </p:cNvPr>
          <p:cNvSpPr txBox="1">
            <a:spLocks/>
          </p:cNvSpPr>
          <p:nvPr/>
        </p:nvSpPr>
        <p:spPr>
          <a:xfrm>
            <a:off x="144000" y="2599876"/>
            <a:ext cx="5718415" cy="1800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icrosoft JhengHei UI" panose="020B0604030504040204" pitchFamily="34" charset="-120"/>
                <a:ea typeface="Microsoft JhengHei UI" panose="020B0604030504040204" pitchFamily="34" charset="-120"/>
                <a:cs typeface="+mj-cs"/>
                <a:sym typeface="Microsoft JhengHei UI" panose="020B0604030504040204" pitchFamily="34" charset="-120"/>
              </a:defRPr>
            </a:lvl1pPr>
          </a:lstStyle>
          <a:p>
            <a:r>
              <a:rPr lang="zh-TW" altLang="en-US" sz="6600" b="1" u="sng" dirty="0"/>
              <a:t>直播平台</a:t>
            </a:r>
          </a:p>
        </p:txBody>
      </p:sp>
      <p:sp>
        <p:nvSpPr>
          <p:cNvPr id="15" name="副標題 22">
            <a:extLst>
              <a:ext uri="{FF2B5EF4-FFF2-40B4-BE49-F238E27FC236}">
                <a16:creationId xmlns:a16="http://schemas.microsoft.com/office/drawing/2014/main" id="{E7E64D9F-A561-45C3-85E3-2073DC603F7C}"/>
              </a:ext>
            </a:extLst>
          </p:cNvPr>
          <p:cNvSpPr txBox="1">
            <a:spLocks/>
          </p:cNvSpPr>
          <p:nvPr/>
        </p:nvSpPr>
        <p:spPr>
          <a:xfrm>
            <a:off x="263642" y="4399876"/>
            <a:ext cx="4860000" cy="836602"/>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sym typeface="Microsoft JhengHei UI" panose="020B0604030504040204" pitchFamily="34" charset="-12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TW" altLang="en-US" sz="2800" noProof="1">
                <a:latin typeface="微軟正黑體" panose="020B0604030504040204" pitchFamily="34" charset="-120"/>
                <a:ea typeface="微軟正黑體" panose="020B0604030504040204" pitchFamily="34" charset="-120"/>
              </a:rPr>
              <a:t>頁面細項規劃</a:t>
            </a:r>
          </a:p>
        </p:txBody>
      </p:sp>
    </p:spTree>
    <p:extLst>
      <p:ext uri="{BB962C8B-B14F-4D97-AF65-F5344CB8AC3E}">
        <p14:creationId xmlns:p14="http://schemas.microsoft.com/office/powerpoint/2010/main" val="338902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圖片 274">
            <a:extLst>
              <a:ext uri="{FF2B5EF4-FFF2-40B4-BE49-F238E27FC236}">
                <a16:creationId xmlns:a16="http://schemas.microsoft.com/office/drawing/2014/main" id="{3966EDE6-9089-4D6A-8574-56951B973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1601" y="4880503"/>
            <a:ext cx="1279847" cy="1279847"/>
          </a:xfrm>
          <a:prstGeom prst="rect">
            <a:avLst/>
          </a:prstGeom>
        </p:spPr>
      </p:pic>
      <p:sp>
        <p:nvSpPr>
          <p:cNvPr id="22" name="矩形 21">
            <a:extLst>
              <a:ext uri="{FF2B5EF4-FFF2-40B4-BE49-F238E27FC236}">
                <a16:creationId xmlns:a16="http://schemas.microsoft.com/office/drawing/2014/main" id="{93251A83-C4A1-49F8-AB0C-8A15AF239C23}"/>
              </a:ext>
            </a:extLst>
          </p:cNvPr>
          <p:cNvSpPr/>
          <p:nvPr/>
        </p:nvSpPr>
        <p:spPr>
          <a:xfrm>
            <a:off x="72629" y="76311"/>
            <a:ext cx="955048" cy="301344"/>
          </a:xfrm>
          <a:prstGeom prst="rect">
            <a:avLst/>
          </a:prstGeom>
          <a:solidFill>
            <a:srgbClr val="FFC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6C211B23-9849-4630-AB9A-7035600EB2A5}"/>
              </a:ext>
            </a:extLst>
          </p:cNvPr>
          <p:cNvSpPr/>
          <p:nvPr/>
        </p:nvSpPr>
        <p:spPr>
          <a:xfrm>
            <a:off x="9088903" y="0"/>
            <a:ext cx="3103097"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9" name="矩形 8">
            <a:extLst>
              <a:ext uri="{FF2B5EF4-FFF2-40B4-BE49-F238E27FC236}">
                <a16:creationId xmlns:a16="http://schemas.microsoft.com/office/drawing/2014/main" id="{96914C08-B98A-4EF1-9D43-068488C324DA}"/>
              </a:ext>
            </a:extLst>
          </p:cNvPr>
          <p:cNvSpPr/>
          <p:nvPr/>
        </p:nvSpPr>
        <p:spPr>
          <a:xfrm>
            <a:off x="1011601" y="76311"/>
            <a:ext cx="955048" cy="301344"/>
          </a:xfrm>
          <a:prstGeom prst="rect">
            <a:avLst/>
          </a:prstGeom>
          <a:solidFill>
            <a:schemeClr val="bg1"/>
          </a:solidFill>
          <a:ln w="952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BF73BBA4-6656-4991-B24B-DE5398E74562}"/>
              </a:ext>
            </a:extLst>
          </p:cNvPr>
          <p:cNvCxnSpPr>
            <a:cxnSpLocks/>
          </p:cNvCxnSpPr>
          <p:nvPr/>
        </p:nvCxnSpPr>
        <p:spPr>
          <a:xfrm>
            <a:off x="1966649" y="372176"/>
            <a:ext cx="7122253" cy="15959"/>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DAFCFD6-EF67-4303-A183-A7013FD69ADE}"/>
              </a:ext>
            </a:extLst>
          </p:cNvPr>
          <p:cNvCxnSpPr>
            <a:cxnSpLocks/>
          </p:cNvCxnSpPr>
          <p:nvPr/>
        </p:nvCxnSpPr>
        <p:spPr>
          <a:xfrm flipV="1">
            <a:off x="79575" y="72446"/>
            <a:ext cx="1879496" cy="329"/>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9C82E757-0260-44DC-85C8-47620F584762}"/>
              </a:ext>
            </a:extLst>
          </p:cNvPr>
          <p:cNvCxnSpPr/>
          <p:nvPr/>
        </p:nvCxnSpPr>
        <p:spPr>
          <a:xfrm>
            <a:off x="91866" y="388135"/>
            <a:ext cx="0" cy="6382811"/>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412E551E-C9DD-493C-A5EC-CFBD7BF19C30}"/>
              </a:ext>
            </a:extLst>
          </p:cNvPr>
          <p:cNvCxnSpPr>
            <a:cxnSpLocks/>
          </p:cNvCxnSpPr>
          <p:nvPr/>
        </p:nvCxnSpPr>
        <p:spPr>
          <a:xfrm>
            <a:off x="9088903" y="388135"/>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5491D0B9-D710-437D-BD16-104965F984FE}"/>
              </a:ext>
            </a:extLst>
          </p:cNvPr>
          <p:cNvSpPr txBox="1"/>
          <p:nvPr/>
        </p:nvSpPr>
        <p:spPr>
          <a:xfrm>
            <a:off x="905197" y="95626"/>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20" name="文字方塊 19">
            <a:extLst>
              <a:ext uri="{FF2B5EF4-FFF2-40B4-BE49-F238E27FC236}">
                <a16:creationId xmlns:a16="http://schemas.microsoft.com/office/drawing/2014/main" id="{8E4CB049-3FA7-41CA-871B-40B034657A80}"/>
              </a:ext>
            </a:extLst>
          </p:cNvPr>
          <p:cNvSpPr txBox="1"/>
          <p:nvPr/>
        </p:nvSpPr>
        <p:spPr>
          <a:xfrm>
            <a:off x="-38340" y="110566"/>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98" name="文字方塊 97">
            <a:extLst>
              <a:ext uri="{FF2B5EF4-FFF2-40B4-BE49-F238E27FC236}">
                <a16:creationId xmlns:a16="http://schemas.microsoft.com/office/drawing/2014/main" id="{8A75DC57-C718-4B42-86A8-932F7B374476}"/>
              </a:ext>
            </a:extLst>
          </p:cNvPr>
          <p:cNvSpPr txBox="1"/>
          <p:nvPr/>
        </p:nvSpPr>
        <p:spPr>
          <a:xfrm>
            <a:off x="9596947" y="63844"/>
            <a:ext cx="2400144"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建立直播</a:t>
            </a:r>
            <a:r>
              <a:rPr lang="en-US" altLang="zh-TW" b="1" dirty="0">
                <a:latin typeface="微軟正黑體" panose="020B0604030504040204" pitchFamily="34" charset="-120"/>
                <a:ea typeface="微軟正黑體" panose="020B0604030504040204" pitchFamily="34" charset="-120"/>
              </a:rPr>
              <a:t>-Live.</a:t>
            </a:r>
            <a:r>
              <a:rPr lang="zh-TW" altLang="en-US" b="1" dirty="0">
                <a:latin typeface="微軟正黑體" panose="020B0604030504040204" pitchFamily="34" charset="-120"/>
                <a:ea typeface="微軟正黑體" panose="020B0604030504040204" pitchFamily="34" charset="-120"/>
              </a:rPr>
              <a:t>直播中</a:t>
            </a:r>
          </a:p>
        </p:txBody>
      </p:sp>
      <p:sp>
        <p:nvSpPr>
          <p:cNvPr id="82" name="文字方塊 81">
            <a:extLst>
              <a:ext uri="{FF2B5EF4-FFF2-40B4-BE49-F238E27FC236}">
                <a16:creationId xmlns:a16="http://schemas.microsoft.com/office/drawing/2014/main" id="{F4364F99-14BA-4BF7-8989-81E0D3AB709F}"/>
              </a:ext>
            </a:extLst>
          </p:cNvPr>
          <p:cNvSpPr txBox="1"/>
          <p:nvPr/>
        </p:nvSpPr>
        <p:spPr>
          <a:xfrm>
            <a:off x="5499489" y="598644"/>
            <a:ext cx="1608133" cy="307777"/>
          </a:xfrm>
          <a:prstGeom prst="rect">
            <a:avLst/>
          </a:prstGeom>
          <a:noFill/>
        </p:spPr>
        <p:txBody>
          <a:bodyPr wrap="none" rtlCol="0">
            <a:spAutoFit/>
          </a:bodyPr>
          <a:lstStyle/>
          <a:p>
            <a:pPr marL="342900" indent="-34290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直播遊戲資訊</a:t>
            </a:r>
          </a:p>
        </p:txBody>
      </p:sp>
      <p:sp>
        <p:nvSpPr>
          <p:cNvPr id="7" name="矩形 6">
            <a:extLst>
              <a:ext uri="{FF2B5EF4-FFF2-40B4-BE49-F238E27FC236}">
                <a16:creationId xmlns:a16="http://schemas.microsoft.com/office/drawing/2014/main" id="{0C8F3566-63E0-4996-B770-53236449E004}"/>
              </a:ext>
            </a:extLst>
          </p:cNvPr>
          <p:cNvSpPr/>
          <p:nvPr/>
        </p:nvSpPr>
        <p:spPr>
          <a:xfrm>
            <a:off x="2539161" y="2480873"/>
            <a:ext cx="2798761" cy="12010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9669512A-8639-44C9-9A6B-B2C57B6C3A09}"/>
              </a:ext>
            </a:extLst>
          </p:cNvPr>
          <p:cNvGrpSpPr/>
          <p:nvPr/>
        </p:nvGrpSpPr>
        <p:grpSpPr>
          <a:xfrm>
            <a:off x="2418896" y="1099511"/>
            <a:ext cx="2601473" cy="795126"/>
            <a:chOff x="2586813" y="1054144"/>
            <a:chExt cx="2279274" cy="795126"/>
          </a:xfrm>
        </p:grpSpPr>
        <p:pic>
          <p:nvPicPr>
            <p:cNvPr id="3" name="圖片 2">
              <a:extLst>
                <a:ext uri="{FF2B5EF4-FFF2-40B4-BE49-F238E27FC236}">
                  <a16:creationId xmlns:a16="http://schemas.microsoft.com/office/drawing/2014/main" id="{E3D054EA-98E8-4E15-93BB-7B4D475A8C99}"/>
                </a:ext>
              </a:extLst>
            </p:cNvPr>
            <p:cNvPicPr>
              <a:picLocks noChangeAspect="1"/>
            </p:cNvPicPr>
            <p:nvPr/>
          </p:nvPicPr>
          <p:blipFill rotWithShape="1">
            <a:blip r:embed="rId3">
              <a:extLst>
                <a:ext uri="{28A0092B-C50C-407E-A947-70E740481C1C}">
                  <a14:useLocalDpi xmlns:a14="http://schemas.microsoft.com/office/drawing/2010/main" val="0"/>
                </a:ext>
              </a:extLst>
            </a:blip>
            <a:srcRect t="14611"/>
            <a:stretch/>
          </p:blipFill>
          <p:spPr>
            <a:xfrm>
              <a:off x="2639342" y="1055914"/>
              <a:ext cx="742643" cy="438693"/>
            </a:xfrm>
            <a:prstGeom prst="rect">
              <a:avLst/>
            </a:prstGeom>
          </p:spPr>
        </p:pic>
        <p:pic>
          <p:nvPicPr>
            <p:cNvPr id="15" name="圖片 14">
              <a:extLst>
                <a:ext uri="{FF2B5EF4-FFF2-40B4-BE49-F238E27FC236}">
                  <a16:creationId xmlns:a16="http://schemas.microsoft.com/office/drawing/2014/main" id="{E9E614FC-62B7-4E5E-88D4-60EC1972ECFF}"/>
                </a:ext>
              </a:extLst>
            </p:cNvPr>
            <p:cNvPicPr>
              <a:picLocks noChangeAspect="1"/>
            </p:cNvPicPr>
            <p:nvPr/>
          </p:nvPicPr>
          <p:blipFill rotWithShape="1">
            <a:blip r:embed="rId4">
              <a:extLst>
                <a:ext uri="{28A0092B-C50C-407E-A947-70E740481C1C}">
                  <a14:useLocalDpi xmlns:a14="http://schemas.microsoft.com/office/drawing/2010/main" val="0"/>
                </a:ext>
              </a:extLst>
            </a:blip>
            <a:srcRect t="1595" b="11865"/>
            <a:stretch/>
          </p:blipFill>
          <p:spPr>
            <a:xfrm>
              <a:off x="3381393" y="1055681"/>
              <a:ext cx="742643" cy="486706"/>
            </a:xfrm>
            <a:prstGeom prst="rect">
              <a:avLst/>
            </a:prstGeom>
          </p:spPr>
        </p:pic>
        <p:sp>
          <p:nvSpPr>
            <p:cNvPr id="26" name="矩形 25">
              <a:extLst>
                <a:ext uri="{FF2B5EF4-FFF2-40B4-BE49-F238E27FC236}">
                  <a16:creationId xmlns:a16="http://schemas.microsoft.com/office/drawing/2014/main" id="{6909A908-1825-47EA-A038-43D8BC1A75BD}"/>
                </a:ext>
              </a:extLst>
            </p:cNvPr>
            <p:cNvSpPr/>
            <p:nvPr/>
          </p:nvSpPr>
          <p:spPr>
            <a:xfrm>
              <a:off x="2658925" y="1499966"/>
              <a:ext cx="742643"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33D83B-24D1-408A-8297-B8F114524AF1}"/>
                </a:ext>
              </a:extLst>
            </p:cNvPr>
            <p:cNvSpPr txBox="1"/>
            <p:nvPr/>
          </p:nvSpPr>
          <p:spPr>
            <a:xfrm>
              <a:off x="2586813" y="1472711"/>
              <a:ext cx="766557" cy="369332"/>
            </a:xfrm>
            <a:prstGeom prst="rect">
              <a:avLst/>
            </a:prstGeom>
            <a:noFill/>
          </p:spPr>
          <p:txBody>
            <a:bodyPr wrap="none" rtlCol="0">
              <a:spAutoFit/>
            </a:bodyPr>
            <a:lstStyle/>
            <a:p>
              <a:r>
                <a:rPr lang="zh-TW" altLang="en-US" sz="600" dirty="0">
                  <a:latin typeface="微軟正黑體" panose="020B0604030504040204" pitchFamily="34" charset="-120"/>
                  <a:ea typeface="微軟正黑體" panose="020B0604030504040204" pitchFamily="34" charset="-120"/>
                </a:rPr>
                <a:t>小綠花</a:t>
              </a:r>
              <a:endParaRPr lang="en-US" altLang="zh-TW" sz="600" dirty="0">
                <a:latin typeface="微軟正黑體" panose="020B0604030504040204" pitchFamily="34" charset="-120"/>
                <a:ea typeface="微軟正黑體" panose="020B0604030504040204" pitchFamily="34" charset="-120"/>
              </a:endParaRPr>
            </a:p>
            <a:p>
              <a:r>
                <a:rPr lang="zh-TW" altLang="en-US" sz="600" dirty="0">
                  <a:latin typeface="微軟正黑體" panose="020B0604030504040204" pitchFamily="34" charset="-120"/>
                  <a:ea typeface="微軟正黑體" panose="020B0604030504040204" pitchFamily="34" charset="-120"/>
                </a:rPr>
                <a:t>直播銷售價</a:t>
              </a:r>
              <a:r>
                <a:rPr lang="en-US" altLang="zh-TW" sz="600" dirty="0">
                  <a:latin typeface="微軟正黑體" panose="020B0604030504040204" pitchFamily="34" charset="-120"/>
                  <a:ea typeface="微軟正黑體" panose="020B0604030504040204" pitchFamily="34" charset="-120"/>
                </a:rPr>
                <a:t>:$800</a:t>
              </a:r>
            </a:p>
            <a:p>
              <a:r>
                <a:rPr lang="zh-TW" altLang="en-US" sz="600" dirty="0">
                  <a:latin typeface="微軟正黑體" panose="020B0604030504040204" pitchFamily="34" charset="-120"/>
                  <a:ea typeface="微軟正黑體" panose="020B0604030504040204" pitchFamily="34" charset="-120"/>
                </a:rPr>
                <a:t>販賣數量</a:t>
              </a:r>
              <a:r>
                <a:rPr lang="en-US" altLang="zh-TW" sz="600" dirty="0">
                  <a:latin typeface="微軟正黑體" panose="020B0604030504040204" pitchFamily="34" charset="-120"/>
                  <a:ea typeface="微軟正黑體" panose="020B0604030504040204" pitchFamily="34" charset="-120"/>
                </a:rPr>
                <a:t>:30/0</a:t>
              </a:r>
            </a:p>
          </p:txBody>
        </p:sp>
        <p:sp>
          <p:nvSpPr>
            <p:cNvPr id="53" name="矩形 52">
              <a:extLst>
                <a:ext uri="{FF2B5EF4-FFF2-40B4-BE49-F238E27FC236}">
                  <a16:creationId xmlns:a16="http://schemas.microsoft.com/office/drawing/2014/main" id="{08E9E814-CEA2-4C1C-BDDF-E0C79148E9FB}"/>
                </a:ext>
              </a:extLst>
            </p:cNvPr>
            <p:cNvSpPr/>
            <p:nvPr/>
          </p:nvSpPr>
          <p:spPr>
            <a:xfrm>
              <a:off x="3386378" y="1506512"/>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22F5879C-F092-4802-97DA-79598D648988}"/>
                </a:ext>
              </a:extLst>
            </p:cNvPr>
            <p:cNvSpPr txBox="1"/>
            <p:nvPr/>
          </p:nvSpPr>
          <p:spPr>
            <a:xfrm>
              <a:off x="3321214" y="1479938"/>
              <a:ext cx="766557" cy="369332"/>
            </a:xfrm>
            <a:prstGeom prst="rect">
              <a:avLst/>
            </a:prstGeom>
            <a:noFill/>
          </p:spPr>
          <p:txBody>
            <a:bodyPr wrap="non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粉色</a:t>
              </a:r>
              <a:endParaRPr lang="en-US" altLang="zh-TW" dirty="0"/>
            </a:p>
            <a:p>
              <a:r>
                <a:rPr lang="zh-TW" altLang="en-US" dirty="0"/>
                <a:t>直播銷售價</a:t>
              </a:r>
              <a:r>
                <a:rPr lang="en-US" altLang="zh-TW" dirty="0"/>
                <a:t>:$700</a:t>
              </a:r>
            </a:p>
            <a:p>
              <a:r>
                <a:rPr lang="zh-TW" altLang="en-US" dirty="0"/>
                <a:t>販賣數量</a:t>
              </a:r>
              <a:r>
                <a:rPr lang="en-US" altLang="zh-TW" dirty="0"/>
                <a:t>:15/0</a:t>
              </a:r>
            </a:p>
          </p:txBody>
        </p:sp>
        <p:pic>
          <p:nvPicPr>
            <p:cNvPr id="56" name="圖片 55">
              <a:extLst>
                <a:ext uri="{FF2B5EF4-FFF2-40B4-BE49-F238E27FC236}">
                  <a16:creationId xmlns:a16="http://schemas.microsoft.com/office/drawing/2014/main" id="{785302BE-3273-4D69-A675-18D97863F890}"/>
                </a:ext>
              </a:extLst>
            </p:cNvPr>
            <p:cNvPicPr>
              <a:picLocks noChangeAspect="1"/>
            </p:cNvPicPr>
            <p:nvPr/>
          </p:nvPicPr>
          <p:blipFill rotWithShape="1">
            <a:blip r:embed="rId4">
              <a:extLst>
                <a:ext uri="{28A0092B-C50C-407E-A947-70E740481C1C}">
                  <a14:useLocalDpi xmlns:a14="http://schemas.microsoft.com/office/drawing/2010/main" val="0"/>
                </a:ext>
              </a:extLst>
            </a:blip>
            <a:srcRect t="1595" b="11865"/>
            <a:stretch/>
          </p:blipFill>
          <p:spPr>
            <a:xfrm>
              <a:off x="4123444" y="1054144"/>
              <a:ext cx="742643" cy="470923"/>
            </a:xfrm>
            <a:prstGeom prst="rect">
              <a:avLst/>
            </a:prstGeom>
          </p:spPr>
        </p:pic>
        <p:sp>
          <p:nvSpPr>
            <p:cNvPr id="57" name="矩形 56">
              <a:extLst>
                <a:ext uri="{FF2B5EF4-FFF2-40B4-BE49-F238E27FC236}">
                  <a16:creationId xmlns:a16="http://schemas.microsoft.com/office/drawing/2014/main" id="{0D78CF30-E16F-4181-9573-EB51BFB3879A}"/>
                </a:ext>
              </a:extLst>
            </p:cNvPr>
            <p:cNvSpPr/>
            <p:nvPr/>
          </p:nvSpPr>
          <p:spPr>
            <a:xfrm>
              <a:off x="4119476" y="1516383"/>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08EAFC27-CE31-4115-ACE4-EC8E40E3D68F}"/>
                </a:ext>
              </a:extLst>
            </p:cNvPr>
            <p:cNvSpPr txBox="1"/>
            <p:nvPr/>
          </p:nvSpPr>
          <p:spPr>
            <a:xfrm>
              <a:off x="4063703" y="1479938"/>
              <a:ext cx="766557" cy="369332"/>
            </a:xfrm>
            <a:prstGeom prst="rect">
              <a:avLst/>
            </a:prstGeom>
            <a:noFill/>
          </p:spPr>
          <p:txBody>
            <a:bodyPr wrap="squar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紫色</a:t>
              </a:r>
              <a:endParaRPr lang="en-US" altLang="zh-TW" dirty="0"/>
            </a:p>
            <a:p>
              <a:r>
                <a:rPr lang="zh-TW" altLang="en-US" dirty="0"/>
                <a:t>直播銷售價</a:t>
              </a:r>
              <a:r>
                <a:rPr lang="en-US" altLang="zh-TW" dirty="0"/>
                <a:t>:$700</a:t>
              </a:r>
            </a:p>
            <a:p>
              <a:r>
                <a:rPr lang="zh-TW" altLang="en-US" dirty="0"/>
                <a:t>販賣數量</a:t>
              </a:r>
              <a:r>
                <a:rPr lang="en-US" altLang="zh-TW" dirty="0"/>
                <a:t>:30/0</a:t>
              </a:r>
            </a:p>
          </p:txBody>
        </p:sp>
      </p:grpSp>
      <p:sp>
        <p:nvSpPr>
          <p:cNvPr id="44" name="文字方塊 43">
            <a:extLst>
              <a:ext uri="{FF2B5EF4-FFF2-40B4-BE49-F238E27FC236}">
                <a16:creationId xmlns:a16="http://schemas.microsoft.com/office/drawing/2014/main" id="{0AA17214-AA4F-48C3-A752-C6AC932B44AD}"/>
              </a:ext>
            </a:extLst>
          </p:cNvPr>
          <p:cNvSpPr txBox="1"/>
          <p:nvPr/>
        </p:nvSpPr>
        <p:spPr>
          <a:xfrm>
            <a:off x="2510615" y="2498882"/>
            <a:ext cx="734037"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小綠花 </a:t>
            </a:r>
          </a:p>
        </p:txBody>
      </p:sp>
      <p:sp>
        <p:nvSpPr>
          <p:cNvPr id="48" name="文字方塊 47">
            <a:extLst>
              <a:ext uri="{FF2B5EF4-FFF2-40B4-BE49-F238E27FC236}">
                <a16:creationId xmlns:a16="http://schemas.microsoft.com/office/drawing/2014/main" id="{1F46F1F5-1B8E-4B94-96A3-EBB0492C37D0}"/>
              </a:ext>
            </a:extLst>
          </p:cNvPr>
          <p:cNvSpPr txBox="1"/>
          <p:nvPr/>
        </p:nvSpPr>
        <p:spPr>
          <a:xfrm>
            <a:off x="2419769" y="589488"/>
            <a:ext cx="1550424"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直播商品資訊</a:t>
            </a:r>
          </a:p>
        </p:txBody>
      </p:sp>
      <p:grpSp>
        <p:nvGrpSpPr>
          <p:cNvPr id="17" name="群組 16">
            <a:extLst>
              <a:ext uri="{FF2B5EF4-FFF2-40B4-BE49-F238E27FC236}">
                <a16:creationId xmlns:a16="http://schemas.microsoft.com/office/drawing/2014/main" id="{010CCF5F-1088-4318-A1F0-3FC1BFA71FD7}"/>
              </a:ext>
            </a:extLst>
          </p:cNvPr>
          <p:cNvGrpSpPr/>
          <p:nvPr/>
        </p:nvGrpSpPr>
        <p:grpSpPr>
          <a:xfrm>
            <a:off x="2512803" y="1831760"/>
            <a:ext cx="752008" cy="651391"/>
            <a:chOff x="2727916" y="1734750"/>
            <a:chExt cx="658870" cy="651391"/>
          </a:xfrm>
        </p:grpSpPr>
        <p:pic>
          <p:nvPicPr>
            <p:cNvPr id="97" name="圖片 96">
              <a:extLst>
                <a:ext uri="{FF2B5EF4-FFF2-40B4-BE49-F238E27FC236}">
                  <a16:creationId xmlns:a16="http://schemas.microsoft.com/office/drawing/2014/main" id="{F9F0BB27-5801-412A-B2C2-8517E8F1FB5B}"/>
                </a:ext>
              </a:extLst>
            </p:cNvPr>
            <p:cNvPicPr>
              <a:picLocks noChangeAspect="1"/>
            </p:cNvPicPr>
            <p:nvPr/>
          </p:nvPicPr>
          <p:blipFill rotWithShape="1">
            <a:blip r:embed="rId5"/>
            <a:srcRect l="33984" t="5254" r="36426" b="66215"/>
            <a:stretch/>
          </p:blipFill>
          <p:spPr>
            <a:xfrm>
              <a:off x="2727916" y="1734750"/>
              <a:ext cx="646332" cy="651391"/>
            </a:xfrm>
            <a:prstGeom prst="rect">
              <a:avLst/>
            </a:prstGeom>
            <a:ln>
              <a:solidFill>
                <a:schemeClr val="bg1">
                  <a:lumMod val="85000"/>
                </a:schemeClr>
              </a:solidFill>
            </a:ln>
          </p:spPr>
        </p:pic>
        <p:sp>
          <p:nvSpPr>
            <p:cNvPr id="108" name="文字方塊 107">
              <a:extLst>
                <a:ext uri="{FF2B5EF4-FFF2-40B4-BE49-F238E27FC236}">
                  <a16:creationId xmlns:a16="http://schemas.microsoft.com/office/drawing/2014/main" id="{75799EA6-C818-41C0-9C23-EA7EA6BE326B}"/>
                </a:ext>
              </a:extLst>
            </p:cNvPr>
            <p:cNvSpPr txBox="1"/>
            <p:nvPr/>
          </p:nvSpPr>
          <p:spPr>
            <a:xfrm>
              <a:off x="2740455" y="2126538"/>
              <a:ext cx="646331" cy="230832"/>
            </a:xfrm>
            <a:prstGeom prst="rect">
              <a:avLst/>
            </a:prstGeom>
            <a:solidFill>
              <a:schemeClr val="bg1"/>
            </a:solidFill>
          </p:spPr>
          <p:txBody>
            <a:bodyPr wrap="none" rtlCol="0">
              <a:spAutoFit/>
            </a:bodyPr>
            <a:lstStyle/>
            <a:p>
              <a:r>
                <a:rPr lang="zh-TW" altLang="en-US" sz="900" dirty="0">
                  <a:latin typeface="微軟正黑體" panose="020B0604030504040204" pitchFamily="34" charset="-120"/>
                  <a:ea typeface="微軟正黑體" panose="020B0604030504040204" pitchFamily="34" charset="-120"/>
                </a:rPr>
                <a:t>新增商品</a:t>
              </a:r>
            </a:p>
          </p:txBody>
        </p:sp>
      </p:grpSp>
      <p:sp>
        <p:nvSpPr>
          <p:cNvPr id="159" name="文字方塊 158">
            <a:extLst>
              <a:ext uri="{FF2B5EF4-FFF2-40B4-BE49-F238E27FC236}">
                <a16:creationId xmlns:a16="http://schemas.microsoft.com/office/drawing/2014/main" id="{2A69D3BE-1728-4778-9816-CD6FF716690C}"/>
              </a:ext>
            </a:extLst>
          </p:cNvPr>
          <p:cNvSpPr txBox="1"/>
          <p:nvPr/>
        </p:nvSpPr>
        <p:spPr>
          <a:xfrm>
            <a:off x="2498973" y="2718286"/>
            <a:ext cx="1176801" cy="261610"/>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直播銷售價格</a:t>
            </a:r>
          </a:p>
        </p:txBody>
      </p:sp>
      <p:sp>
        <p:nvSpPr>
          <p:cNvPr id="160" name="矩形 159">
            <a:extLst>
              <a:ext uri="{FF2B5EF4-FFF2-40B4-BE49-F238E27FC236}">
                <a16:creationId xmlns:a16="http://schemas.microsoft.com/office/drawing/2014/main" id="{A63BA088-E771-4E37-B3F4-D18DE48CF0F0}"/>
              </a:ext>
            </a:extLst>
          </p:cNvPr>
          <p:cNvSpPr/>
          <p:nvPr/>
        </p:nvSpPr>
        <p:spPr>
          <a:xfrm>
            <a:off x="2500159" y="1071469"/>
            <a:ext cx="844399" cy="78697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文字方塊 168">
            <a:extLst>
              <a:ext uri="{FF2B5EF4-FFF2-40B4-BE49-F238E27FC236}">
                <a16:creationId xmlns:a16="http://schemas.microsoft.com/office/drawing/2014/main" id="{742C6C23-D048-49A2-9052-6075E6D6E0EF}"/>
              </a:ext>
            </a:extLst>
          </p:cNvPr>
          <p:cNvSpPr txBox="1"/>
          <p:nvPr/>
        </p:nvSpPr>
        <p:spPr>
          <a:xfrm>
            <a:off x="2510615" y="2941032"/>
            <a:ext cx="854791" cy="261610"/>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販售數量</a:t>
            </a:r>
          </a:p>
        </p:txBody>
      </p:sp>
      <p:sp>
        <p:nvSpPr>
          <p:cNvPr id="170" name="文字方塊 169">
            <a:extLst>
              <a:ext uri="{FF2B5EF4-FFF2-40B4-BE49-F238E27FC236}">
                <a16:creationId xmlns:a16="http://schemas.microsoft.com/office/drawing/2014/main" id="{A496875B-A937-4431-BA3E-BD27B9B37CEC}"/>
              </a:ext>
            </a:extLst>
          </p:cNvPr>
          <p:cNvSpPr txBox="1"/>
          <p:nvPr/>
        </p:nvSpPr>
        <p:spPr>
          <a:xfrm>
            <a:off x="2520961" y="3149462"/>
            <a:ext cx="693786"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計時器</a:t>
            </a:r>
          </a:p>
        </p:txBody>
      </p:sp>
      <p:sp>
        <p:nvSpPr>
          <p:cNvPr id="199" name="文字方塊 198">
            <a:extLst>
              <a:ext uri="{FF2B5EF4-FFF2-40B4-BE49-F238E27FC236}">
                <a16:creationId xmlns:a16="http://schemas.microsoft.com/office/drawing/2014/main" id="{49AA21B5-18FD-493F-B68B-AAC310F2DF92}"/>
              </a:ext>
            </a:extLst>
          </p:cNvPr>
          <p:cNvSpPr txBox="1"/>
          <p:nvPr/>
        </p:nvSpPr>
        <p:spPr>
          <a:xfrm>
            <a:off x="6279367" y="1006192"/>
            <a:ext cx="1210588" cy="215444"/>
          </a:xfrm>
          <a:prstGeom prst="rect">
            <a:avLst/>
          </a:prstGeom>
          <a:noFill/>
        </p:spPr>
        <p:txBody>
          <a:bodyPr wrap="none" rtlCol="0">
            <a:spAutoFit/>
          </a:bodyPr>
          <a:lstStyle>
            <a:defPPr>
              <a:defRPr lang="zh-TW"/>
            </a:defPPr>
            <a:lvl1pPr>
              <a:defRPr sz="1100" b="1" u="sng">
                <a:solidFill>
                  <a:schemeClr val="tx2">
                    <a:lumMod val="60000"/>
                    <a:lumOff val="40000"/>
                  </a:schemeClr>
                </a:solidFill>
                <a:latin typeface="微軟正黑體" panose="020B0604030504040204" pitchFamily="34" charset="-120"/>
                <a:ea typeface="微軟正黑體" panose="020B0604030504040204" pitchFamily="34" charset="-120"/>
              </a:defRPr>
            </a:lvl1pPr>
          </a:lstStyle>
          <a:p>
            <a:r>
              <a:rPr lang="zh-TW" altLang="en-US" sz="800" dirty="0"/>
              <a:t>點選項目即可進行修改</a:t>
            </a:r>
          </a:p>
        </p:txBody>
      </p:sp>
      <p:grpSp>
        <p:nvGrpSpPr>
          <p:cNvPr id="201" name="群組 200">
            <a:extLst>
              <a:ext uri="{FF2B5EF4-FFF2-40B4-BE49-F238E27FC236}">
                <a16:creationId xmlns:a16="http://schemas.microsoft.com/office/drawing/2014/main" id="{AA3E2A03-5AD0-4D6C-8B8C-5C84E88E6286}"/>
              </a:ext>
            </a:extLst>
          </p:cNvPr>
          <p:cNvGrpSpPr/>
          <p:nvPr/>
        </p:nvGrpSpPr>
        <p:grpSpPr>
          <a:xfrm>
            <a:off x="8236967" y="1008073"/>
            <a:ext cx="646331" cy="230832"/>
            <a:chOff x="2911233" y="3869601"/>
            <a:chExt cx="716453" cy="230832"/>
          </a:xfrm>
        </p:grpSpPr>
        <p:sp>
          <p:nvSpPr>
            <p:cNvPr id="202" name="矩形: 圓角 201">
              <a:extLst>
                <a:ext uri="{FF2B5EF4-FFF2-40B4-BE49-F238E27FC236}">
                  <a16:creationId xmlns:a16="http://schemas.microsoft.com/office/drawing/2014/main" id="{B2187C96-EB8A-41CB-9DB7-920B5296269F}"/>
                </a:ext>
              </a:extLst>
            </p:cNvPr>
            <p:cNvSpPr/>
            <p:nvPr/>
          </p:nvSpPr>
          <p:spPr>
            <a:xfrm>
              <a:off x="2974824" y="3887596"/>
              <a:ext cx="608433" cy="17579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文字方塊 202">
              <a:extLst>
                <a:ext uri="{FF2B5EF4-FFF2-40B4-BE49-F238E27FC236}">
                  <a16:creationId xmlns:a16="http://schemas.microsoft.com/office/drawing/2014/main" id="{1B08057F-2690-41B3-9BC0-188C5ADB6E37}"/>
                </a:ext>
              </a:extLst>
            </p:cNvPr>
            <p:cNvSpPr txBox="1"/>
            <p:nvPr/>
          </p:nvSpPr>
          <p:spPr>
            <a:xfrm>
              <a:off x="2911233" y="3869601"/>
              <a:ext cx="716453" cy="230832"/>
            </a:xfrm>
            <a:prstGeom prst="rect">
              <a:avLst/>
            </a:prstGeom>
            <a:noFill/>
            <a:ln>
              <a:noFill/>
            </a:ln>
          </p:spPr>
          <p:txBody>
            <a:bodyPr wrap="none" rtlCol="0">
              <a:spAutoFit/>
            </a:bodyPr>
            <a:lstStyle/>
            <a:p>
              <a:r>
                <a:rPr lang="zh-TW" altLang="en-US" sz="900" b="1" dirty="0">
                  <a:latin typeface="微軟正黑體" panose="020B0604030504040204" pitchFamily="34" charset="-120"/>
                  <a:ea typeface="微軟正黑體" panose="020B0604030504040204" pitchFamily="34" charset="-120"/>
                </a:rPr>
                <a:t>新增活動</a:t>
              </a:r>
            </a:p>
          </p:txBody>
        </p:sp>
      </p:grpSp>
      <p:sp>
        <p:nvSpPr>
          <p:cNvPr id="204" name="文字方塊 203">
            <a:extLst>
              <a:ext uri="{FF2B5EF4-FFF2-40B4-BE49-F238E27FC236}">
                <a16:creationId xmlns:a16="http://schemas.microsoft.com/office/drawing/2014/main" id="{EF31FA30-C8FB-4192-870D-5C5187F62829}"/>
              </a:ext>
            </a:extLst>
          </p:cNvPr>
          <p:cNvSpPr txBox="1"/>
          <p:nvPr/>
        </p:nvSpPr>
        <p:spPr>
          <a:xfrm>
            <a:off x="5557097" y="968902"/>
            <a:ext cx="800219" cy="276999"/>
          </a:xfrm>
          <a:prstGeom prst="rect">
            <a:avLst/>
          </a:prstGeom>
          <a:noFill/>
        </p:spPr>
        <p:txBody>
          <a:bodyPr wrap="non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遊戲項目</a:t>
            </a:r>
          </a:p>
        </p:txBody>
      </p:sp>
      <p:cxnSp>
        <p:nvCxnSpPr>
          <p:cNvPr id="205" name="直線接點 204">
            <a:extLst>
              <a:ext uri="{FF2B5EF4-FFF2-40B4-BE49-F238E27FC236}">
                <a16:creationId xmlns:a16="http://schemas.microsoft.com/office/drawing/2014/main" id="{5D35E837-4C16-4A5B-9FE6-CBCED1BD89B7}"/>
              </a:ext>
            </a:extLst>
          </p:cNvPr>
          <p:cNvCxnSpPr>
            <a:cxnSpLocks/>
          </p:cNvCxnSpPr>
          <p:nvPr/>
        </p:nvCxnSpPr>
        <p:spPr>
          <a:xfrm>
            <a:off x="5499489" y="1218148"/>
            <a:ext cx="332119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6" name="文字方塊 205">
            <a:extLst>
              <a:ext uri="{FF2B5EF4-FFF2-40B4-BE49-F238E27FC236}">
                <a16:creationId xmlns:a16="http://schemas.microsoft.com/office/drawing/2014/main" id="{C732F089-F58A-4673-A408-400DDEC09D62}"/>
              </a:ext>
            </a:extLst>
          </p:cNvPr>
          <p:cNvSpPr txBox="1"/>
          <p:nvPr/>
        </p:nvSpPr>
        <p:spPr>
          <a:xfrm>
            <a:off x="5405727" y="1301865"/>
            <a:ext cx="1577676"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終極密碼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兔兔娃▼</a:t>
            </a:r>
          </a:p>
        </p:txBody>
      </p:sp>
      <p:sp>
        <p:nvSpPr>
          <p:cNvPr id="215" name="文字方塊 214">
            <a:extLst>
              <a:ext uri="{FF2B5EF4-FFF2-40B4-BE49-F238E27FC236}">
                <a16:creationId xmlns:a16="http://schemas.microsoft.com/office/drawing/2014/main" id="{BDCCC608-DE26-429E-9DF8-E920ECC28989}"/>
              </a:ext>
            </a:extLst>
          </p:cNvPr>
          <p:cNvSpPr txBox="1"/>
          <p:nvPr/>
        </p:nvSpPr>
        <p:spPr>
          <a:xfrm>
            <a:off x="5717960" y="1472147"/>
            <a:ext cx="1412566" cy="553998"/>
          </a:xfrm>
          <a:prstGeom prst="rect">
            <a:avLst/>
          </a:prstGeom>
          <a:noFill/>
        </p:spPr>
        <p:txBody>
          <a:bodyPr wrap="none" rtlCol="0">
            <a:spAutoFit/>
          </a:bodyPr>
          <a:lstStyle/>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兔子娃娃</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獎品名額</a:t>
            </a:r>
            <a:r>
              <a:rPr lang="en-US" altLang="zh-TW" sz="1000" dirty="0">
                <a:latin typeface="微軟正黑體" panose="020B0604030504040204" pitchFamily="34" charset="-120"/>
                <a:ea typeface="微軟正黑體" panose="020B0604030504040204" pitchFamily="34" charset="-120"/>
              </a:rPr>
              <a:t>:3</a:t>
            </a:r>
            <a:r>
              <a:rPr lang="zh-TW" altLang="en-US" sz="1000" dirty="0">
                <a:latin typeface="微軟正黑體" panose="020B0604030504040204" pitchFamily="34" charset="-120"/>
                <a:ea typeface="微軟正黑體" panose="020B0604030504040204" pitchFamily="34" charset="-120"/>
              </a:rPr>
              <a:t>名</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計時器</a:t>
            </a:r>
            <a:r>
              <a:rPr lang="en-US" altLang="zh-TW" sz="1000" dirty="0">
                <a:latin typeface="微軟正黑體" panose="020B0604030504040204" pitchFamily="34" charset="-120"/>
                <a:ea typeface="微軟正黑體" panose="020B0604030504040204" pitchFamily="34" charset="-120"/>
              </a:rPr>
              <a:t>:2</a:t>
            </a:r>
            <a:r>
              <a:rPr lang="zh-TW" altLang="en-US" sz="1000" dirty="0">
                <a:latin typeface="微軟正黑體" panose="020B0604030504040204" pitchFamily="34" charset="-120"/>
                <a:ea typeface="微軟正黑體" panose="020B0604030504040204" pitchFamily="34" charset="-120"/>
              </a:rPr>
              <a:t>分鐘</a:t>
            </a:r>
          </a:p>
        </p:txBody>
      </p:sp>
      <p:sp>
        <p:nvSpPr>
          <p:cNvPr id="216" name="文字方塊 215">
            <a:extLst>
              <a:ext uri="{FF2B5EF4-FFF2-40B4-BE49-F238E27FC236}">
                <a16:creationId xmlns:a16="http://schemas.microsoft.com/office/drawing/2014/main" id="{17AB4A75-30C2-4299-B040-2325170C3A1D}"/>
              </a:ext>
            </a:extLst>
          </p:cNvPr>
          <p:cNvSpPr txBox="1"/>
          <p:nvPr/>
        </p:nvSpPr>
        <p:spPr>
          <a:xfrm>
            <a:off x="8308909" y="1306471"/>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已結束</a:t>
            </a:r>
          </a:p>
        </p:txBody>
      </p:sp>
      <p:pic>
        <p:nvPicPr>
          <p:cNvPr id="217" name="圖片 216">
            <a:extLst>
              <a:ext uri="{FF2B5EF4-FFF2-40B4-BE49-F238E27FC236}">
                <a16:creationId xmlns:a16="http://schemas.microsoft.com/office/drawing/2014/main" id="{07A1BB3C-4864-41A9-93EB-20996A125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5337" y="2475606"/>
            <a:ext cx="205910" cy="196086"/>
          </a:xfrm>
          <a:prstGeom prst="rect">
            <a:avLst/>
          </a:prstGeom>
        </p:spPr>
      </p:pic>
      <p:grpSp>
        <p:nvGrpSpPr>
          <p:cNvPr id="21" name="群組 20">
            <a:extLst>
              <a:ext uri="{FF2B5EF4-FFF2-40B4-BE49-F238E27FC236}">
                <a16:creationId xmlns:a16="http://schemas.microsoft.com/office/drawing/2014/main" id="{1B5502DB-584A-422A-B0B1-AA9C7D7CC79C}"/>
              </a:ext>
            </a:extLst>
          </p:cNvPr>
          <p:cNvGrpSpPr/>
          <p:nvPr/>
        </p:nvGrpSpPr>
        <p:grpSpPr>
          <a:xfrm>
            <a:off x="5433075" y="2461815"/>
            <a:ext cx="3530936" cy="447469"/>
            <a:chOff x="5429741" y="2058037"/>
            <a:chExt cx="3530936" cy="447469"/>
          </a:xfrm>
        </p:grpSpPr>
        <p:sp>
          <p:nvSpPr>
            <p:cNvPr id="207" name="文字方塊 206">
              <a:extLst>
                <a:ext uri="{FF2B5EF4-FFF2-40B4-BE49-F238E27FC236}">
                  <a16:creationId xmlns:a16="http://schemas.microsoft.com/office/drawing/2014/main" id="{282FFD2A-04EE-4D22-A7A7-AD8E455B74A9}"/>
                </a:ext>
              </a:extLst>
            </p:cNvPr>
            <p:cNvSpPr txBox="1"/>
            <p:nvPr/>
          </p:nvSpPr>
          <p:spPr>
            <a:xfrm>
              <a:off x="5429741" y="2058037"/>
              <a:ext cx="2385589"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投票</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大家希望情人節收到哪種花束</a:t>
              </a:r>
              <a:r>
                <a:rPr lang="en-US" altLang="zh-TW" sz="1000" dirty="0">
                  <a:latin typeface="微軟正黑體" panose="020B0604030504040204" pitchFamily="34" charset="-120"/>
                  <a:ea typeface="微軟正黑體" panose="020B0604030504040204" pitchFamily="34" charset="-120"/>
                </a:rPr>
                <a:t>? </a:t>
              </a:r>
              <a:r>
                <a:rPr lang="zh-TW" altLang="en-US" sz="1000" dirty="0">
                  <a:latin typeface="微軟正黑體" panose="020B0604030504040204" pitchFamily="34" charset="-120"/>
                  <a:ea typeface="微軟正黑體" panose="020B0604030504040204" pitchFamily="34" charset="-120"/>
                </a:rPr>
                <a:t>▲</a:t>
              </a:r>
              <a:endParaRPr lang="en-US" altLang="zh-TW" sz="1000"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079056C5-5BBB-441E-99F2-E05F89308CC3}"/>
                </a:ext>
              </a:extLst>
            </p:cNvPr>
            <p:cNvGrpSpPr/>
            <p:nvPr/>
          </p:nvGrpSpPr>
          <p:grpSpPr>
            <a:xfrm>
              <a:off x="5784677" y="2243642"/>
              <a:ext cx="657967" cy="246221"/>
              <a:chOff x="5550189" y="1794027"/>
              <a:chExt cx="657967" cy="246221"/>
            </a:xfrm>
          </p:grpSpPr>
          <p:pic>
            <p:nvPicPr>
              <p:cNvPr id="209" name="圖片 208">
                <a:extLst>
                  <a:ext uri="{FF2B5EF4-FFF2-40B4-BE49-F238E27FC236}">
                    <a16:creationId xmlns:a16="http://schemas.microsoft.com/office/drawing/2014/main" id="{E78CE3E6-531C-4E7B-8685-40DBEF6D3B12}"/>
                  </a:ext>
                </a:extLst>
              </p:cNvPr>
              <p:cNvPicPr>
                <a:picLocks noChangeAspect="1"/>
              </p:cNvPicPr>
              <p:nvPr/>
            </p:nvPicPr>
            <p:blipFill rotWithShape="1">
              <a:blip r:embed="rId7"/>
              <a:srcRect l="27600" t="42798" r="69760" b="52255"/>
              <a:stretch/>
            </p:blipFill>
            <p:spPr>
              <a:xfrm>
                <a:off x="5550189" y="1836761"/>
                <a:ext cx="164960" cy="173862"/>
              </a:xfrm>
              <a:prstGeom prst="rect">
                <a:avLst/>
              </a:prstGeom>
            </p:spPr>
          </p:pic>
          <p:sp>
            <p:nvSpPr>
              <p:cNvPr id="212" name="文字方塊 211">
                <a:extLst>
                  <a:ext uri="{FF2B5EF4-FFF2-40B4-BE49-F238E27FC236}">
                    <a16:creationId xmlns:a16="http://schemas.microsoft.com/office/drawing/2014/main" id="{DDF6044A-D2B9-49E0-B46D-4ED8285EF59F}"/>
                  </a:ext>
                </a:extLst>
              </p:cNvPr>
              <p:cNvSpPr txBox="1"/>
              <p:nvPr/>
            </p:nvSpPr>
            <p:spPr>
              <a:xfrm>
                <a:off x="5637166" y="1794027"/>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玫瑰</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F788FD2E-8DDF-4678-89DE-753849D0E96A}"/>
                </a:ext>
              </a:extLst>
            </p:cNvPr>
            <p:cNvGrpSpPr/>
            <p:nvPr/>
          </p:nvGrpSpPr>
          <p:grpSpPr>
            <a:xfrm>
              <a:off x="6427526" y="2243979"/>
              <a:ext cx="715058" cy="246221"/>
              <a:chOff x="6628700" y="1803320"/>
              <a:chExt cx="715058" cy="246221"/>
            </a:xfrm>
          </p:grpSpPr>
          <p:pic>
            <p:nvPicPr>
              <p:cNvPr id="210" name="圖片 209">
                <a:extLst>
                  <a:ext uri="{FF2B5EF4-FFF2-40B4-BE49-F238E27FC236}">
                    <a16:creationId xmlns:a16="http://schemas.microsoft.com/office/drawing/2014/main" id="{4D6BF210-550F-412E-83E4-2166CB3F6E3E}"/>
                  </a:ext>
                </a:extLst>
              </p:cNvPr>
              <p:cNvPicPr>
                <a:picLocks noChangeAspect="1"/>
              </p:cNvPicPr>
              <p:nvPr/>
            </p:nvPicPr>
            <p:blipFill rotWithShape="1">
              <a:blip r:embed="rId7"/>
              <a:srcRect l="30119" t="42798" r="67199" b="52255"/>
              <a:stretch/>
            </p:blipFill>
            <p:spPr>
              <a:xfrm>
                <a:off x="6628700" y="1835167"/>
                <a:ext cx="193887" cy="201136"/>
              </a:xfrm>
              <a:prstGeom prst="rect">
                <a:avLst/>
              </a:prstGeom>
            </p:spPr>
          </p:pic>
          <p:sp>
            <p:nvSpPr>
              <p:cNvPr id="213" name="文字方塊 212">
                <a:extLst>
                  <a:ext uri="{FF2B5EF4-FFF2-40B4-BE49-F238E27FC236}">
                    <a16:creationId xmlns:a16="http://schemas.microsoft.com/office/drawing/2014/main" id="{1FD3F031-5AEE-4C2F-B1C4-720845A6627E}"/>
                  </a:ext>
                </a:extLst>
              </p:cNvPr>
              <p:cNvSpPr txBox="1"/>
              <p:nvPr/>
            </p:nvSpPr>
            <p:spPr>
              <a:xfrm>
                <a:off x="6772768" y="1803320"/>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百合</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1" name="群組 30">
              <a:extLst>
                <a:ext uri="{FF2B5EF4-FFF2-40B4-BE49-F238E27FC236}">
                  <a16:creationId xmlns:a16="http://schemas.microsoft.com/office/drawing/2014/main" id="{AAF44535-8E35-4799-B0B8-296483EDAB3D}"/>
                </a:ext>
              </a:extLst>
            </p:cNvPr>
            <p:cNvGrpSpPr/>
            <p:nvPr/>
          </p:nvGrpSpPr>
          <p:grpSpPr>
            <a:xfrm>
              <a:off x="7110836" y="2259285"/>
              <a:ext cx="669801" cy="246221"/>
              <a:chOff x="7699980" y="1819129"/>
              <a:chExt cx="669801" cy="246221"/>
            </a:xfrm>
          </p:grpSpPr>
          <p:pic>
            <p:nvPicPr>
              <p:cNvPr id="211" name="圖片 210">
                <a:extLst>
                  <a:ext uri="{FF2B5EF4-FFF2-40B4-BE49-F238E27FC236}">
                    <a16:creationId xmlns:a16="http://schemas.microsoft.com/office/drawing/2014/main" id="{E0200D3E-302A-4DD8-B0BF-A40681691E4E}"/>
                  </a:ext>
                </a:extLst>
              </p:cNvPr>
              <p:cNvPicPr>
                <a:picLocks noChangeAspect="1"/>
              </p:cNvPicPr>
              <p:nvPr/>
            </p:nvPicPr>
            <p:blipFill rotWithShape="1">
              <a:blip r:embed="rId7"/>
              <a:srcRect l="32581" t="42798" r="64810" b="52255"/>
              <a:stretch/>
            </p:blipFill>
            <p:spPr>
              <a:xfrm>
                <a:off x="7699980" y="1840109"/>
                <a:ext cx="172081" cy="176360"/>
              </a:xfrm>
              <a:prstGeom prst="rect">
                <a:avLst/>
              </a:prstGeom>
            </p:spPr>
          </p:pic>
          <p:sp>
            <p:nvSpPr>
              <p:cNvPr id="214" name="文字方塊 213">
                <a:extLst>
                  <a:ext uri="{FF2B5EF4-FFF2-40B4-BE49-F238E27FC236}">
                    <a16:creationId xmlns:a16="http://schemas.microsoft.com/office/drawing/2014/main" id="{B86D2765-2C3B-4950-9A44-A22ABCEFAAA0}"/>
                  </a:ext>
                </a:extLst>
              </p:cNvPr>
              <p:cNvSpPr txBox="1"/>
              <p:nvPr/>
            </p:nvSpPr>
            <p:spPr>
              <a:xfrm>
                <a:off x="7798791" y="1819129"/>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桔梗</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224" name="群組 223">
              <a:extLst>
                <a:ext uri="{FF2B5EF4-FFF2-40B4-BE49-F238E27FC236}">
                  <a16:creationId xmlns:a16="http://schemas.microsoft.com/office/drawing/2014/main" id="{120B3FF5-170F-4DEF-A40E-A3D2EF31A8C3}"/>
                </a:ext>
              </a:extLst>
            </p:cNvPr>
            <p:cNvGrpSpPr/>
            <p:nvPr/>
          </p:nvGrpSpPr>
          <p:grpSpPr>
            <a:xfrm>
              <a:off x="8332287" y="2080783"/>
              <a:ext cx="628390" cy="202757"/>
              <a:chOff x="7655110" y="2059076"/>
              <a:chExt cx="628390" cy="202757"/>
            </a:xfrm>
          </p:grpSpPr>
          <p:sp>
            <p:nvSpPr>
              <p:cNvPr id="225" name="矩形: 圓角 224">
                <a:extLst>
                  <a:ext uri="{FF2B5EF4-FFF2-40B4-BE49-F238E27FC236}">
                    <a16:creationId xmlns:a16="http://schemas.microsoft.com/office/drawing/2014/main" id="{335DB5F4-5A91-44F9-A684-41A923831984}"/>
                  </a:ext>
                </a:extLst>
              </p:cNvPr>
              <p:cNvSpPr/>
              <p:nvPr/>
            </p:nvSpPr>
            <p:spPr>
              <a:xfrm>
                <a:off x="7727841" y="2059076"/>
                <a:ext cx="513424" cy="20005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 name="文字方塊 225">
                <a:extLst>
                  <a:ext uri="{FF2B5EF4-FFF2-40B4-BE49-F238E27FC236}">
                    <a16:creationId xmlns:a16="http://schemas.microsoft.com/office/drawing/2014/main" id="{4FAD8AFB-20A3-49AA-B69F-EFC5D062E431}"/>
                  </a:ext>
                </a:extLst>
              </p:cNvPr>
              <p:cNvSpPr txBox="1"/>
              <p:nvPr/>
            </p:nvSpPr>
            <p:spPr>
              <a:xfrm>
                <a:off x="7655110" y="2061778"/>
                <a:ext cx="628390" cy="200055"/>
              </a:xfrm>
              <a:prstGeom prst="rect">
                <a:avLst/>
              </a:prstGeom>
              <a:noFill/>
              <a:ln>
                <a:noFill/>
              </a:ln>
            </p:spPr>
            <p:txBody>
              <a:bodyPr wrap="square" rtlCol="0">
                <a:spAutoFit/>
              </a:bodyPr>
              <a:lstStyle/>
              <a:p>
                <a:r>
                  <a:rPr lang="zh-TW" altLang="en-US" sz="700" b="1" dirty="0">
                    <a:latin typeface="微軟正黑體" panose="020B0604030504040204" pitchFamily="34" charset="-120"/>
                    <a:ea typeface="微軟正黑體" panose="020B0604030504040204" pitchFamily="34" charset="-120"/>
                  </a:rPr>
                  <a:t>計時器結束</a:t>
                </a:r>
              </a:p>
            </p:txBody>
          </p:sp>
        </p:grpSp>
        <p:grpSp>
          <p:nvGrpSpPr>
            <p:cNvPr id="227" name="群組 226">
              <a:extLst>
                <a:ext uri="{FF2B5EF4-FFF2-40B4-BE49-F238E27FC236}">
                  <a16:creationId xmlns:a16="http://schemas.microsoft.com/office/drawing/2014/main" id="{D22B2714-BAD1-4F9E-BE16-A5A30A61FB2A}"/>
                </a:ext>
              </a:extLst>
            </p:cNvPr>
            <p:cNvGrpSpPr/>
            <p:nvPr/>
          </p:nvGrpSpPr>
          <p:grpSpPr>
            <a:xfrm>
              <a:off x="7717290" y="2080209"/>
              <a:ext cx="628390" cy="211742"/>
              <a:chOff x="7655810" y="2059076"/>
              <a:chExt cx="628390" cy="211742"/>
            </a:xfrm>
          </p:grpSpPr>
          <p:sp>
            <p:nvSpPr>
              <p:cNvPr id="228" name="矩形: 圓角 227">
                <a:extLst>
                  <a:ext uri="{FF2B5EF4-FFF2-40B4-BE49-F238E27FC236}">
                    <a16:creationId xmlns:a16="http://schemas.microsoft.com/office/drawing/2014/main" id="{3BC0A768-AAE3-4515-95D3-9D05A909FB48}"/>
                  </a:ext>
                </a:extLst>
              </p:cNvPr>
              <p:cNvSpPr/>
              <p:nvPr/>
            </p:nvSpPr>
            <p:spPr>
              <a:xfrm>
                <a:off x="7727841" y="2059076"/>
                <a:ext cx="513424" cy="20005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文字方塊 228">
                <a:extLst>
                  <a:ext uri="{FF2B5EF4-FFF2-40B4-BE49-F238E27FC236}">
                    <a16:creationId xmlns:a16="http://schemas.microsoft.com/office/drawing/2014/main" id="{67206490-1D70-4757-B198-9F2B5974F49C}"/>
                  </a:ext>
                </a:extLst>
              </p:cNvPr>
              <p:cNvSpPr txBox="1"/>
              <p:nvPr/>
            </p:nvSpPr>
            <p:spPr>
              <a:xfrm>
                <a:off x="7655810" y="2070763"/>
                <a:ext cx="628390" cy="200055"/>
              </a:xfrm>
              <a:prstGeom prst="rect">
                <a:avLst/>
              </a:prstGeom>
              <a:noFill/>
              <a:ln>
                <a:noFill/>
              </a:ln>
            </p:spPr>
            <p:txBody>
              <a:bodyPr wrap="square" rtlCol="0">
                <a:spAutoFit/>
              </a:bodyPr>
              <a:lstStyle/>
              <a:p>
                <a:r>
                  <a:rPr lang="zh-TW" altLang="en-US" sz="700" b="1" dirty="0">
                    <a:latin typeface="微軟正黑體" panose="020B0604030504040204" pitchFamily="34" charset="-120"/>
                    <a:ea typeface="微軟正黑體" panose="020B0604030504040204" pitchFamily="34" charset="-120"/>
                  </a:rPr>
                  <a:t>計時器開始</a:t>
                </a:r>
              </a:p>
            </p:txBody>
          </p:sp>
        </p:grpSp>
      </p:grpSp>
      <p:sp>
        <p:nvSpPr>
          <p:cNvPr id="232" name="矩形: 圓角 231">
            <a:extLst>
              <a:ext uri="{FF2B5EF4-FFF2-40B4-BE49-F238E27FC236}">
                <a16:creationId xmlns:a16="http://schemas.microsoft.com/office/drawing/2014/main" id="{E4422F3B-5FA9-4476-A3C5-E566BE1F7F82}"/>
              </a:ext>
            </a:extLst>
          </p:cNvPr>
          <p:cNvSpPr/>
          <p:nvPr/>
        </p:nvSpPr>
        <p:spPr>
          <a:xfrm>
            <a:off x="4559123" y="5973971"/>
            <a:ext cx="2290577" cy="2200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矩形 232">
            <a:extLst>
              <a:ext uri="{FF2B5EF4-FFF2-40B4-BE49-F238E27FC236}">
                <a16:creationId xmlns:a16="http://schemas.microsoft.com/office/drawing/2014/main" id="{64E40225-22C5-4B18-9A01-85831A5325CD}"/>
              </a:ext>
            </a:extLst>
          </p:cNvPr>
          <p:cNvSpPr/>
          <p:nvPr/>
        </p:nvSpPr>
        <p:spPr>
          <a:xfrm>
            <a:off x="4626425" y="4125152"/>
            <a:ext cx="2204180" cy="2133156"/>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矩形 233">
            <a:extLst>
              <a:ext uri="{FF2B5EF4-FFF2-40B4-BE49-F238E27FC236}">
                <a16:creationId xmlns:a16="http://schemas.microsoft.com/office/drawing/2014/main" id="{D5B8C3B3-FB55-4EF2-962D-9769C4F2DF88}"/>
              </a:ext>
            </a:extLst>
          </p:cNvPr>
          <p:cNvSpPr/>
          <p:nvPr/>
        </p:nvSpPr>
        <p:spPr>
          <a:xfrm>
            <a:off x="6853175" y="4125152"/>
            <a:ext cx="2204180" cy="2133156"/>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文字方塊 234">
            <a:extLst>
              <a:ext uri="{FF2B5EF4-FFF2-40B4-BE49-F238E27FC236}">
                <a16:creationId xmlns:a16="http://schemas.microsoft.com/office/drawing/2014/main" id="{D4716D92-B4CB-45EE-A27F-42D0EAE50028}"/>
              </a:ext>
            </a:extLst>
          </p:cNvPr>
          <p:cNvSpPr txBox="1"/>
          <p:nvPr/>
        </p:nvSpPr>
        <p:spPr>
          <a:xfrm>
            <a:off x="2346423" y="4488945"/>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吳小花    小綠花    </a:t>
            </a:r>
            <a:r>
              <a:rPr lang="en-US" altLang="zh-TW" sz="1050" dirty="0">
                <a:latin typeface="微軟正黑體" panose="020B0604030504040204" pitchFamily="34" charset="-120"/>
                <a:ea typeface="微軟正黑體" panose="020B0604030504040204" pitchFamily="34" charset="-120"/>
              </a:rPr>
              <a:t>3</a:t>
            </a:r>
            <a:r>
              <a:rPr lang="zh-TW" altLang="en-US" sz="1050" dirty="0">
                <a:latin typeface="微軟正黑體" panose="020B0604030504040204" pitchFamily="34" charset="-120"/>
                <a:ea typeface="微軟正黑體" panose="020B0604030504040204" pitchFamily="34" charset="-120"/>
              </a:rPr>
              <a:t>個</a:t>
            </a:r>
          </a:p>
        </p:txBody>
      </p:sp>
      <p:sp>
        <p:nvSpPr>
          <p:cNvPr id="236" name="文字方塊 235">
            <a:extLst>
              <a:ext uri="{FF2B5EF4-FFF2-40B4-BE49-F238E27FC236}">
                <a16:creationId xmlns:a16="http://schemas.microsoft.com/office/drawing/2014/main" id="{BAA30228-AF0A-423D-890C-8AE960A40C00}"/>
              </a:ext>
            </a:extLst>
          </p:cNvPr>
          <p:cNvSpPr txBox="1"/>
          <p:nvPr/>
        </p:nvSpPr>
        <p:spPr>
          <a:xfrm>
            <a:off x="3350051" y="4194331"/>
            <a:ext cx="492443" cy="276999"/>
          </a:xfrm>
          <a:prstGeom prst="rect">
            <a:avLst/>
          </a:prstGeom>
          <a:noFill/>
        </p:spPr>
        <p:txBody>
          <a:bodyPr wrap="none" rtlCol="0">
            <a:spAutoFit/>
          </a:bodyPr>
          <a:lstStyle>
            <a:defPPr>
              <a:defRPr lang="zh-TW"/>
            </a:defPPr>
            <a:lvl1pPr>
              <a:defRPr sz="1400" b="1">
                <a:latin typeface="微軟正黑體" panose="020B0604030504040204" pitchFamily="34" charset="-120"/>
                <a:ea typeface="微軟正黑體" panose="020B0604030504040204" pitchFamily="34" charset="-120"/>
              </a:defRPr>
            </a:lvl1pPr>
          </a:lstStyle>
          <a:p>
            <a:r>
              <a:rPr lang="zh-TW" altLang="en-US" sz="1200" dirty="0"/>
              <a:t>數量</a:t>
            </a:r>
          </a:p>
        </p:txBody>
      </p:sp>
      <p:pic>
        <p:nvPicPr>
          <p:cNvPr id="237" name="圖片 236">
            <a:extLst>
              <a:ext uri="{FF2B5EF4-FFF2-40B4-BE49-F238E27FC236}">
                <a16:creationId xmlns:a16="http://schemas.microsoft.com/office/drawing/2014/main" id="{D33C30D6-AA69-4345-9800-4B2C60BDF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997" y="4489510"/>
            <a:ext cx="225001" cy="225001"/>
          </a:xfrm>
          <a:prstGeom prst="rect">
            <a:avLst/>
          </a:prstGeom>
        </p:spPr>
      </p:pic>
      <p:pic>
        <p:nvPicPr>
          <p:cNvPr id="238" name="圖片 237">
            <a:extLst>
              <a:ext uri="{FF2B5EF4-FFF2-40B4-BE49-F238E27FC236}">
                <a16:creationId xmlns:a16="http://schemas.microsoft.com/office/drawing/2014/main" id="{57395431-A1F2-4B4F-B807-9E75840717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195471" y="4511356"/>
            <a:ext cx="165301" cy="165301"/>
          </a:xfrm>
          <a:prstGeom prst="rect">
            <a:avLst/>
          </a:prstGeom>
        </p:spPr>
      </p:pic>
      <p:sp>
        <p:nvSpPr>
          <p:cNvPr id="239" name="文字方塊 238">
            <a:extLst>
              <a:ext uri="{FF2B5EF4-FFF2-40B4-BE49-F238E27FC236}">
                <a16:creationId xmlns:a16="http://schemas.microsoft.com/office/drawing/2014/main" id="{68A79659-E1C5-4059-AE1F-B293F73D6B35}"/>
              </a:ext>
            </a:extLst>
          </p:cNvPr>
          <p:cNvSpPr txBox="1"/>
          <p:nvPr/>
        </p:nvSpPr>
        <p:spPr>
          <a:xfrm>
            <a:off x="3907192" y="4203074"/>
            <a:ext cx="492443"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操作</a:t>
            </a:r>
          </a:p>
        </p:txBody>
      </p:sp>
      <p:sp>
        <p:nvSpPr>
          <p:cNvPr id="240" name="文字方塊 239">
            <a:extLst>
              <a:ext uri="{FF2B5EF4-FFF2-40B4-BE49-F238E27FC236}">
                <a16:creationId xmlns:a16="http://schemas.microsoft.com/office/drawing/2014/main" id="{9CA1945F-BA8C-46FF-88D6-092D5954A54F}"/>
              </a:ext>
            </a:extLst>
          </p:cNvPr>
          <p:cNvSpPr txBox="1"/>
          <p:nvPr/>
        </p:nvSpPr>
        <p:spPr>
          <a:xfrm>
            <a:off x="2337277" y="4701930"/>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游膩膩    小綠花    </a:t>
            </a:r>
            <a:r>
              <a:rPr lang="en-US" altLang="zh-TW" sz="1050" dirty="0">
                <a:latin typeface="微軟正黑體" panose="020B0604030504040204" pitchFamily="34" charset="-120"/>
                <a:ea typeface="微軟正黑體" panose="020B0604030504040204" pitchFamily="34" charset="-120"/>
              </a:rPr>
              <a:t>1</a:t>
            </a:r>
            <a:r>
              <a:rPr lang="zh-TW" altLang="en-US" sz="1050" dirty="0">
                <a:latin typeface="微軟正黑體" panose="020B0604030504040204" pitchFamily="34" charset="-120"/>
                <a:ea typeface="微軟正黑體" panose="020B0604030504040204" pitchFamily="34" charset="-120"/>
              </a:rPr>
              <a:t>個</a:t>
            </a:r>
          </a:p>
        </p:txBody>
      </p:sp>
      <p:pic>
        <p:nvPicPr>
          <p:cNvPr id="241" name="圖片 240">
            <a:extLst>
              <a:ext uri="{FF2B5EF4-FFF2-40B4-BE49-F238E27FC236}">
                <a16:creationId xmlns:a16="http://schemas.microsoft.com/office/drawing/2014/main" id="{790D8ECD-43F7-4D42-BB15-F20C87EB9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004" y="4733291"/>
            <a:ext cx="225001" cy="225001"/>
          </a:xfrm>
          <a:prstGeom prst="rect">
            <a:avLst/>
          </a:prstGeom>
        </p:spPr>
      </p:pic>
      <p:pic>
        <p:nvPicPr>
          <p:cNvPr id="242" name="圖片 241">
            <a:extLst>
              <a:ext uri="{FF2B5EF4-FFF2-40B4-BE49-F238E27FC236}">
                <a16:creationId xmlns:a16="http://schemas.microsoft.com/office/drawing/2014/main" id="{161B1516-6721-4569-8E37-511263ED63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205573" y="4750637"/>
            <a:ext cx="165301" cy="165301"/>
          </a:xfrm>
          <a:prstGeom prst="rect">
            <a:avLst/>
          </a:prstGeom>
        </p:spPr>
      </p:pic>
      <p:grpSp>
        <p:nvGrpSpPr>
          <p:cNvPr id="243" name="群組 242">
            <a:extLst>
              <a:ext uri="{FF2B5EF4-FFF2-40B4-BE49-F238E27FC236}">
                <a16:creationId xmlns:a16="http://schemas.microsoft.com/office/drawing/2014/main" id="{C84E8ED1-D3DC-4A3B-8D6A-ECD45AEAD1E0}"/>
              </a:ext>
            </a:extLst>
          </p:cNvPr>
          <p:cNvGrpSpPr/>
          <p:nvPr/>
        </p:nvGrpSpPr>
        <p:grpSpPr>
          <a:xfrm>
            <a:off x="3976631" y="5935613"/>
            <a:ext cx="540578" cy="280483"/>
            <a:chOff x="2511705" y="6421780"/>
            <a:chExt cx="540578" cy="280483"/>
          </a:xfrm>
        </p:grpSpPr>
        <p:sp>
          <p:nvSpPr>
            <p:cNvPr id="244" name="矩形: 圓角 243">
              <a:extLst>
                <a:ext uri="{FF2B5EF4-FFF2-40B4-BE49-F238E27FC236}">
                  <a16:creationId xmlns:a16="http://schemas.microsoft.com/office/drawing/2014/main" id="{0539FB45-7B26-401E-A867-FC7863005CCB}"/>
                </a:ext>
              </a:extLst>
            </p:cNvPr>
            <p:cNvSpPr/>
            <p:nvPr/>
          </p:nvSpPr>
          <p:spPr>
            <a:xfrm>
              <a:off x="2511705" y="6421780"/>
              <a:ext cx="540578" cy="26787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文字方塊 244">
              <a:extLst>
                <a:ext uri="{FF2B5EF4-FFF2-40B4-BE49-F238E27FC236}">
                  <a16:creationId xmlns:a16="http://schemas.microsoft.com/office/drawing/2014/main" id="{84AFB6AD-3E7C-451A-9181-4E539775A009}"/>
                </a:ext>
              </a:extLst>
            </p:cNvPr>
            <p:cNvSpPr txBox="1"/>
            <p:nvPr/>
          </p:nvSpPr>
          <p:spPr>
            <a:xfrm>
              <a:off x="2556025" y="6440653"/>
              <a:ext cx="466794"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solidFill>
                    <a:schemeClr val="tx1"/>
                  </a:solidFill>
                  <a:effectLst>
                    <a:outerShdw blurRad="38100" dist="38100" dir="2700000" algn="tl">
                      <a:srgbClr val="000000">
                        <a:alpha val="43137"/>
                      </a:srgbClr>
                    </a:outerShdw>
                  </a:effectLst>
                </a:rPr>
                <a:t>結單</a:t>
              </a:r>
            </a:p>
          </p:txBody>
        </p:sp>
      </p:grpSp>
      <p:sp>
        <p:nvSpPr>
          <p:cNvPr id="246" name="文字方塊 245">
            <a:extLst>
              <a:ext uri="{FF2B5EF4-FFF2-40B4-BE49-F238E27FC236}">
                <a16:creationId xmlns:a16="http://schemas.microsoft.com/office/drawing/2014/main" id="{9022CBCF-03F5-408E-B9DC-98892443A52C}"/>
              </a:ext>
            </a:extLst>
          </p:cNvPr>
          <p:cNvSpPr txBox="1"/>
          <p:nvPr/>
        </p:nvSpPr>
        <p:spPr>
          <a:xfrm>
            <a:off x="4590122" y="4431751"/>
            <a:ext cx="1885226" cy="700192"/>
          </a:xfrm>
          <a:prstGeom prst="rect">
            <a:avLst/>
          </a:prstGeom>
          <a:noFill/>
        </p:spPr>
        <p:txBody>
          <a:bodyPr wrap="square" rtlCol="0">
            <a:spAutoFit/>
          </a:bodyPr>
          <a:lstStyle/>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郭阿田</a:t>
            </a:r>
            <a:r>
              <a:rPr lang="en-US" altLang="zh-TW" sz="1050" dirty="0">
                <a:latin typeface="微軟正黑體" panose="020B0604030504040204" pitchFamily="34" charset="-120"/>
                <a:ea typeface="微軟正黑體" panose="020B0604030504040204" pitchFamily="34" charset="-120"/>
              </a:rPr>
              <a:t>:+g</a:t>
            </a:r>
          </a:p>
          <a:p>
            <a:endParaRPr lang="en-US" altLang="zh-TW" sz="200" dirty="0">
              <a:latin typeface="微軟正黑體" panose="020B0604030504040204" pitchFamily="34" charset="-120"/>
              <a:ea typeface="微軟正黑體" panose="020B0604030504040204" pitchFamily="34" charset="-120"/>
            </a:endParaRP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馬佩佩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時尚花</a:t>
            </a:r>
            <a:r>
              <a:rPr lang="en-US" altLang="zh-TW" sz="1050" dirty="0">
                <a:latin typeface="微軟正黑體" panose="020B0604030504040204" pitchFamily="34" charset="-120"/>
                <a:ea typeface="微軟正黑體" panose="020B0604030504040204" pitchFamily="34" charset="-120"/>
              </a:rPr>
              <a:t>+1</a:t>
            </a: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游膩膩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小綠花</a:t>
            </a:r>
            <a:r>
              <a:rPr lang="en-US" altLang="zh-TW" sz="1050" dirty="0">
                <a:latin typeface="微軟正黑體" panose="020B0604030504040204" pitchFamily="34" charset="-120"/>
                <a:ea typeface="微軟正黑體" panose="020B0604030504040204" pitchFamily="34" charset="-120"/>
              </a:rPr>
              <a:t>+1</a:t>
            </a:r>
            <a:endParaRPr lang="zh-TW" altLang="en-US" sz="1050" dirty="0">
              <a:latin typeface="微軟正黑體" panose="020B0604030504040204" pitchFamily="34" charset="-120"/>
              <a:ea typeface="微軟正黑體" panose="020B0604030504040204" pitchFamily="34" charset="-120"/>
            </a:endParaRPr>
          </a:p>
        </p:txBody>
      </p:sp>
      <p:sp>
        <p:nvSpPr>
          <p:cNvPr id="247" name="文字方塊 246">
            <a:extLst>
              <a:ext uri="{FF2B5EF4-FFF2-40B4-BE49-F238E27FC236}">
                <a16:creationId xmlns:a16="http://schemas.microsoft.com/office/drawing/2014/main" id="{22F483DF-5AA8-46C5-B09D-A5EEF234B29C}"/>
              </a:ext>
            </a:extLst>
          </p:cNvPr>
          <p:cNvSpPr txBox="1"/>
          <p:nvPr/>
        </p:nvSpPr>
        <p:spPr>
          <a:xfrm>
            <a:off x="4607272" y="4192302"/>
            <a:ext cx="1210588" cy="215444"/>
          </a:xfrm>
          <a:prstGeom prst="rect">
            <a:avLst/>
          </a:prstGeom>
          <a:noFill/>
        </p:spPr>
        <p:txBody>
          <a:bodyPr wrap="none" rtlCol="0">
            <a:spAutoFit/>
          </a:bodyPr>
          <a:lstStyle>
            <a:defPPr>
              <a:defRPr lang="zh-TW"/>
            </a:defPPr>
            <a:lvl1pPr>
              <a:defRPr sz="800" b="1" u="sng">
                <a:solidFill>
                  <a:schemeClr val="tx2">
                    <a:lumMod val="60000"/>
                    <a:lumOff val="40000"/>
                  </a:schemeClr>
                </a:solidFill>
                <a:latin typeface="微軟正黑體" panose="020B0604030504040204" pitchFamily="34" charset="-120"/>
                <a:ea typeface="微軟正黑體" panose="020B0604030504040204" pitchFamily="34" charset="-120"/>
              </a:defRPr>
            </a:lvl1pPr>
          </a:lstStyle>
          <a:p>
            <a:r>
              <a:rPr lang="zh-TW" altLang="en-US" dirty="0"/>
              <a:t>點選人名即可進行修改</a:t>
            </a:r>
          </a:p>
        </p:txBody>
      </p:sp>
      <p:grpSp>
        <p:nvGrpSpPr>
          <p:cNvPr id="265" name="群組 264">
            <a:extLst>
              <a:ext uri="{FF2B5EF4-FFF2-40B4-BE49-F238E27FC236}">
                <a16:creationId xmlns:a16="http://schemas.microsoft.com/office/drawing/2014/main" id="{CF9F052F-EAD2-422A-A44A-E4CB00EE5E30}"/>
              </a:ext>
            </a:extLst>
          </p:cNvPr>
          <p:cNvGrpSpPr/>
          <p:nvPr/>
        </p:nvGrpSpPr>
        <p:grpSpPr>
          <a:xfrm>
            <a:off x="8285852" y="4167251"/>
            <a:ext cx="728284" cy="246221"/>
            <a:chOff x="2517007" y="6395492"/>
            <a:chExt cx="728284" cy="246221"/>
          </a:xfrm>
        </p:grpSpPr>
        <p:sp>
          <p:nvSpPr>
            <p:cNvPr id="266" name="矩形: 圓角 265">
              <a:extLst>
                <a:ext uri="{FF2B5EF4-FFF2-40B4-BE49-F238E27FC236}">
                  <a16:creationId xmlns:a16="http://schemas.microsoft.com/office/drawing/2014/main" id="{E41D15AD-1A87-43C3-9370-8960D1349C1A}"/>
                </a:ext>
              </a:extLst>
            </p:cNvPr>
            <p:cNvSpPr/>
            <p:nvPr/>
          </p:nvSpPr>
          <p:spPr>
            <a:xfrm>
              <a:off x="2517007" y="6421780"/>
              <a:ext cx="728284" cy="21544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文字方塊 266">
              <a:extLst>
                <a:ext uri="{FF2B5EF4-FFF2-40B4-BE49-F238E27FC236}">
                  <a16:creationId xmlns:a16="http://schemas.microsoft.com/office/drawing/2014/main" id="{9C7BAD4C-23BC-4817-B281-40EC9F5369CD}"/>
                </a:ext>
              </a:extLst>
            </p:cNvPr>
            <p:cNvSpPr txBox="1"/>
            <p:nvPr/>
          </p:nvSpPr>
          <p:spPr>
            <a:xfrm>
              <a:off x="2518324" y="6395492"/>
              <a:ext cx="697627" cy="246221"/>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sz="1000" b="1" dirty="0">
                  <a:solidFill>
                    <a:schemeClr val="tx1"/>
                  </a:solidFill>
                  <a:effectLst>
                    <a:outerShdw blurRad="38100" dist="38100" dir="2700000" algn="tl">
                      <a:srgbClr val="000000">
                        <a:alpha val="43137"/>
                      </a:srgbClr>
                    </a:outerShdw>
                  </a:effectLst>
                </a:rPr>
                <a:t>切換畫面</a:t>
              </a:r>
            </a:p>
          </p:txBody>
        </p:sp>
      </p:grpSp>
      <p:pic>
        <p:nvPicPr>
          <p:cNvPr id="270" name="圖片 269">
            <a:extLst>
              <a:ext uri="{FF2B5EF4-FFF2-40B4-BE49-F238E27FC236}">
                <a16:creationId xmlns:a16="http://schemas.microsoft.com/office/drawing/2014/main" id="{D7E4AF30-6DA7-4106-9204-48EB9D9014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5746" y="4181038"/>
            <a:ext cx="148843" cy="145237"/>
          </a:xfrm>
          <a:prstGeom prst="rect">
            <a:avLst/>
          </a:prstGeom>
        </p:spPr>
      </p:pic>
      <p:grpSp>
        <p:nvGrpSpPr>
          <p:cNvPr id="271" name="群組 270">
            <a:extLst>
              <a:ext uri="{FF2B5EF4-FFF2-40B4-BE49-F238E27FC236}">
                <a16:creationId xmlns:a16="http://schemas.microsoft.com/office/drawing/2014/main" id="{F1944707-23B4-40A0-9667-D1E36CE4A148}"/>
              </a:ext>
            </a:extLst>
          </p:cNvPr>
          <p:cNvGrpSpPr/>
          <p:nvPr/>
        </p:nvGrpSpPr>
        <p:grpSpPr>
          <a:xfrm>
            <a:off x="6923575" y="4138086"/>
            <a:ext cx="440397" cy="292066"/>
            <a:chOff x="5685270" y="4918450"/>
            <a:chExt cx="543679" cy="230832"/>
          </a:xfrm>
        </p:grpSpPr>
        <p:sp>
          <p:nvSpPr>
            <p:cNvPr id="272" name="矩形: 圓角 271">
              <a:extLst>
                <a:ext uri="{FF2B5EF4-FFF2-40B4-BE49-F238E27FC236}">
                  <a16:creationId xmlns:a16="http://schemas.microsoft.com/office/drawing/2014/main" id="{9445EC55-7B63-48DD-80FF-BD04072CE6CF}"/>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文字方塊 272">
              <a:extLst>
                <a:ext uri="{FF2B5EF4-FFF2-40B4-BE49-F238E27FC236}">
                  <a16:creationId xmlns:a16="http://schemas.microsoft.com/office/drawing/2014/main" id="{7260A015-CA7D-49E7-B7CC-AFA562AB778F}"/>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274" name="文字方塊 273">
            <a:extLst>
              <a:ext uri="{FF2B5EF4-FFF2-40B4-BE49-F238E27FC236}">
                <a16:creationId xmlns:a16="http://schemas.microsoft.com/office/drawing/2014/main" id="{24E0D4AA-603E-473D-85E6-4065226EF5B0}"/>
              </a:ext>
            </a:extLst>
          </p:cNvPr>
          <p:cNvSpPr txBox="1"/>
          <p:nvPr/>
        </p:nvSpPr>
        <p:spPr>
          <a:xfrm>
            <a:off x="7429516" y="4160869"/>
            <a:ext cx="364202" cy="215444"/>
          </a:xfrm>
          <a:prstGeom prst="rect">
            <a:avLst/>
          </a:prstGeom>
          <a:noFill/>
        </p:spPr>
        <p:txBody>
          <a:bodyPr wrap="none" rtlCol="0">
            <a:spAutoFit/>
          </a:bodyPr>
          <a:lstStyle/>
          <a:p>
            <a:r>
              <a:rPr lang="en-US" altLang="zh-TW" sz="800" b="1" dirty="0"/>
              <a:t>1.2k</a:t>
            </a:r>
            <a:endParaRPr lang="zh-TW" altLang="en-US" sz="800" b="1" dirty="0"/>
          </a:p>
        </p:txBody>
      </p:sp>
      <p:sp>
        <p:nvSpPr>
          <p:cNvPr id="276" name="文字方塊 275">
            <a:extLst>
              <a:ext uri="{FF2B5EF4-FFF2-40B4-BE49-F238E27FC236}">
                <a16:creationId xmlns:a16="http://schemas.microsoft.com/office/drawing/2014/main" id="{A52A51E9-DBF9-4946-8BA7-C40821DAED1D}"/>
              </a:ext>
            </a:extLst>
          </p:cNvPr>
          <p:cNvSpPr txBox="1"/>
          <p:nvPr/>
        </p:nvSpPr>
        <p:spPr>
          <a:xfrm>
            <a:off x="2903404" y="4192433"/>
            <a:ext cx="492443" cy="276999"/>
          </a:xfrm>
          <a:prstGeom prst="rect">
            <a:avLst/>
          </a:prstGeom>
          <a:noFill/>
        </p:spPr>
        <p:txBody>
          <a:bodyPr wrap="none" rtlCol="0">
            <a:spAutoFit/>
          </a:bodyPr>
          <a:lstStyle>
            <a:defPPr>
              <a:defRPr lang="zh-TW"/>
            </a:defPPr>
            <a:lvl1pPr>
              <a:defRPr sz="1400" b="1">
                <a:latin typeface="微軟正黑體" panose="020B0604030504040204" pitchFamily="34" charset="-120"/>
                <a:ea typeface="微軟正黑體" panose="020B0604030504040204" pitchFamily="34" charset="-120"/>
              </a:defRPr>
            </a:lvl1pPr>
          </a:lstStyle>
          <a:p>
            <a:r>
              <a:rPr lang="zh-TW" altLang="en-US" sz="1200" dirty="0"/>
              <a:t>商品</a:t>
            </a:r>
          </a:p>
        </p:txBody>
      </p:sp>
      <p:grpSp>
        <p:nvGrpSpPr>
          <p:cNvPr id="277" name="群組 276">
            <a:extLst>
              <a:ext uri="{FF2B5EF4-FFF2-40B4-BE49-F238E27FC236}">
                <a16:creationId xmlns:a16="http://schemas.microsoft.com/office/drawing/2014/main" id="{66EE644A-C4A4-4F99-BC5F-05D9FE3138F6}"/>
              </a:ext>
            </a:extLst>
          </p:cNvPr>
          <p:cNvGrpSpPr/>
          <p:nvPr/>
        </p:nvGrpSpPr>
        <p:grpSpPr>
          <a:xfrm>
            <a:off x="5812361" y="4893036"/>
            <a:ext cx="595776" cy="215444"/>
            <a:chOff x="5679761" y="4937685"/>
            <a:chExt cx="565473" cy="170274"/>
          </a:xfrm>
        </p:grpSpPr>
        <p:sp>
          <p:nvSpPr>
            <p:cNvPr id="278" name="矩形: 圓角 277">
              <a:extLst>
                <a:ext uri="{FF2B5EF4-FFF2-40B4-BE49-F238E27FC236}">
                  <a16:creationId xmlns:a16="http://schemas.microsoft.com/office/drawing/2014/main" id="{D2D9AA39-F344-406A-A404-3ABA4534DB8A}"/>
                </a:ext>
              </a:extLst>
            </p:cNvPr>
            <p:cNvSpPr/>
            <p:nvPr/>
          </p:nvSpPr>
          <p:spPr>
            <a:xfrm>
              <a:off x="5717082" y="4961299"/>
              <a:ext cx="469281" cy="11411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文字方塊 278">
              <a:extLst>
                <a:ext uri="{FF2B5EF4-FFF2-40B4-BE49-F238E27FC236}">
                  <a16:creationId xmlns:a16="http://schemas.microsoft.com/office/drawing/2014/main" id="{F21EC7FE-3372-4C0E-84B6-AF6930490162}"/>
                </a:ext>
              </a:extLst>
            </p:cNvPr>
            <p:cNvSpPr txBox="1"/>
            <p:nvPr/>
          </p:nvSpPr>
          <p:spPr>
            <a:xfrm>
              <a:off x="5679761" y="4937685"/>
              <a:ext cx="565473" cy="170274"/>
            </a:xfrm>
            <a:prstGeom prst="rect">
              <a:avLst/>
            </a:prstGeom>
            <a:noFill/>
          </p:spPr>
          <p:txBody>
            <a:bodyPr wrap="square" rtlCol="0">
              <a:spAutoFit/>
            </a:bodyPr>
            <a:lstStyle/>
            <a:p>
              <a:r>
                <a:rPr lang="zh-TW" altLang="en-US" sz="800" dirty="0">
                  <a:solidFill>
                    <a:schemeClr val="bg1"/>
                  </a:solidFill>
                </a:rPr>
                <a:t>轉單成功</a:t>
              </a:r>
            </a:p>
          </p:txBody>
        </p:sp>
      </p:grpSp>
      <p:sp>
        <p:nvSpPr>
          <p:cNvPr id="281" name="文字方塊 280">
            <a:extLst>
              <a:ext uri="{FF2B5EF4-FFF2-40B4-BE49-F238E27FC236}">
                <a16:creationId xmlns:a16="http://schemas.microsoft.com/office/drawing/2014/main" id="{5FC4B13E-0423-4A6B-9927-20958B8509D9}"/>
              </a:ext>
            </a:extLst>
          </p:cNvPr>
          <p:cNvSpPr txBox="1"/>
          <p:nvPr/>
        </p:nvSpPr>
        <p:spPr>
          <a:xfrm>
            <a:off x="4554911" y="5981295"/>
            <a:ext cx="641522"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留言</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sp>
        <p:nvSpPr>
          <p:cNvPr id="282" name="文字方塊 281">
            <a:extLst>
              <a:ext uri="{FF2B5EF4-FFF2-40B4-BE49-F238E27FC236}">
                <a16:creationId xmlns:a16="http://schemas.microsoft.com/office/drawing/2014/main" id="{67AEC659-06A4-4B8E-AEA0-FD9F9CF74805}"/>
              </a:ext>
            </a:extLst>
          </p:cNvPr>
          <p:cNvSpPr txBox="1"/>
          <p:nvPr/>
        </p:nvSpPr>
        <p:spPr>
          <a:xfrm>
            <a:off x="2373240" y="3864551"/>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pPr>
              <a:buFont typeface="Wingdings" panose="05000000000000000000" pitchFamily="2" charset="2"/>
              <a:buChar char="Ø"/>
            </a:pPr>
            <a:r>
              <a:rPr lang="zh-TW" altLang="en-US" dirty="0"/>
              <a:t>下單畫面</a:t>
            </a:r>
          </a:p>
        </p:txBody>
      </p:sp>
      <p:sp>
        <p:nvSpPr>
          <p:cNvPr id="283" name="矩形 282">
            <a:extLst>
              <a:ext uri="{FF2B5EF4-FFF2-40B4-BE49-F238E27FC236}">
                <a16:creationId xmlns:a16="http://schemas.microsoft.com/office/drawing/2014/main" id="{DA4D9891-0D96-4674-A4B9-FF365A463389}"/>
              </a:ext>
            </a:extLst>
          </p:cNvPr>
          <p:cNvSpPr/>
          <p:nvPr/>
        </p:nvSpPr>
        <p:spPr>
          <a:xfrm>
            <a:off x="2413756" y="4128352"/>
            <a:ext cx="2176245" cy="2133156"/>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C9FB6EDA-1625-4368-80F7-5BE5AA763C53}"/>
              </a:ext>
            </a:extLst>
          </p:cNvPr>
          <p:cNvSpPr/>
          <p:nvPr/>
        </p:nvSpPr>
        <p:spPr>
          <a:xfrm>
            <a:off x="2419768" y="897265"/>
            <a:ext cx="2985087" cy="2830809"/>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矩形 283">
            <a:extLst>
              <a:ext uri="{FF2B5EF4-FFF2-40B4-BE49-F238E27FC236}">
                <a16:creationId xmlns:a16="http://schemas.microsoft.com/office/drawing/2014/main" id="{ADD62BD2-B260-4187-972B-B4EE664E472C}"/>
              </a:ext>
            </a:extLst>
          </p:cNvPr>
          <p:cNvSpPr/>
          <p:nvPr/>
        </p:nvSpPr>
        <p:spPr>
          <a:xfrm>
            <a:off x="5416613" y="898440"/>
            <a:ext cx="3638959" cy="2830809"/>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文字方塊 284">
            <a:extLst>
              <a:ext uri="{FF2B5EF4-FFF2-40B4-BE49-F238E27FC236}">
                <a16:creationId xmlns:a16="http://schemas.microsoft.com/office/drawing/2014/main" id="{92607714-F9F0-489D-8479-633FD5651233}"/>
              </a:ext>
            </a:extLst>
          </p:cNvPr>
          <p:cNvSpPr txBox="1"/>
          <p:nvPr/>
        </p:nvSpPr>
        <p:spPr>
          <a:xfrm>
            <a:off x="2311733" y="4197012"/>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購買者</a:t>
            </a:r>
          </a:p>
        </p:txBody>
      </p:sp>
      <p:grpSp>
        <p:nvGrpSpPr>
          <p:cNvPr id="181" name="群組 180">
            <a:extLst>
              <a:ext uri="{FF2B5EF4-FFF2-40B4-BE49-F238E27FC236}">
                <a16:creationId xmlns:a16="http://schemas.microsoft.com/office/drawing/2014/main" id="{592669D4-CC2E-4D01-A89D-7AFB5D154383}"/>
              </a:ext>
            </a:extLst>
          </p:cNvPr>
          <p:cNvGrpSpPr/>
          <p:nvPr/>
        </p:nvGrpSpPr>
        <p:grpSpPr>
          <a:xfrm>
            <a:off x="7236092" y="439108"/>
            <a:ext cx="929691" cy="261610"/>
            <a:chOff x="6366231" y="331454"/>
            <a:chExt cx="929691" cy="261610"/>
          </a:xfrm>
        </p:grpSpPr>
        <p:sp>
          <p:nvSpPr>
            <p:cNvPr id="182" name="文字方塊 181">
              <a:extLst>
                <a:ext uri="{FF2B5EF4-FFF2-40B4-BE49-F238E27FC236}">
                  <a16:creationId xmlns:a16="http://schemas.microsoft.com/office/drawing/2014/main" id="{45F48379-F3C3-4AF6-B38E-3984F1BF5864}"/>
                </a:ext>
              </a:extLst>
            </p:cNvPr>
            <p:cNvSpPr txBox="1"/>
            <p:nvPr/>
          </p:nvSpPr>
          <p:spPr>
            <a:xfrm>
              <a:off x="6688063" y="331454"/>
              <a:ext cx="607859" cy="261610"/>
            </a:xfrm>
            <a:prstGeom prst="rect">
              <a:avLst/>
            </a:prstGeom>
            <a:noFill/>
          </p:spPr>
          <p:txBody>
            <a:bodyPr wrap="none" rtlCol="0">
              <a:spAutoFit/>
            </a:bodyPr>
            <a:lstStyle/>
            <a:p>
              <a:r>
                <a:rPr lang="zh-TW" altLang="en-US" sz="1050" b="1" dirty="0">
                  <a:latin typeface="微軟正黑體" panose="020B0604030504040204" pitchFamily="34" charset="-120"/>
                  <a:ea typeface="微軟正黑體" panose="020B0604030504040204" pitchFamily="34" charset="-120"/>
                </a:rPr>
                <a:t>直播中</a:t>
              </a:r>
            </a:p>
          </p:txBody>
        </p:sp>
        <p:sp>
          <p:nvSpPr>
            <p:cNvPr id="183" name="文字方塊 182">
              <a:extLst>
                <a:ext uri="{FF2B5EF4-FFF2-40B4-BE49-F238E27FC236}">
                  <a16:creationId xmlns:a16="http://schemas.microsoft.com/office/drawing/2014/main" id="{27AC85C1-A4D7-49C3-8EA8-6709F8180673}"/>
                </a:ext>
              </a:extLst>
            </p:cNvPr>
            <p:cNvSpPr txBox="1"/>
            <p:nvPr/>
          </p:nvSpPr>
          <p:spPr>
            <a:xfrm>
              <a:off x="6366231" y="352333"/>
              <a:ext cx="898168" cy="215444"/>
            </a:xfrm>
            <a:prstGeom prst="rect">
              <a:avLst/>
            </a:prstGeom>
            <a:noFill/>
            <a:ln>
              <a:solidFill>
                <a:srgbClr val="C00000"/>
              </a:solidFill>
            </a:ln>
          </p:spPr>
          <p:txBody>
            <a:bodyPr wrap="square" rtlCol="0">
              <a:spAutoFit/>
            </a:bodyPr>
            <a:lstStyle/>
            <a:p>
              <a:r>
                <a:rPr lang="en-US" altLang="zh-TW" sz="800" b="1" dirty="0">
                  <a:solidFill>
                    <a:srgbClr val="C00000"/>
                  </a:solidFill>
                  <a:latin typeface="微軟正黑體" panose="020B0604030504040204" pitchFamily="34" charset="-120"/>
                  <a:ea typeface="微軟正黑體" panose="020B0604030504040204" pitchFamily="34" charset="-120"/>
                </a:rPr>
                <a:t>LIVE.</a:t>
              </a:r>
              <a:endParaRPr lang="zh-TW" altLang="en-US" sz="800" b="1" dirty="0">
                <a:solidFill>
                  <a:srgbClr val="C00000"/>
                </a:solidFill>
                <a:latin typeface="微軟正黑體" panose="020B0604030504040204" pitchFamily="34" charset="-120"/>
                <a:ea typeface="微軟正黑體" panose="020B0604030504040204" pitchFamily="34" charset="-120"/>
              </a:endParaRPr>
            </a:p>
          </p:txBody>
        </p:sp>
      </p:grpSp>
      <p:grpSp>
        <p:nvGrpSpPr>
          <p:cNvPr id="184" name="群組 183">
            <a:extLst>
              <a:ext uri="{FF2B5EF4-FFF2-40B4-BE49-F238E27FC236}">
                <a16:creationId xmlns:a16="http://schemas.microsoft.com/office/drawing/2014/main" id="{3B570A10-3D94-4386-8511-D0A7261882C2}"/>
              </a:ext>
            </a:extLst>
          </p:cNvPr>
          <p:cNvGrpSpPr/>
          <p:nvPr/>
        </p:nvGrpSpPr>
        <p:grpSpPr>
          <a:xfrm>
            <a:off x="8211585" y="443823"/>
            <a:ext cx="798486" cy="261610"/>
            <a:chOff x="8446439" y="896233"/>
            <a:chExt cx="798486" cy="261610"/>
          </a:xfrm>
          <a:solidFill>
            <a:srgbClr val="FF9620"/>
          </a:solidFill>
        </p:grpSpPr>
        <p:sp>
          <p:nvSpPr>
            <p:cNvPr id="187" name="矩形: 圓角 186">
              <a:extLst>
                <a:ext uri="{FF2B5EF4-FFF2-40B4-BE49-F238E27FC236}">
                  <a16:creationId xmlns:a16="http://schemas.microsoft.com/office/drawing/2014/main" id="{4D21CF87-9ECF-4C44-83C9-320E407E6CC6}"/>
                </a:ext>
              </a:extLst>
            </p:cNvPr>
            <p:cNvSpPr/>
            <p:nvPr/>
          </p:nvSpPr>
          <p:spPr>
            <a:xfrm>
              <a:off x="8446439" y="919481"/>
              <a:ext cx="798486" cy="21720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88" name="文字方塊 187">
              <a:extLst>
                <a:ext uri="{FF2B5EF4-FFF2-40B4-BE49-F238E27FC236}">
                  <a16:creationId xmlns:a16="http://schemas.microsoft.com/office/drawing/2014/main" id="{CA64CDD2-A043-48D8-9E30-341F5A8A43CA}"/>
                </a:ext>
              </a:extLst>
            </p:cNvPr>
            <p:cNvSpPr txBox="1"/>
            <p:nvPr/>
          </p:nvSpPr>
          <p:spPr>
            <a:xfrm>
              <a:off x="8458184" y="896233"/>
              <a:ext cx="748923" cy="261610"/>
            </a:xfrm>
            <a:prstGeom prst="rect">
              <a:avLst/>
            </a:prstGeom>
            <a:noFill/>
          </p:spPr>
          <p:txBody>
            <a:bodyPr wrap="none" rtlCol="0">
              <a:spAutoFit/>
            </a:bodyPr>
            <a:lstStyle/>
            <a:p>
              <a:r>
                <a:rPr lang="zh-TW" altLang="en-US" sz="1050" b="1" dirty="0">
                  <a:solidFill>
                    <a:schemeClr val="bg1"/>
                  </a:solidFill>
                  <a:latin typeface="微軟正黑體" panose="020B0604030504040204" pitchFamily="34" charset="-120"/>
                  <a:ea typeface="微軟正黑體" panose="020B0604030504040204" pitchFamily="34" charset="-120"/>
                </a:rPr>
                <a:t>結束直播</a:t>
              </a:r>
            </a:p>
          </p:txBody>
        </p:sp>
      </p:grpSp>
      <p:grpSp>
        <p:nvGrpSpPr>
          <p:cNvPr id="5" name="群組 4">
            <a:extLst>
              <a:ext uri="{FF2B5EF4-FFF2-40B4-BE49-F238E27FC236}">
                <a16:creationId xmlns:a16="http://schemas.microsoft.com/office/drawing/2014/main" id="{2E7882DE-C06E-4EC6-9D65-D93C056AA402}"/>
              </a:ext>
            </a:extLst>
          </p:cNvPr>
          <p:cNvGrpSpPr/>
          <p:nvPr/>
        </p:nvGrpSpPr>
        <p:grpSpPr>
          <a:xfrm>
            <a:off x="5436313" y="2071365"/>
            <a:ext cx="3628595" cy="293640"/>
            <a:chOff x="5409144" y="2509834"/>
            <a:chExt cx="3628595" cy="293640"/>
          </a:xfrm>
        </p:grpSpPr>
        <p:sp>
          <p:nvSpPr>
            <p:cNvPr id="208" name="文字方塊 207">
              <a:extLst>
                <a:ext uri="{FF2B5EF4-FFF2-40B4-BE49-F238E27FC236}">
                  <a16:creationId xmlns:a16="http://schemas.microsoft.com/office/drawing/2014/main" id="{64E40B45-9931-4981-A54F-F824BDBA8DBD}"/>
                </a:ext>
              </a:extLst>
            </p:cNvPr>
            <p:cNvSpPr txBox="1"/>
            <p:nvPr/>
          </p:nvSpPr>
          <p:spPr>
            <a:xfrm>
              <a:off x="5687133" y="2509834"/>
              <a:ext cx="1960793"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關鍵字</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好友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小豬娃▲</a:t>
              </a:r>
            </a:p>
          </p:txBody>
        </p:sp>
        <p:grpSp>
          <p:nvGrpSpPr>
            <p:cNvPr id="33" name="群組 32">
              <a:extLst>
                <a:ext uri="{FF2B5EF4-FFF2-40B4-BE49-F238E27FC236}">
                  <a16:creationId xmlns:a16="http://schemas.microsoft.com/office/drawing/2014/main" id="{AD80C40C-B5F1-4034-A03F-E44F86855617}"/>
                </a:ext>
              </a:extLst>
            </p:cNvPr>
            <p:cNvGrpSpPr/>
            <p:nvPr/>
          </p:nvGrpSpPr>
          <p:grpSpPr>
            <a:xfrm>
              <a:off x="7669017" y="2512867"/>
              <a:ext cx="628390" cy="202757"/>
              <a:chOff x="7655110" y="2059076"/>
              <a:chExt cx="628390" cy="202757"/>
            </a:xfrm>
          </p:grpSpPr>
          <p:sp>
            <p:nvSpPr>
              <p:cNvPr id="219" name="矩形: 圓角 218">
                <a:extLst>
                  <a:ext uri="{FF2B5EF4-FFF2-40B4-BE49-F238E27FC236}">
                    <a16:creationId xmlns:a16="http://schemas.microsoft.com/office/drawing/2014/main" id="{19D92846-D2DD-44B7-BC55-F67F523B8AD7}"/>
                  </a:ext>
                </a:extLst>
              </p:cNvPr>
              <p:cNvSpPr/>
              <p:nvPr/>
            </p:nvSpPr>
            <p:spPr>
              <a:xfrm>
                <a:off x="7727841" y="2059076"/>
                <a:ext cx="513424" cy="20005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 name="文字方塊 219">
                <a:extLst>
                  <a:ext uri="{FF2B5EF4-FFF2-40B4-BE49-F238E27FC236}">
                    <a16:creationId xmlns:a16="http://schemas.microsoft.com/office/drawing/2014/main" id="{51392F44-0697-4598-8DF8-D60B6F12F739}"/>
                  </a:ext>
                </a:extLst>
              </p:cNvPr>
              <p:cNvSpPr txBox="1"/>
              <p:nvPr/>
            </p:nvSpPr>
            <p:spPr>
              <a:xfrm>
                <a:off x="7655110" y="2061778"/>
                <a:ext cx="628390" cy="200055"/>
              </a:xfrm>
              <a:prstGeom prst="rect">
                <a:avLst/>
              </a:prstGeom>
              <a:noFill/>
              <a:ln>
                <a:noFill/>
              </a:ln>
            </p:spPr>
            <p:txBody>
              <a:bodyPr wrap="square" rtlCol="0">
                <a:spAutoFit/>
              </a:bodyPr>
              <a:lstStyle/>
              <a:p>
                <a:r>
                  <a:rPr lang="zh-TW" altLang="en-US" sz="700" b="1" dirty="0">
                    <a:latin typeface="微軟正黑體" panose="020B0604030504040204" pitchFamily="34" charset="-120"/>
                    <a:ea typeface="微軟正黑體" panose="020B0604030504040204" pitchFamily="34" charset="-120"/>
                  </a:rPr>
                  <a:t>計時器結束</a:t>
                </a:r>
              </a:p>
            </p:txBody>
          </p:sp>
        </p:grpSp>
        <p:grpSp>
          <p:nvGrpSpPr>
            <p:cNvPr id="32" name="群組 31">
              <a:extLst>
                <a:ext uri="{FF2B5EF4-FFF2-40B4-BE49-F238E27FC236}">
                  <a16:creationId xmlns:a16="http://schemas.microsoft.com/office/drawing/2014/main" id="{2A654D09-DB8A-47EF-9B8C-2854047ECAAF}"/>
                </a:ext>
              </a:extLst>
            </p:cNvPr>
            <p:cNvGrpSpPr/>
            <p:nvPr/>
          </p:nvGrpSpPr>
          <p:grpSpPr>
            <a:xfrm>
              <a:off x="8303610" y="2510644"/>
              <a:ext cx="734129" cy="200055"/>
              <a:chOff x="7758830" y="2722205"/>
              <a:chExt cx="734129" cy="200055"/>
            </a:xfrm>
          </p:grpSpPr>
          <p:sp>
            <p:nvSpPr>
              <p:cNvPr id="222" name="矩形: 圓角 221">
                <a:extLst>
                  <a:ext uri="{FF2B5EF4-FFF2-40B4-BE49-F238E27FC236}">
                    <a16:creationId xmlns:a16="http://schemas.microsoft.com/office/drawing/2014/main" id="{BBDDB240-DB94-43E1-9CD5-20D86F171008}"/>
                  </a:ext>
                </a:extLst>
              </p:cNvPr>
              <p:cNvSpPr/>
              <p:nvPr/>
            </p:nvSpPr>
            <p:spPr>
              <a:xfrm>
                <a:off x="7784970" y="2733799"/>
                <a:ext cx="659830" cy="1884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文字方塊 222">
                <a:extLst>
                  <a:ext uri="{FF2B5EF4-FFF2-40B4-BE49-F238E27FC236}">
                    <a16:creationId xmlns:a16="http://schemas.microsoft.com/office/drawing/2014/main" id="{CBBDAE79-98C9-4616-896C-A4AA282B4C72}"/>
                  </a:ext>
                </a:extLst>
              </p:cNvPr>
              <p:cNvSpPr txBox="1"/>
              <p:nvPr/>
            </p:nvSpPr>
            <p:spPr>
              <a:xfrm>
                <a:off x="7758830" y="2722205"/>
                <a:ext cx="734129" cy="200055"/>
              </a:xfrm>
              <a:prstGeom prst="rect">
                <a:avLst/>
              </a:prstGeom>
              <a:noFill/>
              <a:ln>
                <a:noFill/>
              </a:ln>
            </p:spPr>
            <p:txBody>
              <a:bodyPr wrap="square" rtlCol="0">
                <a:spAutoFit/>
              </a:bodyPr>
              <a:lstStyle>
                <a:defPPr>
                  <a:defRPr lang="zh-TW"/>
                </a:defPPr>
                <a:lvl1pPr>
                  <a:defRPr sz="700" b="1">
                    <a:latin typeface="微軟正黑體" panose="020B0604030504040204" pitchFamily="34" charset="-120"/>
                    <a:ea typeface="微軟正黑體" panose="020B0604030504040204" pitchFamily="34" charset="-120"/>
                  </a:defRPr>
                </a:lvl1pPr>
              </a:lstStyle>
              <a:p>
                <a:r>
                  <a:rPr lang="zh-TW" altLang="en-US" dirty="0"/>
                  <a:t>清除中獎畫面</a:t>
                </a:r>
              </a:p>
            </p:txBody>
          </p:sp>
        </p:grpSp>
        <p:grpSp>
          <p:nvGrpSpPr>
            <p:cNvPr id="189" name="群組 188">
              <a:extLst>
                <a:ext uri="{FF2B5EF4-FFF2-40B4-BE49-F238E27FC236}">
                  <a16:creationId xmlns:a16="http://schemas.microsoft.com/office/drawing/2014/main" id="{2AC4C7CA-4930-4044-BE5D-86A6930A43A6}"/>
                </a:ext>
              </a:extLst>
            </p:cNvPr>
            <p:cNvGrpSpPr/>
            <p:nvPr/>
          </p:nvGrpSpPr>
          <p:grpSpPr>
            <a:xfrm>
              <a:off x="5409144" y="2511408"/>
              <a:ext cx="440397" cy="292066"/>
              <a:chOff x="5685270" y="4918450"/>
              <a:chExt cx="543679" cy="230832"/>
            </a:xfrm>
          </p:grpSpPr>
          <p:sp>
            <p:nvSpPr>
              <p:cNvPr id="200" name="矩形: 圓角 199">
                <a:extLst>
                  <a:ext uri="{FF2B5EF4-FFF2-40B4-BE49-F238E27FC236}">
                    <a16:creationId xmlns:a16="http://schemas.microsoft.com/office/drawing/2014/main" id="{936C0CF7-719E-4AAF-904D-FAB265AC8414}"/>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 name="文字方塊 217">
                <a:extLst>
                  <a:ext uri="{FF2B5EF4-FFF2-40B4-BE49-F238E27FC236}">
                    <a16:creationId xmlns:a16="http://schemas.microsoft.com/office/drawing/2014/main" id="{17C5F620-0024-481D-AC8C-EFA98410D47D}"/>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grpSp>
      <p:sp>
        <p:nvSpPr>
          <p:cNvPr id="231" name="文字方塊 230">
            <a:extLst>
              <a:ext uri="{FF2B5EF4-FFF2-40B4-BE49-F238E27FC236}">
                <a16:creationId xmlns:a16="http://schemas.microsoft.com/office/drawing/2014/main" id="{DC53C993-53AF-4231-8786-EA4C6E19237B}"/>
              </a:ext>
            </a:extLst>
          </p:cNvPr>
          <p:cNvSpPr txBox="1"/>
          <p:nvPr/>
        </p:nvSpPr>
        <p:spPr>
          <a:xfrm>
            <a:off x="2670235" y="1459623"/>
            <a:ext cx="660488" cy="184666"/>
          </a:xfrm>
          <a:prstGeom prst="rect">
            <a:avLst/>
          </a:prstGeom>
          <a:noFill/>
        </p:spPr>
        <p:txBody>
          <a:bodyPr wrap="square" rtlCol="0">
            <a:spAutoFit/>
          </a:bodyPr>
          <a:lstStyle/>
          <a:p>
            <a:r>
              <a:rPr lang="en-US" altLang="zh-TW" sz="600" b="1" dirty="0">
                <a:solidFill>
                  <a:srgbClr val="FF0000"/>
                </a:solidFill>
              </a:rPr>
              <a:t>ON AUR</a:t>
            </a:r>
            <a:endParaRPr lang="zh-TW" altLang="en-US" sz="600" b="1" dirty="0">
              <a:solidFill>
                <a:srgbClr val="FF0000"/>
              </a:solidFill>
            </a:endParaRPr>
          </a:p>
        </p:txBody>
      </p:sp>
      <p:sp>
        <p:nvSpPr>
          <p:cNvPr id="327" name="矩形 326">
            <a:extLst>
              <a:ext uri="{FF2B5EF4-FFF2-40B4-BE49-F238E27FC236}">
                <a16:creationId xmlns:a16="http://schemas.microsoft.com/office/drawing/2014/main" id="{9EB1918F-1AFF-4D0C-9687-0B24311B258A}"/>
              </a:ext>
            </a:extLst>
          </p:cNvPr>
          <p:cNvSpPr/>
          <p:nvPr/>
        </p:nvSpPr>
        <p:spPr>
          <a:xfrm>
            <a:off x="9085917" y="407150"/>
            <a:ext cx="3135126" cy="5786199"/>
          </a:xfrm>
          <a:prstGeom prst="rect">
            <a:avLst/>
          </a:prstGeom>
        </p:spPr>
        <p:txBody>
          <a:bodyPr wrap="square">
            <a:spAutoFit/>
          </a:bodyPr>
          <a:lstStyle/>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清除中獎畫面按鍵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當系統抽出中獎者，顯示於屏幕中，可利用此鍵將訊息去除。</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已結束遊戲項目顯示已結束字樣。</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當下進行遊戲，顯示</a:t>
            </a:r>
            <a:r>
              <a:rPr lang="en-US" altLang="zh-TW" sz="1000" dirty="0">
                <a:latin typeface="微軟正黑體" panose="020B0604030504040204" pitchFamily="34" charset="-120"/>
                <a:ea typeface="微軟正黑體" panose="020B0604030504040204" pitchFamily="34" charset="-120"/>
              </a:rPr>
              <a:t>live</a:t>
            </a:r>
            <a:r>
              <a:rPr lang="zh-TW" altLang="en-US" sz="1000" dirty="0">
                <a:latin typeface="微軟正黑體" panose="020B0604030504040204" pitchFamily="34" charset="-120"/>
                <a:ea typeface="微軟正黑體" panose="020B0604030504040204" pitchFamily="34" charset="-120"/>
              </a:rPr>
              <a:t>字樣。</a:t>
            </a: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下單畫面</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右側</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直播來源當下畫面。</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點選切換畫面按鍵，可切換顯示來源</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手揪直播畫面。</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中間</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顯示</a:t>
            </a:r>
            <a:r>
              <a:rPr lang="en-US" altLang="zh-TW" sz="1000" dirty="0">
                <a:latin typeface="微軟正黑體" panose="020B0604030504040204" pitchFamily="34" charset="-120"/>
                <a:ea typeface="微軟正黑體" panose="020B0604030504040204" pitchFamily="34" charset="-120"/>
              </a:rPr>
              <a:t>FB</a:t>
            </a:r>
            <a:r>
              <a:rPr lang="zh-TW" altLang="en-US" sz="1000" dirty="0">
                <a:latin typeface="微軟正黑體" panose="020B0604030504040204" pitchFamily="34" charset="-120"/>
                <a:ea typeface="微軟正黑體" panose="020B0604030504040204" pitchFamily="34" charset="-120"/>
              </a:rPr>
              <a:t>留言。</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提醒文字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點選人名即可進行修改。</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若買家喊單商品非現在販賣品，賣家可於此處，點選人名。進行人工轉單，彈跳視窗跳出，資訊如圖示。</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凡轉單成功於左側者，皆須標記，轉單成功字樣。</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若於左側刪除喊單，中間該人的留言必須注記</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訂單刪除字樣。</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左側</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顯示有效成單者，點選編輯可修改該人商品名、數量。</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點選刪除，可刪除此此單。</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點選結單按鍵</a:t>
            </a:r>
            <a:r>
              <a:rPr lang="en-US" altLang="zh-TW" sz="1000" dirty="0">
                <a:latin typeface="微軟正黑體" panose="020B0604030504040204" pitchFamily="34" charset="-120"/>
                <a:ea typeface="微軟正黑體" panose="020B0604030504040204" pitchFamily="34" charset="-120"/>
              </a:rPr>
              <a:t>:</a:t>
            </a: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針對目前商品做結單，點取時，設定於回覆直播留言欄的文字將顯示於直播留言中。</a:t>
            </a: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文字顯示規格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商品名，一個</a:t>
            </a:r>
            <a:r>
              <a:rPr lang="zh-TW" altLang="en-US" sz="1000" u="sng" dirty="0">
                <a:latin typeface="微軟正黑體" panose="020B0604030504040204" pitchFamily="34" charset="-120"/>
                <a:ea typeface="微軟正黑體" panose="020B0604030504040204" pitchFamily="34" charset="-120"/>
              </a:rPr>
              <a:t>價錢</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買家設定文字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得標者人名及數量。</a:t>
            </a:r>
            <a:endParaRPr lang="en-US" altLang="zh-TW" sz="1000" dirty="0">
              <a:latin typeface="微軟正黑體" panose="020B0604030504040204" pitchFamily="34" charset="-120"/>
              <a:ea typeface="微軟正黑體" panose="020B0604030504040204" pitchFamily="34" charset="-120"/>
            </a:endParaRPr>
          </a:p>
          <a:p>
            <a:pPr lvl="3"/>
            <a:r>
              <a:rPr lang="zh-TW" altLang="en-US" sz="1000" dirty="0">
                <a:latin typeface="微軟正黑體" panose="020B0604030504040204" pitchFamily="34" charset="-120"/>
                <a:ea typeface="微軟正黑體" panose="020B0604030504040204" pitchFamily="34" charset="-120"/>
              </a:rPr>
              <a:t>       </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如下圖</a:t>
            </a:r>
            <a:r>
              <a:rPr lang="en-US" altLang="zh-TW" sz="1000" dirty="0">
                <a:latin typeface="微軟正黑體" panose="020B0604030504040204" pitchFamily="34" charset="-120"/>
                <a:ea typeface="微軟正黑體" panose="020B0604030504040204" pitchFamily="34" charset="-120"/>
              </a:rPr>
              <a:t>)</a:t>
            </a: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p:txBody>
      </p:sp>
      <p:sp>
        <p:nvSpPr>
          <p:cNvPr id="328" name="文字方塊 327">
            <a:extLst>
              <a:ext uri="{FF2B5EF4-FFF2-40B4-BE49-F238E27FC236}">
                <a16:creationId xmlns:a16="http://schemas.microsoft.com/office/drawing/2014/main" id="{DDEB13DB-44D5-493D-A77B-29EE1814EA37}"/>
              </a:ext>
            </a:extLst>
          </p:cNvPr>
          <p:cNvSpPr txBox="1"/>
          <p:nvPr/>
        </p:nvSpPr>
        <p:spPr>
          <a:xfrm>
            <a:off x="3586138" y="2670047"/>
            <a:ext cx="812069" cy="261610"/>
          </a:xfrm>
          <a:prstGeom prst="rect">
            <a:avLst/>
          </a:prstGeom>
          <a:noFill/>
        </p:spPr>
        <p:txBody>
          <a:bodyPr wrap="square" rtlCol="0">
            <a:spAutoFit/>
          </a:bodyPr>
          <a:lstStyle/>
          <a:p>
            <a:r>
              <a:rPr lang="en-US" altLang="zh-TW" sz="1100" dirty="0">
                <a:latin typeface="微軟正黑體" panose="020B0604030504040204" pitchFamily="34" charset="-120"/>
                <a:ea typeface="微軟正黑體" panose="020B0604030504040204" pitchFamily="34" charset="-120"/>
              </a:rPr>
              <a:t>$800</a:t>
            </a:r>
            <a:endParaRPr lang="zh-TW" altLang="en-US" sz="1100" dirty="0">
              <a:latin typeface="微軟正黑體" panose="020B0604030504040204" pitchFamily="34" charset="-120"/>
              <a:ea typeface="微軟正黑體" panose="020B0604030504040204" pitchFamily="34" charset="-120"/>
            </a:endParaRPr>
          </a:p>
        </p:txBody>
      </p:sp>
      <p:sp>
        <p:nvSpPr>
          <p:cNvPr id="329" name="文字方塊 328">
            <a:extLst>
              <a:ext uri="{FF2B5EF4-FFF2-40B4-BE49-F238E27FC236}">
                <a16:creationId xmlns:a16="http://schemas.microsoft.com/office/drawing/2014/main" id="{9B2C4416-07B4-49A3-B38B-D1A776C99940}"/>
              </a:ext>
            </a:extLst>
          </p:cNvPr>
          <p:cNvSpPr txBox="1"/>
          <p:nvPr/>
        </p:nvSpPr>
        <p:spPr>
          <a:xfrm>
            <a:off x="3672060" y="2901550"/>
            <a:ext cx="812069" cy="261610"/>
          </a:xfrm>
          <a:prstGeom prst="rect">
            <a:avLst/>
          </a:prstGeom>
          <a:noFill/>
        </p:spPr>
        <p:txBody>
          <a:bodyPr wrap="square" rtlCol="0">
            <a:spAutoFit/>
          </a:bodyPr>
          <a:lstStyle/>
          <a:p>
            <a:r>
              <a:rPr lang="en-US" altLang="zh-TW" sz="1100" dirty="0">
                <a:latin typeface="微軟正黑體" panose="020B0604030504040204" pitchFamily="34" charset="-120"/>
                <a:ea typeface="微軟正黑體" panose="020B0604030504040204" pitchFamily="34" charset="-120"/>
              </a:rPr>
              <a:t>30</a:t>
            </a:r>
            <a:endParaRPr lang="zh-TW" altLang="en-US" sz="1100" dirty="0">
              <a:latin typeface="微軟正黑體" panose="020B0604030504040204" pitchFamily="34" charset="-120"/>
              <a:ea typeface="微軟正黑體" panose="020B0604030504040204" pitchFamily="34" charset="-120"/>
            </a:endParaRPr>
          </a:p>
        </p:txBody>
      </p:sp>
      <p:sp>
        <p:nvSpPr>
          <p:cNvPr id="330" name="文字方塊 329">
            <a:extLst>
              <a:ext uri="{FF2B5EF4-FFF2-40B4-BE49-F238E27FC236}">
                <a16:creationId xmlns:a16="http://schemas.microsoft.com/office/drawing/2014/main" id="{15BFB436-2AD3-4100-AA2E-61FF6D8926BB}"/>
              </a:ext>
            </a:extLst>
          </p:cNvPr>
          <p:cNvSpPr txBox="1"/>
          <p:nvPr/>
        </p:nvSpPr>
        <p:spPr>
          <a:xfrm>
            <a:off x="3672060" y="3137055"/>
            <a:ext cx="911083" cy="261610"/>
          </a:xfrm>
          <a:prstGeom prst="rect">
            <a:avLst/>
          </a:prstGeom>
          <a:noFill/>
          <a:ln>
            <a:noFill/>
          </a:ln>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en-US" altLang="zh-TW" dirty="0"/>
              <a:t>00:02:00</a:t>
            </a:r>
            <a:endParaRPr lang="zh-TW" altLang="en-US" dirty="0"/>
          </a:p>
        </p:txBody>
      </p:sp>
      <p:grpSp>
        <p:nvGrpSpPr>
          <p:cNvPr id="24" name="群組 23">
            <a:extLst>
              <a:ext uri="{FF2B5EF4-FFF2-40B4-BE49-F238E27FC236}">
                <a16:creationId xmlns:a16="http://schemas.microsoft.com/office/drawing/2014/main" id="{F70809C1-8847-4F99-B785-96DFBB3BDEA2}"/>
              </a:ext>
            </a:extLst>
          </p:cNvPr>
          <p:cNvGrpSpPr/>
          <p:nvPr/>
        </p:nvGrpSpPr>
        <p:grpSpPr>
          <a:xfrm>
            <a:off x="2658283" y="3417619"/>
            <a:ext cx="748923" cy="238143"/>
            <a:chOff x="5538721" y="3221367"/>
            <a:chExt cx="748923" cy="272313"/>
          </a:xfrm>
        </p:grpSpPr>
        <p:sp>
          <p:nvSpPr>
            <p:cNvPr id="332" name="矩形: 圓角 331">
              <a:extLst>
                <a:ext uri="{FF2B5EF4-FFF2-40B4-BE49-F238E27FC236}">
                  <a16:creationId xmlns:a16="http://schemas.microsoft.com/office/drawing/2014/main" id="{A64423A3-02BD-4E00-A432-3AAC62E9765E}"/>
                </a:ext>
              </a:extLst>
            </p:cNvPr>
            <p:cNvSpPr/>
            <p:nvPr/>
          </p:nvSpPr>
          <p:spPr>
            <a:xfrm>
              <a:off x="5578661" y="3230258"/>
              <a:ext cx="671091" cy="2615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33" name="文字方塊 332">
              <a:extLst>
                <a:ext uri="{FF2B5EF4-FFF2-40B4-BE49-F238E27FC236}">
                  <a16:creationId xmlns:a16="http://schemas.microsoft.com/office/drawing/2014/main" id="{93165ED2-CE8A-4F05-B103-E2861C13794B}"/>
                </a:ext>
              </a:extLst>
            </p:cNvPr>
            <p:cNvSpPr txBox="1"/>
            <p:nvPr/>
          </p:nvSpPr>
          <p:spPr>
            <a:xfrm>
              <a:off x="5538721" y="3221367"/>
              <a:ext cx="748923" cy="272313"/>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開放購買</a:t>
              </a:r>
            </a:p>
          </p:txBody>
        </p:sp>
      </p:grpSp>
      <p:grpSp>
        <p:nvGrpSpPr>
          <p:cNvPr id="340" name="群組 339">
            <a:extLst>
              <a:ext uri="{FF2B5EF4-FFF2-40B4-BE49-F238E27FC236}">
                <a16:creationId xmlns:a16="http://schemas.microsoft.com/office/drawing/2014/main" id="{FBCEBE82-8631-43EA-97DF-806B508235EE}"/>
              </a:ext>
            </a:extLst>
          </p:cNvPr>
          <p:cNvGrpSpPr/>
          <p:nvPr/>
        </p:nvGrpSpPr>
        <p:grpSpPr>
          <a:xfrm>
            <a:off x="4279255" y="3432031"/>
            <a:ext cx="889987" cy="261609"/>
            <a:chOff x="5444200" y="3366780"/>
            <a:chExt cx="889987" cy="299147"/>
          </a:xfrm>
        </p:grpSpPr>
        <p:sp>
          <p:nvSpPr>
            <p:cNvPr id="341" name="矩形: 圓角 340">
              <a:extLst>
                <a:ext uri="{FF2B5EF4-FFF2-40B4-BE49-F238E27FC236}">
                  <a16:creationId xmlns:a16="http://schemas.microsoft.com/office/drawing/2014/main" id="{06B8427D-8CAE-4679-AA7D-0302AC650C65}"/>
                </a:ext>
              </a:extLst>
            </p:cNvPr>
            <p:cNvSpPr/>
            <p:nvPr/>
          </p:nvSpPr>
          <p:spPr>
            <a:xfrm>
              <a:off x="5482189" y="3367072"/>
              <a:ext cx="811708" cy="2539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42" name="文字方塊 341">
              <a:extLst>
                <a:ext uri="{FF2B5EF4-FFF2-40B4-BE49-F238E27FC236}">
                  <a16:creationId xmlns:a16="http://schemas.microsoft.com/office/drawing/2014/main" id="{BE534181-81F9-4D8A-B477-15D1B870C915}"/>
                </a:ext>
              </a:extLst>
            </p:cNvPr>
            <p:cNvSpPr txBox="1"/>
            <p:nvPr/>
          </p:nvSpPr>
          <p:spPr>
            <a:xfrm>
              <a:off x="5444200" y="3366780"/>
              <a:ext cx="889987" cy="299147"/>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計時器結束</a:t>
              </a:r>
            </a:p>
          </p:txBody>
        </p:sp>
      </p:grpSp>
      <p:grpSp>
        <p:nvGrpSpPr>
          <p:cNvPr id="343" name="群組 342">
            <a:extLst>
              <a:ext uri="{FF2B5EF4-FFF2-40B4-BE49-F238E27FC236}">
                <a16:creationId xmlns:a16="http://schemas.microsoft.com/office/drawing/2014/main" id="{CAB7374A-4723-404B-A943-D3935040C713}"/>
              </a:ext>
            </a:extLst>
          </p:cNvPr>
          <p:cNvGrpSpPr/>
          <p:nvPr/>
        </p:nvGrpSpPr>
        <p:grpSpPr>
          <a:xfrm>
            <a:off x="3395847" y="3417619"/>
            <a:ext cx="889987" cy="261610"/>
            <a:chOff x="5443050" y="3353362"/>
            <a:chExt cx="889987" cy="299147"/>
          </a:xfrm>
        </p:grpSpPr>
        <p:sp>
          <p:nvSpPr>
            <p:cNvPr id="344" name="矩形: 圓角 343">
              <a:extLst>
                <a:ext uri="{FF2B5EF4-FFF2-40B4-BE49-F238E27FC236}">
                  <a16:creationId xmlns:a16="http://schemas.microsoft.com/office/drawing/2014/main" id="{F308372C-998C-4E36-9894-67567394446A}"/>
                </a:ext>
              </a:extLst>
            </p:cNvPr>
            <p:cNvSpPr/>
            <p:nvPr/>
          </p:nvSpPr>
          <p:spPr>
            <a:xfrm>
              <a:off x="5482189" y="3367072"/>
              <a:ext cx="811708" cy="253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45" name="文字方塊 344">
              <a:extLst>
                <a:ext uri="{FF2B5EF4-FFF2-40B4-BE49-F238E27FC236}">
                  <a16:creationId xmlns:a16="http://schemas.microsoft.com/office/drawing/2014/main" id="{935A23AA-BF04-46BF-BB48-6E39A0A53D8A}"/>
                </a:ext>
              </a:extLst>
            </p:cNvPr>
            <p:cNvSpPr txBox="1"/>
            <p:nvPr/>
          </p:nvSpPr>
          <p:spPr>
            <a:xfrm>
              <a:off x="5443050" y="3353362"/>
              <a:ext cx="889987" cy="299147"/>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計時器開始</a:t>
              </a:r>
            </a:p>
          </p:txBody>
        </p:sp>
      </p:grpSp>
      <p:sp>
        <p:nvSpPr>
          <p:cNvPr id="349" name="文字方塊 348">
            <a:extLst>
              <a:ext uri="{FF2B5EF4-FFF2-40B4-BE49-F238E27FC236}">
                <a16:creationId xmlns:a16="http://schemas.microsoft.com/office/drawing/2014/main" id="{04615E9A-F054-4825-BF9B-96DED9375779}"/>
              </a:ext>
            </a:extLst>
          </p:cNvPr>
          <p:cNvSpPr txBox="1"/>
          <p:nvPr/>
        </p:nvSpPr>
        <p:spPr>
          <a:xfrm>
            <a:off x="2425688" y="896691"/>
            <a:ext cx="2070074" cy="215444"/>
          </a:xfrm>
          <a:prstGeom prst="rect">
            <a:avLst/>
          </a:prstGeom>
          <a:noFill/>
        </p:spPr>
        <p:txBody>
          <a:bodyPr wrap="square" rtlCol="0">
            <a:spAutoFit/>
          </a:bodyPr>
          <a:lstStyle/>
          <a:p>
            <a:r>
              <a:rPr lang="zh-TW" altLang="en-US" sz="800" b="1" u="sng" dirty="0">
                <a:solidFill>
                  <a:schemeClr val="tx2">
                    <a:lumMod val="60000"/>
                    <a:lumOff val="40000"/>
                  </a:schemeClr>
                </a:solidFill>
                <a:latin typeface="微軟正黑體" panose="020B0604030504040204" pitchFamily="34" charset="-120"/>
                <a:ea typeface="微軟正黑體" panose="020B0604030504040204" pitchFamily="34" charset="-120"/>
              </a:rPr>
              <a:t>點選開放購買後，留言</a:t>
            </a:r>
            <a:r>
              <a:rPr lang="en-US" altLang="zh-TW" sz="800" b="1" u="sng" dirty="0">
                <a:solidFill>
                  <a:schemeClr val="tx2">
                    <a:lumMod val="60000"/>
                    <a:lumOff val="40000"/>
                  </a:schemeClr>
                </a:solidFill>
                <a:latin typeface="微軟正黑體" panose="020B0604030504040204" pitchFamily="34" charset="-120"/>
                <a:ea typeface="微軟正黑體" panose="020B0604030504040204" pitchFamily="34" charset="-120"/>
              </a:rPr>
              <a:t>+1</a:t>
            </a:r>
            <a:r>
              <a:rPr lang="zh-TW" altLang="en-US" sz="800" b="1" u="sng" dirty="0">
                <a:solidFill>
                  <a:schemeClr val="tx2">
                    <a:lumMod val="60000"/>
                    <a:lumOff val="40000"/>
                  </a:schemeClr>
                </a:solidFill>
                <a:latin typeface="微軟正黑體" panose="020B0604030504040204" pitchFamily="34" charset="-120"/>
                <a:ea typeface="微軟正黑體" panose="020B0604030504040204" pitchFamily="34" charset="-120"/>
              </a:rPr>
              <a:t>才開始有效成單。</a:t>
            </a:r>
          </a:p>
        </p:txBody>
      </p:sp>
      <p:grpSp>
        <p:nvGrpSpPr>
          <p:cNvPr id="350" name="群組 349">
            <a:extLst>
              <a:ext uri="{FF2B5EF4-FFF2-40B4-BE49-F238E27FC236}">
                <a16:creationId xmlns:a16="http://schemas.microsoft.com/office/drawing/2014/main" id="{63F1CEC1-865E-4588-B9B4-90438123A391}"/>
              </a:ext>
            </a:extLst>
          </p:cNvPr>
          <p:cNvGrpSpPr/>
          <p:nvPr/>
        </p:nvGrpSpPr>
        <p:grpSpPr>
          <a:xfrm>
            <a:off x="9988504" y="5646095"/>
            <a:ext cx="2218017" cy="752742"/>
            <a:chOff x="6817394" y="3213673"/>
            <a:chExt cx="2218017" cy="752742"/>
          </a:xfrm>
        </p:grpSpPr>
        <p:grpSp>
          <p:nvGrpSpPr>
            <p:cNvPr id="351" name="群組 350">
              <a:extLst>
                <a:ext uri="{FF2B5EF4-FFF2-40B4-BE49-F238E27FC236}">
                  <a16:creationId xmlns:a16="http://schemas.microsoft.com/office/drawing/2014/main" id="{E075D596-5644-4292-97DB-A58BB56DB714}"/>
                </a:ext>
              </a:extLst>
            </p:cNvPr>
            <p:cNvGrpSpPr/>
            <p:nvPr/>
          </p:nvGrpSpPr>
          <p:grpSpPr>
            <a:xfrm>
              <a:off x="6817394" y="3213673"/>
              <a:ext cx="2096650" cy="752742"/>
              <a:chOff x="6811698" y="2688481"/>
              <a:chExt cx="2096650" cy="752742"/>
            </a:xfrm>
          </p:grpSpPr>
          <p:sp>
            <p:nvSpPr>
              <p:cNvPr id="353" name="矩形: 圓角 352">
                <a:extLst>
                  <a:ext uri="{FF2B5EF4-FFF2-40B4-BE49-F238E27FC236}">
                    <a16:creationId xmlns:a16="http://schemas.microsoft.com/office/drawing/2014/main" id="{90CF1222-2E8E-48B2-8593-A5BA75C74084}"/>
                  </a:ext>
                </a:extLst>
              </p:cNvPr>
              <p:cNvSpPr/>
              <p:nvPr/>
            </p:nvSpPr>
            <p:spPr>
              <a:xfrm>
                <a:off x="7084222" y="2710666"/>
                <a:ext cx="1824126" cy="73055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54" name="圖片 353">
                <a:extLst>
                  <a:ext uri="{FF2B5EF4-FFF2-40B4-BE49-F238E27FC236}">
                    <a16:creationId xmlns:a16="http://schemas.microsoft.com/office/drawing/2014/main" id="{7566A778-D683-47BB-B2BC-EE3E9599F26B}"/>
                  </a:ext>
                </a:extLst>
              </p:cNvPr>
              <p:cNvPicPr>
                <a:picLocks noChangeAspect="1"/>
              </p:cNvPicPr>
              <p:nvPr/>
            </p:nvPicPr>
            <p:blipFill>
              <a:blip r:embed="rId10"/>
              <a:stretch>
                <a:fillRect/>
              </a:stretch>
            </p:blipFill>
            <p:spPr>
              <a:xfrm>
                <a:off x="6811698" y="2744313"/>
                <a:ext cx="262255" cy="262255"/>
              </a:xfrm>
              <a:prstGeom prst="rect">
                <a:avLst/>
              </a:prstGeom>
            </p:spPr>
          </p:pic>
          <p:sp>
            <p:nvSpPr>
              <p:cNvPr id="355" name="文字方塊 354">
                <a:extLst>
                  <a:ext uri="{FF2B5EF4-FFF2-40B4-BE49-F238E27FC236}">
                    <a16:creationId xmlns:a16="http://schemas.microsoft.com/office/drawing/2014/main" id="{1948C17B-B70B-459F-A3B2-C3A289979DCC}"/>
                  </a:ext>
                </a:extLst>
              </p:cNvPr>
              <p:cNvSpPr txBox="1"/>
              <p:nvPr/>
            </p:nvSpPr>
            <p:spPr>
              <a:xfrm>
                <a:off x="7016845" y="2688481"/>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魔法花坊</a:t>
                </a:r>
              </a:p>
            </p:txBody>
          </p:sp>
        </p:grpSp>
        <p:sp>
          <p:nvSpPr>
            <p:cNvPr id="352" name="文字方塊 351">
              <a:extLst>
                <a:ext uri="{FF2B5EF4-FFF2-40B4-BE49-F238E27FC236}">
                  <a16:creationId xmlns:a16="http://schemas.microsoft.com/office/drawing/2014/main" id="{D56EA27F-6EC2-4D07-80C2-15B14EE25FA2}"/>
                </a:ext>
              </a:extLst>
            </p:cNvPr>
            <p:cNvSpPr txBox="1"/>
            <p:nvPr/>
          </p:nvSpPr>
          <p:spPr>
            <a:xfrm>
              <a:off x="7058697" y="3381640"/>
              <a:ext cx="1976714" cy="584775"/>
            </a:xfrm>
            <a:prstGeom prst="rect">
              <a:avLst/>
            </a:prstGeom>
            <a:noFill/>
          </p:spPr>
          <p:txBody>
            <a:bodyPr wrap="square" rtlCol="0">
              <a:spAutoFit/>
            </a:bodyPr>
            <a:lstStyle/>
            <a:p>
              <a:r>
                <a:rPr lang="zh-TW" altLang="en-US" sz="800" dirty="0">
                  <a:latin typeface="微軟正黑體" panose="020B0604030504040204" pitchFamily="34" charset="-120"/>
                  <a:ea typeface="微軟正黑體" panose="020B0604030504040204" pitchFamily="34" charset="-120"/>
                </a:rPr>
                <a:t>商品名</a:t>
              </a:r>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時尚花，一個</a:t>
              </a:r>
              <a:r>
                <a:rPr lang="en-US" altLang="zh-TW" sz="800" dirty="0">
                  <a:latin typeface="微軟正黑體" panose="020B0604030504040204" pitchFamily="34" charset="-120"/>
                  <a:ea typeface="微軟正黑體" panose="020B0604030504040204" pitchFamily="34" charset="-120"/>
                </a:rPr>
                <a:t>650</a:t>
              </a:r>
              <a:r>
                <a:rPr lang="zh-TW" altLang="en-US" sz="800" dirty="0">
                  <a:latin typeface="微軟正黑體" panose="020B0604030504040204" pitchFamily="34" charset="-120"/>
                  <a:ea typeface="微軟正黑體" panose="020B0604030504040204" pitchFamily="34" charset="-120"/>
                </a:rPr>
                <a:t>元。</a:t>
              </a:r>
              <a:endParaRPr lang="en-US" altLang="zh-TW" sz="800" dirty="0">
                <a:latin typeface="微軟正黑體" panose="020B0604030504040204" pitchFamily="34" charset="-120"/>
                <a:ea typeface="微軟正黑體" panose="020B0604030504040204" pitchFamily="34" charset="-120"/>
              </a:endParaRPr>
            </a:p>
            <a:p>
              <a:r>
                <a:rPr lang="zh-TW" altLang="en-US" sz="800" dirty="0">
                  <a:latin typeface="微軟正黑體" panose="020B0604030504040204" pitchFamily="34" charset="-120"/>
                  <a:ea typeface="微軟正黑體" panose="020B0604030504040204" pitchFamily="34" charset="-120"/>
                </a:rPr>
                <a:t>恭喜下列得標者，記得於我的購物清單中結帳付款喔</a:t>
              </a:r>
              <a:r>
                <a:rPr lang="en-US" altLang="zh-TW" sz="800" dirty="0">
                  <a:latin typeface="微軟正黑體" panose="020B0604030504040204" pitchFamily="34" charset="-120"/>
                  <a:ea typeface="微軟正黑體" panose="020B0604030504040204" pitchFamily="34" charset="-120"/>
                </a:rPr>
                <a:t>~</a:t>
              </a:r>
            </a:p>
            <a:p>
              <a:r>
                <a:rPr lang="zh-TW" altLang="en-US" sz="800" dirty="0">
                  <a:latin typeface="微軟正黑體" panose="020B0604030504040204" pitchFamily="34" charset="-120"/>
                  <a:ea typeface="微軟正黑體" panose="020B0604030504040204" pitchFamily="34" charset="-120"/>
                </a:rPr>
                <a:t>造咖</a:t>
              </a:r>
              <a:r>
                <a:rPr lang="en-US" altLang="zh-TW" sz="800" dirty="0">
                  <a:latin typeface="微軟正黑體" panose="020B0604030504040204" pitchFamily="34" charset="-120"/>
                  <a:ea typeface="微軟正黑體" panose="020B0604030504040204" pitchFamily="34" charset="-120"/>
                </a:rPr>
                <a:t>+1</a:t>
              </a:r>
              <a:r>
                <a:rPr lang="zh-TW" altLang="en-US" sz="800" dirty="0">
                  <a:latin typeface="微軟正黑體" panose="020B0604030504040204" pitchFamily="34" charset="-120"/>
                  <a:ea typeface="微軟正黑體" panose="020B0604030504040204" pitchFamily="34" charset="-120"/>
                </a:rPr>
                <a:t>，林美美</a:t>
              </a:r>
              <a:r>
                <a:rPr lang="en-US" altLang="zh-TW" sz="800" dirty="0">
                  <a:latin typeface="微軟正黑體" panose="020B0604030504040204" pitchFamily="34" charset="-120"/>
                  <a:ea typeface="微軟正黑體" panose="020B0604030504040204" pitchFamily="34" charset="-120"/>
                </a:rPr>
                <a:t>+3</a:t>
              </a:r>
              <a:r>
                <a:rPr lang="zh-TW" altLang="en-US" sz="800" dirty="0">
                  <a:latin typeface="微軟正黑體" panose="020B0604030504040204" pitchFamily="34" charset="-120"/>
                  <a:ea typeface="微軟正黑體" panose="020B0604030504040204" pitchFamily="34" charset="-120"/>
                </a:rPr>
                <a:t>，紅豆</a:t>
              </a:r>
              <a:r>
                <a:rPr lang="en-US" altLang="zh-TW" sz="800" dirty="0">
                  <a:latin typeface="微軟正黑體" panose="020B0604030504040204" pitchFamily="34" charset="-120"/>
                  <a:ea typeface="微軟正黑體" panose="020B0604030504040204" pitchFamily="34" charset="-120"/>
                </a:rPr>
                <a:t>+2</a:t>
              </a:r>
              <a:r>
                <a:rPr lang="zh-TW" altLang="en-US" sz="800" dirty="0">
                  <a:latin typeface="微軟正黑體" panose="020B0604030504040204" pitchFamily="34" charset="-120"/>
                  <a:ea typeface="微軟正黑體" panose="020B0604030504040204" pitchFamily="34" charset="-120"/>
                </a:rPr>
                <a:t>、大明</a:t>
              </a:r>
              <a:r>
                <a:rPr lang="en-US" altLang="zh-TW" sz="800" dirty="0">
                  <a:latin typeface="微軟正黑體" panose="020B0604030504040204" pitchFamily="34" charset="-120"/>
                  <a:ea typeface="微軟正黑體" panose="020B0604030504040204" pitchFamily="34" charset="-120"/>
                </a:rPr>
                <a:t>+1</a:t>
              </a:r>
              <a:endParaRPr lang="zh-TW" altLang="en-US" sz="800" dirty="0">
                <a:latin typeface="微軟正黑體" panose="020B0604030504040204" pitchFamily="34" charset="-120"/>
                <a:ea typeface="微軟正黑體" panose="020B0604030504040204" pitchFamily="34" charset="-120"/>
              </a:endParaRPr>
            </a:p>
          </p:txBody>
        </p:sp>
      </p:grpSp>
      <p:grpSp>
        <p:nvGrpSpPr>
          <p:cNvPr id="356" name="群組 355">
            <a:extLst>
              <a:ext uri="{FF2B5EF4-FFF2-40B4-BE49-F238E27FC236}">
                <a16:creationId xmlns:a16="http://schemas.microsoft.com/office/drawing/2014/main" id="{D583BEDF-EBF8-4156-A7BF-AFC9D3AD7F26}"/>
              </a:ext>
            </a:extLst>
          </p:cNvPr>
          <p:cNvGrpSpPr/>
          <p:nvPr/>
        </p:nvGrpSpPr>
        <p:grpSpPr>
          <a:xfrm>
            <a:off x="8055325" y="90629"/>
            <a:ext cx="936316" cy="271317"/>
            <a:chOff x="8055325" y="90629"/>
            <a:chExt cx="936316" cy="271317"/>
          </a:xfrm>
        </p:grpSpPr>
        <p:sp>
          <p:nvSpPr>
            <p:cNvPr id="357" name="矩形: 圓角 356">
              <a:extLst>
                <a:ext uri="{FF2B5EF4-FFF2-40B4-BE49-F238E27FC236}">
                  <a16:creationId xmlns:a16="http://schemas.microsoft.com/office/drawing/2014/main" id="{CC1C4F4C-E75F-46C3-8146-C6424BE08111}"/>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8" name="文字方塊 357">
              <a:extLst>
                <a:ext uri="{FF2B5EF4-FFF2-40B4-BE49-F238E27FC236}">
                  <a16:creationId xmlns:a16="http://schemas.microsoft.com/office/drawing/2014/main" id="{8B18FCE2-3EE9-4150-96E9-FC159B9C1060}"/>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grpSp>
        <p:nvGrpSpPr>
          <p:cNvPr id="185" name="群組 184">
            <a:extLst>
              <a:ext uri="{FF2B5EF4-FFF2-40B4-BE49-F238E27FC236}">
                <a16:creationId xmlns:a16="http://schemas.microsoft.com/office/drawing/2014/main" id="{CF7FAF1E-0DE7-4C88-9E11-8D148584B127}"/>
              </a:ext>
            </a:extLst>
          </p:cNvPr>
          <p:cNvGrpSpPr/>
          <p:nvPr/>
        </p:nvGrpSpPr>
        <p:grpSpPr>
          <a:xfrm>
            <a:off x="5834931" y="4694616"/>
            <a:ext cx="595776" cy="215444"/>
            <a:chOff x="5694423" y="4974455"/>
            <a:chExt cx="565473" cy="170274"/>
          </a:xfrm>
        </p:grpSpPr>
        <p:sp>
          <p:nvSpPr>
            <p:cNvPr id="186" name="矩形: 圓角 185">
              <a:extLst>
                <a:ext uri="{FF2B5EF4-FFF2-40B4-BE49-F238E27FC236}">
                  <a16:creationId xmlns:a16="http://schemas.microsoft.com/office/drawing/2014/main" id="{FBF0F7B9-5F13-4195-91EC-3040F3CF0EDC}"/>
                </a:ext>
              </a:extLst>
            </p:cNvPr>
            <p:cNvSpPr/>
            <p:nvPr/>
          </p:nvSpPr>
          <p:spPr>
            <a:xfrm>
              <a:off x="5725148" y="4989837"/>
              <a:ext cx="469281" cy="114111"/>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0" name="文字方塊 189">
              <a:extLst>
                <a:ext uri="{FF2B5EF4-FFF2-40B4-BE49-F238E27FC236}">
                  <a16:creationId xmlns:a16="http://schemas.microsoft.com/office/drawing/2014/main" id="{F2476CAC-4AD0-432B-A945-3590BD8414B1}"/>
                </a:ext>
              </a:extLst>
            </p:cNvPr>
            <p:cNvSpPr txBox="1"/>
            <p:nvPr/>
          </p:nvSpPr>
          <p:spPr>
            <a:xfrm>
              <a:off x="5694423" y="4974455"/>
              <a:ext cx="565473" cy="170274"/>
            </a:xfrm>
            <a:prstGeom prst="rect">
              <a:avLst/>
            </a:prstGeom>
            <a:noFill/>
          </p:spPr>
          <p:txBody>
            <a:bodyPr wrap="square" rtlCol="0">
              <a:spAutoFit/>
            </a:bodyPr>
            <a:lstStyle/>
            <a:p>
              <a:r>
                <a:rPr lang="zh-TW" altLang="en-US" sz="800" dirty="0">
                  <a:solidFill>
                    <a:schemeClr val="bg1"/>
                  </a:solidFill>
                </a:rPr>
                <a:t>訂單刪除</a:t>
              </a:r>
            </a:p>
          </p:txBody>
        </p:sp>
      </p:grpSp>
      <p:grpSp>
        <p:nvGrpSpPr>
          <p:cNvPr id="6" name="群組 5">
            <a:extLst>
              <a:ext uri="{FF2B5EF4-FFF2-40B4-BE49-F238E27FC236}">
                <a16:creationId xmlns:a16="http://schemas.microsoft.com/office/drawing/2014/main" id="{84764278-6479-4FD0-9AD4-87A6D7B7BCEE}"/>
              </a:ext>
            </a:extLst>
          </p:cNvPr>
          <p:cNvGrpSpPr/>
          <p:nvPr/>
        </p:nvGrpSpPr>
        <p:grpSpPr>
          <a:xfrm>
            <a:off x="2308118" y="5060450"/>
            <a:ext cx="1626466" cy="1765159"/>
            <a:chOff x="4951239" y="5053033"/>
            <a:chExt cx="1626466" cy="1765159"/>
          </a:xfrm>
        </p:grpSpPr>
        <p:sp>
          <p:nvSpPr>
            <p:cNvPr id="2" name="矩形 1">
              <a:extLst>
                <a:ext uri="{FF2B5EF4-FFF2-40B4-BE49-F238E27FC236}">
                  <a16:creationId xmlns:a16="http://schemas.microsoft.com/office/drawing/2014/main" id="{AE477CF9-FD6B-482D-B295-FC98F1916E69}"/>
                </a:ext>
              </a:extLst>
            </p:cNvPr>
            <p:cNvSpPr/>
            <p:nvPr/>
          </p:nvSpPr>
          <p:spPr>
            <a:xfrm>
              <a:off x="4951239" y="5053033"/>
              <a:ext cx="1626466" cy="1765159"/>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1" name="文字方塊 250">
              <a:extLst>
                <a:ext uri="{FF2B5EF4-FFF2-40B4-BE49-F238E27FC236}">
                  <a16:creationId xmlns:a16="http://schemas.microsoft.com/office/drawing/2014/main" id="{2BFAD71E-E813-44FB-96D9-BFDAC003E840}"/>
                </a:ext>
              </a:extLst>
            </p:cNvPr>
            <p:cNvSpPr txBox="1"/>
            <p:nvPr/>
          </p:nvSpPr>
          <p:spPr>
            <a:xfrm>
              <a:off x="4964629" y="5906807"/>
              <a:ext cx="1604712" cy="246221"/>
            </a:xfrm>
            <a:prstGeom prst="rect">
              <a:avLst/>
            </a:prstGeom>
            <a:noFill/>
          </p:spPr>
          <p:txBody>
            <a:bodyPr wrap="square" rtlCol="0">
              <a:spAutoFit/>
            </a:bodyPr>
            <a:lstStyle/>
            <a:p>
              <a:r>
                <a:rPr lang="en-US" altLang="zh-TW" sz="1000" b="1" dirty="0">
                  <a:latin typeface="微軟正黑體" panose="020B0604030504040204" pitchFamily="34" charset="-120"/>
                  <a:ea typeface="微軟正黑體" panose="020B0604030504040204" pitchFamily="34" charset="-120"/>
                </a:rPr>
                <a:t>※</a:t>
              </a:r>
              <a:r>
                <a:rPr lang="zh-TW" altLang="en-US" sz="1000" b="1" dirty="0">
                  <a:latin typeface="微軟正黑體" panose="020B0604030504040204" pitchFamily="34" charset="-120"/>
                  <a:ea typeface="微軟正黑體" panose="020B0604030504040204" pitchFamily="34" charset="-120"/>
                </a:rPr>
                <a:t>選擇商品</a:t>
              </a:r>
              <a:endParaRPr lang="en-US" altLang="zh-TW" sz="1000" b="1" dirty="0">
                <a:latin typeface="微軟正黑體" panose="020B0604030504040204" pitchFamily="34" charset="-120"/>
                <a:ea typeface="微軟正黑體" panose="020B0604030504040204" pitchFamily="34" charset="-120"/>
              </a:endParaRPr>
            </a:p>
          </p:txBody>
        </p:sp>
        <p:sp>
          <p:nvSpPr>
            <p:cNvPr id="252" name="文字方塊 251">
              <a:extLst>
                <a:ext uri="{FF2B5EF4-FFF2-40B4-BE49-F238E27FC236}">
                  <a16:creationId xmlns:a16="http://schemas.microsoft.com/office/drawing/2014/main" id="{C4EE0E87-C41A-4F10-9510-C526D2A71381}"/>
                </a:ext>
              </a:extLst>
            </p:cNvPr>
            <p:cNvSpPr txBox="1"/>
            <p:nvPr/>
          </p:nvSpPr>
          <p:spPr>
            <a:xfrm>
              <a:off x="6349743" y="5101239"/>
              <a:ext cx="136168" cy="261610"/>
            </a:xfrm>
            <a:prstGeom prst="rect">
              <a:avLst/>
            </a:prstGeom>
            <a:noFill/>
          </p:spPr>
          <p:txBody>
            <a:bodyPr wrap="square" rtlCol="0">
              <a:spAutoFit/>
            </a:bodyPr>
            <a:lstStyle/>
            <a:p>
              <a:r>
                <a:rPr lang="en-US" altLang="zh-TW" sz="1100" dirty="0"/>
                <a:t>X</a:t>
              </a:r>
              <a:endParaRPr lang="zh-TW" altLang="en-US" sz="1100" dirty="0"/>
            </a:p>
          </p:txBody>
        </p:sp>
        <p:grpSp>
          <p:nvGrpSpPr>
            <p:cNvPr id="253" name="群組 252">
              <a:extLst>
                <a:ext uri="{FF2B5EF4-FFF2-40B4-BE49-F238E27FC236}">
                  <a16:creationId xmlns:a16="http://schemas.microsoft.com/office/drawing/2014/main" id="{6D49F046-C8FF-427E-9B06-A011D6BC8597}"/>
                </a:ext>
              </a:extLst>
            </p:cNvPr>
            <p:cNvGrpSpPr/>
            <p:nvPr/>
          </p:nvGrpSpPr>
          <p:grpSpPr>
            <a:xfrm>
              <a:off x="5585658" y="6460258"/>
              <a:ext cx="490740" cy="246221"/>
              <a:chOff x="3193479" y="6256918"/>
              <a:chExt cx="1098807" cy="473025"/>
            </a:xfrm>
          </p:grpSpPr>
          <p:sp>
            <p:nvSpPr>
              <p:cNvPr id="254" name="矩形: 圓角 253">
                <a:extLst>
                  <a:ext uri="{FF2B5EF4-FFF2-40B4-BE49-F238E27FC236}">
                    <a16:creationId xmlns:a16="http://schemas.microsoft.com/office/drawing/2014/main" id="{0940E601-6D5D-4761-86B2-ABA4F55BA37D}"/>
                  </a:ext>
                </a:extLst>
              </p:cNvPr>
              <p:cNvSpPr/>
              <p:nvPr/>
            </p:nvSpPr>
            <p:spPr>
              <a:xfrm>
                <a:off x="3242956" y="6289626"/>
                <a:ext cx="857307" cy="35476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5" name="文字方塊 254">
                <a:extLst>
                  <a:ext uri="{FF2B5EF4-FFF2-40B4-BE49-F238E27FC236}">
                    <a16:creationId xmlns:a16="http://schemas.microsoft.com/office/drawing/2014/main" id="{38AC5DE7-F776-4E3A-BCBD-EA3F736FCE79}"/>
                  </a:ext>
                </a:extLst>
              </p:cNvPr>
              <p:cNvSpPr txBox="1"/>
              <p:nvPr/>
            </p:nvSpPr>
            <p:spPr>
              <a:xfrm>
                <a:off x="3193479" y="6256918"/>
                <a:ext cx="1098807" cy="473025"/>
              </a:xfrm>
              <a:prstGeom prst="rect">
                <a:avLst/>
              </a:prstGeom>
              <a:noFill/>
            </p:spPr>
            <p:txBody>
              <a:bodyPr wrap="square" rtlCol="0">
                <a:spAutoFit/>
              </a:bodyPr>
              <a:lstStyle/>
              <a:p>
                <a:r>
                  <a:rPr lang="zh-TW" altLang="en-US" sz="1000" b="1" dirty="0">
                    <a:latin typeface="微軟正黑體" panose="020B0604030504040204" pitchFamily="34" charset="-120"/>
                    <a:ea typeface="微軟正黑體" panose="020B0604030504040204" pitchFamily="34" charset="-120"/>
                  </a:rPr>
                  <a:t>確認</a:t>
                </a:r>
                <a:endParaRPr lang="en-US" altLang="zh-TW" sz="1000" b="1" dirty="0">
                  <a:latin typeface="微軟正黑體" panose="020B0604030504040204" pitchFamily="34" charset="-120"/>
                  <a:ea typeface="微軟正黑體" panose="020B0604030504040204" pitchFamily="34" charset="-120"/>
                </a:endParaRPr>
              </a:p>
            </p:txBody>
          </p:sp>
        </p:grpSp>
        <p:grpSp>
          <p:nvGrpSpPr>
            <p:cNvPr id="256" name="群組 255">
              <a:extLst>
                <a:ext uri="{FF2B5EF4-FFF2-40B4-BE49-F238E27FC236}">
                  <a16:creationId xmlns:a16="http://schemas.microsoft.com/office/drawing/2014/main" id="{8B46C7C5-ACAE-4AC4-AF4E-025FFCFC0BA5}"/>
                </a:ext>
              </a:extLst>
            </p:cNvPr>
            <p:cNvGrpSpPr/>
            <p:nvPr/>
          </p:nvGrpSpPr>
          <p:grpSpPr>
            <a:xfrm>
              <a:off x="5545190" y="5193887"/>
              <a:ext cx="432295" cy="416978"/>
              <a:chOff x="8170795" y="4959489"/>
              <a:chExt cx="709661" cy="633801"/>
            </a:xfrm>
          </p:grpSpPr>
          <p:sp>
            <p:nvSpPr>
              <p:cNvPr id="257" name="橢圓 256">
                <a:extLst>
                  <a:ext uri="{FF2B5EF4-FFF2-40B4-BE49-F238E27FC236}">
                    <a16:creationId xmlns:a16="http://schemas.microsoft.com/office/drawing/2014/main" id="{E8E0E708-0AF1-41B9-BF7D-3C2D1D768F49}"/>
                  </a:ext>
                </a:extLst>
              </p:cNvPr>
              <p:cNvSpPr/>
              <p:nvPr/>
            </p:nvSpPr>
            <p:spPr>
              <a:xfrm>
                <a:off x="8170795" y="4959489"/>
                <a:ext cx="709661" cy="6234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8" name="文字方塊 257">
                <a:extLst>
                  <a:ext uri="{FF2B5EF4-FFF2-40B4-BE49-F238E27FC236}">
                    <a16:creationId xmlns:a16="http://schemas.microsoft.com/office/drawing/2014/main" id="{D900D8CF-6AB3-49A8-9471-1984B00AC8FD}"/>
                  </a:ext>
                </a:extLst>
              </p:cNvPr>
              <p:cNvSpPr txBox="1"/>
              <p:nvPr/>
            </p:nvSpPr>
            <p:spPr>
              <a:xfrm>
                <a:off x="8325018" y="4985128"/>
                <a:ext cx="366528" cy="608162"/>
              </a:xfrm>
              <a:prstGeom prst="rect">
                <a:avLst/>
              </a:prstGeom>
              <a:noFill/>
            </p:spPr>
            <p:txBody>
              <a:bodyPr wrap="square" rtlCol="0">
                <a:spAutoFit/>
              </a:bodyPr>
              <a:lstStyle/>
              <a:p>
                <a:r>
                  <a:rPr lang="en-US" altLang="zh-TW" sz="2000" b="1" dirty="0">
                    <a:solidFill>
                      <a:schemeClr val="bg1"/>
                    </a:solidFill>
                  </a:rPr>
                  <a:t>!</a:t>
                </a:r>
                <a:endParaRPr lang="zh-TW" altLang="en-US" sz="2000" b="1" dirty="0">
                  <a:solidFill>
                    <a:schemeClr val="bg1"/>
                  </a:solidFill>
                </a:endParaRPr>
              </a:p>
            </p:txBody>
          </p:sp>
        </p:grpSp>
        <p:sp>
          <p:nvSpPr>
            <p:cNvPr id="262" name="文字方塊 261">
              <a:extLst>
                <a:ext uri="{FF2B5EF4-FFF2-40B4-BE49-F238E27FC236}">
                  <a16:creationId xmlns:a16="http://schemas.microsoft.com/office/drawing/2014/main" id="{2C3B66CF-FCFF-43F6-B01A-F01B66621EC5}"/>
                </a:ext>
              </a:extLst>
            </p:cNvPr>
            <p:cNvSpPr txBox="1"/>
            <p:nvPr/>
          </p:nvSpPr>
          <p:spPr>
            <a:xfrm>
              <a:off x="4964629" y="6114878"/>
              <a:ext cx="1604712" cy="246221"/>
            </a:xfrm>
            <a:prstGeom prst="rect">
              <a:avLst/>
            </a:prstGeom>
            <a:noFill/>
          </p:spPr>
          <p:txBody>
            <a:bodyPr wrap="square" rtlCol="0">
              <a:spAutoFit/>
            </a:bodyPr>
            <a:lstStyle/>
            <a:p>
              <a:r>
                <a:rPr lang="en-US" altLang="zh-TW" sz="1000" b="1" dirty="0">
                  <a:latin typeface="微軟正黑體" panose="020B0604030504040204" pitchFamily="34" charset="-120"/>
                  <a:ea typeface="微軟正黑體" panose="020B0604030504040204" pitchFamily="34" charset="-120"/>
                </a:rPr>
                <a:t>※</a:t>
              </a:r>
              <a:r>
                <a:rPr lang="zh-TW" altLang="en-US" sz="1000" b="1" dirty="0">
                  <a:latin typeface="微軟正黑體" panose="020B0604030504040204" pitchFamily="34" charset="-120"/>
                  <a:ea typeface="微軟正黑體" panose="020B0604030504040204" pitchFamily="34" charset="-120"/>
                </a:rPr>
                <a:t>填寫數量</a:t>
              </a:r>
              <a:endParaRPr lang="en-US" altLang="zh-TW" sz="1000" b="1" dirty="0">
                <a:latin typeface="微軟正黑體" panose="020B0604030504040204" pitchFamily="34" charset="-120"/>
                <a:ea typeface="微軟正黑體" panose="020B0604030504040204" pitchFamily="34" charset="-120"/>
              </a:endParaRPr>
            </a:p>
          </p:txBody>
        </p:sp>
        <p:sp>
          <p:nvSpPr>
            <p:cNvPr id="263" name="文字方塊 262">
              <a:extLst>
                <a:ext uri="{FF2B5EF4-FFF2-40B4-BE49-F238E27FC236}">
                  <a16:creationId xmlns:a16="http://schemas.microsoft.com/office/drawing/2014/main" id="{3F4140B1-98CB-43DE-A15D-A213410D1300}"/>
                </a:ext>
              </a:extLst>
            </p:cNvPr>
            <p:cNvSpPr txBox="1"/>
            <p:nvPr/>
          </p:nvSpPr>
          <p:spPr>
            <a:xfrm>
              <a:off x="5383163" y="5628515"/>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進行修改</a:t>
              </a:r>
            </a:p>
          </p:txBody>
        </p:sp>
      </p:grpSp>
      <p:grpSp>
        <p:nvGrpSpPr>
          <p:cNvPr id="259" name="群組 258">
            <a:extLst>
              <a:ext uri="{FF2B5EF4-FFF2-40B4-BE49-F238E27FC236}">
                <a16:creationId xmlns:a16="http://schemas.microsoft.com/office/drawing/2014/main" id="{8EA656B1-58AE-4E37-A660-385EF1AE397A}"/>
              </a:ext>
            </a:extLst>
          </p:cNvPr>
          <p:cNvGrpSpPr/>
          <p:nvPr/>
        </p:nvGrpSpPr>
        <p:grpSpPr>
          <a:xfrm>
            <a:off x="3081978" y="5923707"/>
            <a:ext cx="638715" cy="246221"/>
            <a:chOff x="8497319" y="2710504"/>
            <a:chExt cx="638715" cy="246221"/>
          </a:xfrm>
        </p:grpSpPr>
        <p:sp>
          <p:nvSpPr>
            <p:cNvPr id="260" name="矩形 259">
              <a:extLst>
                <a:ext uri="{FF2B5EF4-FFF2-40B4-BE49-F238E27FC236}">
                  <a16:creationId xmlns:a16="http://schemas.microsoft.com/office/drawing/2014/main" id="{76E27BF7-8A98-4739-A4E8-FB4CBB5B20A8}"/>
                </a:ext>
              </a:extLst>
            </p:cNvPr>
            <p:cNvSpPr/>
            <p:nvPr/>
          </p:nvSpPr>
          <p:spPr>
            <a:xfrm>
              <a:off x="8497319" y="2755235"/>
              <a:ext cx="537929" cy="156761"/>
            </a:xfrm>
            <a:prstGeom prst="rect">
              <a:avLst/>
            </a:prstGeom>
            <a:solidFill>
              <a:srgbClr val="FFFF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1" name="文字方塊 260">
              <a:extLst>
                <a:ext uri="{FF2B5EF4-FFF2-40B4-BE49-F238E27FC236}">
                  <a16:creationId xmlns:a16="http://schemas.microsoft.com/office/drawing/2014/main" id="{357F6637-D4F2-4AD0-BFCB-42D2A14DE4BE}"/>
                </a:ext>
              </a:extLst>
            </p:cNvPr>
            <p:cNvSpPr txBox="1"/>
            <p:nvPr/>
          </p:nvSpPr>
          <p:spPr>
            <a:xfrm>
              <a:off x="8823128" y="2710504"/>
              <a:ext cx="312906" cy="246221"/>
            </a:xfrm>
            <a:prstGeom prst="rect">
              <a:avLst/>
            </a:prstGeom>
            <a:noFill/>
          </p:spPr>
          <p:txBody>
            <a:bodyPr wrap="none" rtlCol="0">
              <a:spAutoFit/>
            </a:bodyPr>
            <a:lstStyle/>
            <a:p>
              <a:r>
                <a:rPr lang="zh-TW" altLang="en-US" sz="1000" dirty="0"/>
                <a:t>▼</a:t>
              </a:r>
            </a:p>
          </p:txBody>
        </p:sp>
      </p:grpSp>
      <p:sp>
        <p:nvSpPr>
          <p:cNvPr id="264" name="矩形 263">
            <a:extLst>
              <a:ext uri="{FF2B5EF4-FFF2-40B4-BE49-F238E27FC236}">
                <a16:creationId xmlns:a16="http://schemas.microsoft.com/office/drawing/2014/main" id="{116ED922-DF30-4627-AADF-D7A0B9107C0F}"/>
              </a:ext>
            </a:extLst>
          </p:cNvPr>
          <p:cNvSpPr/>
          <p:nvPr/>
        </p:nvSpPr>
        <p:spPr>
          <a:xfrm>
            <a:off x="3087373" y="6175115"/>
            <a:ext cx="189852" cy="18071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0" name="群組 179">
            <a:extLst>
              <a:ext uri="{FF2B5EF4-FFF2-40B4-BE49-F238E27FC236}">
                <a16:creationId xmlns:a16="http://schemas.microsoft.com/office/drawing/2014/main" id="{B5C84CA0-A8D8-4046-87BE-A19174D27F79}"/>
              </a:ext>
            </a:extLst>
          </p:cNvPr>
          <p:cNvGrpSpPr/>
          <p:nvPr/>
        </p:nvGrpSpPr>
        <p:grpSpPr>
          <a:xfrm>
            <a:off x="93202" y="527229"/>
            <a:ext cx="2278298" cy="5871609"/>
            <a:chOff x="93202" y="527229"/>
            <a:chExt cx="2278298" cy="5871609"/>
          </a:xfrm>
        </p:grpSpPr>
        <p:grpSp>
          <p:nvGrpSpPr>
            <p:cNvPr id="191" name="群組 190">
              <a:extLst>
                <a:ext uri="{FF2B5EF4-FFF2-40B4-BE49-F238E27FC236}">
                  <a16:creationId xmlns:a16="http://schemas.microsoft.com/office/drawing/2014/main" id="{7AA98020-8695-4132-A307-9DD069C48F23}"/>
                </a:ext>
              </a:extLst>
            </p:cNvPr>
            <p:cNvGrpSpPr/>
            <p:nvPr/>
          </p:nvGrpSpPr>
          <p:grpSpPr>
            <a:xfrm>
              <a:off x="99913" y="527229"/>
              <a:ext cx="2216306" cy="5871609"/>
              <a:chOff x="99913" y="527229"/>
              <a:chExt cx="2216306" cy="5871609"/>
            </a:xfrm>
          </p:grpSpPr>
          <p:sp>
            <p:nvSpPr>
              <p:cNvPr id="194" name="矩形 193">
                <a:extLst>
                  <a:ext uri="{FF2B5EF4-FFF2-40B4-BE49-F238E27FC236}">
                    <a16:creationId xmlns:a16="http://schemas.microsoft.com/office/drawing/2014/main" id="{94415DD1-7BF2-421C-AB3B-2903F0D63448}"/>
                  </a:ext>
                </a:extLst>
              </p:cNvPr>
              <p:cNvSpPr/>
              <p:nvPr/>
            </p:nvSpPr>
            <p:spPr>
              <a:xfrm>
                <a:off x="162853" y="789478"/>
                <a:ext cx="2152608" cy="5609360"/>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文字方塊 194">
                <a:extLst>
                  <a:ext uri="{FF2B5EF4-FFF2-40B4-BE49-F238E27FC236}">
                    <a16:creationId xmlns:a16="http://schemas.microsoft.com/office/drawing/2014/main" id="{900C779F-7510-4D3F-BAA3-6E3D41330399}"/>
                  </a:ext>
                </a:extLst>
              </p:cNvPr>
              <p:cNvSpPr txBox="1"/>
              <p:nvPr/>
            </p:nvSpPr>
            <p:spPr>
              <a:xfrm>
                <a:off x="99913" y="527229"/>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pPr>
                  <a:buFont typeface="Wingdings" panose="05000000000000000000" pitchFamily="2" charset="2"/>
                  <a:buChar char="Ø"/>
                </a:pPr>
                <a:r>
                  <a:rPr lang="zh-TW" altLang="en-US" dirty="0"/>
                  <a:t>開播資訊</a:t>
                </a:r>
              </a:p>
            </p:txBody>
          </p:sp>
          <p:sp>
            <p:nvSpPr>
              <p:cNvPr id="196" name="文字方塊 195">
                <a:extLst>
                  <a:ext uri="{FF2B5EF4-FFF2-40B4-BE49-F238E27FC236}">
                    <a16:creationId xmlns:a16="http://schemas.microsoft.com/office/drawing/2014/main" id="{B2BD554F-7B0D-4D54-B15C-C1BCEDCF1235}"/>
                  </a:ext>
                </a:extLst>
              </p:cNvPr>
              <p:cNvSpPr txBox="1"/>
              <p:nvPr/>
            </p:nvSpPr>
            <p:spPr>
              <a:xfrm>
                <a:off x="157162" y="831361"/>
                <a:ext cx="1011815" cy="253916"/>
              </a:xfrm>
              <a:prstGeom prst="rect">
                <a:avLst/>
              </a:prstGeom>
              <a:noFill/>
            </p:spPr>
            <p:txBody>
              <a:bodyPr wrap="none" rtlCol="0">
                <a:spAutoFit/>
              </a:bodyPr>
              <a:lstStyle/>
              <a:p>
                <a:pPr marL="285750" indent="-2857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直播名稱</a:t>
                </a:r>
              </a:p>
            </p:txBody>
          </p:sp>
          <p:sp>
            <p:nvSpPr>
              <p:cNvPr id="197" name="矩形 196">
                <a:extLst>
                  <a:ext uri="{FF2B5EF4-FFF2-40B4-BE49-F238E27FC236}">
                    <a16:creationId xmlns:a16="http://schemas.microsoft.com/office/drawing/2014/main" id="{62C8EB4A-BF83-4FA0-9390-5B0E609C997D}"/>
                  </a:ext>
                </a:extLst>
              </p:cNvPr>
              <p:cNvSpPr/>
              <p:nvPr/>
            </p:nvSpPr>
            <p:spPr>
              <a:xfrm>
                <a:off x="525979" y="1090078"/>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文字方塊 197">
                <a:extLst>
                  <a:ext uri="{FF2B5EF4-FFF2-40B4-BE49-F238E27FC236}">
                    <a16:creationId xmlns:a16="http://schemas.microsoft.com/office/drawing/2014/main" id="{2EFA63D4-12E2-43CF-9CDE-5C3D6A778768}"/>
                  </a:ext>
                </a:extLst>
              </p:cNvPr>
              <p:cNvSpPr txBox="1"/>
              <p:nvPr/>
            </p:nvSpPr>
            <p:spPr>
              <a:xfrm>
                <a:off x="137739" y="1542876"/>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直播網址</a:t>
                </a:r>
                <a:endParaRPr lang="en-US" altLang="zh-TW" dirty="0"/>
              </a:p>
            </p:txBody>
          </p:sp>
          <p:sp>
            <p:nvSpPr>
              <p:cNvPr id="221" name="文字方塊 220">
                <a:extLst>
                  <a:ext uri="{FF2B5EF4-FFF2-40B4-BE49-F238E27FC236}">
                    <a16:creationId xmlns:a16="http://schemas.microsoft.com/office/drawing/2014/main" id="{341B4BD6-5618-4E3C-9831-F4912137B4E1}"/>
                  </a:ext>
                </a:extLst>
              </p:cNvPr>
              <p:cNvSpPr txBox="1"/>
              <p:nvPr/>
            </p:nvSpPr>
            <p:spPr>
              <a:xfrm>
                <a:off x="123070" y="2517010"/>
                <a:ext cx="877163"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跑馬燈</a:t>
                </a:r>
                <a:endParaRPr lang="en-US" altLang="zh-TW" dirty="0"/>
              </a:p>
            </p:txBody>
          </p:sp>
          <p:sp>
            <p:nvSpPr>
              <p:cNvPr id="230" name="矩形 229">
                <a:extLst>
                  <a:ext uri="{FF2B5EF4-FFF2-40B4-BE49-F238E27FC236}">
                    <a16:creationId xmlns:a16="http://schemas.microsoft.com/office/drawing/2014/main" id="{405A3FAA-89D6-4647-B901-B29AD1318717}"/>
                  </a:ext>
                </a:extLst>
              </p:cNvPr>
              <p:cNvSpPr/>
              <p:nvPr/>
            </p:nvSpPr>
            <p:spPr>
              <a:xfrm>
                <a:off x="474975" y="2733013"/>
                <a:ext cx="1745467" cy="266924"/>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8" name="文字方塊 247">
                <a:extLst>
                  <a:ext uri="{FF2B5EF4-FFF2-40B4-BE49-F238E27FC236}">
                    <a16:creationId xmlns:a16="http://schemas.microsoft.com/office/drawing/2014/main" id="{B204F574-3D76-4CFF-B0EA-ABD4734001D1}"/>
                  </a:ext>
                </a:extLst>
              </p:cNvPr>
              <p:cNvSpPr txBox="1"/>
              <p:nvPr/>
            </p:nvSpPr>
            <p:spPr>
              <a:xfrm>
                <a:off x="424391" y="2721742"/>
                <a:ext cx="1819216" cy="230832"/>
              </a:xfrm>
              <a:prstGeom prst="rect">
                <a:avLst/>
              </a:prstGeom>
              <a:noFill/>
            </p:spPr>
            <p:txBody>
              <a:bodyPr wrap="square" rtlCol="0">
                <a:spAutoFit/>
              </a:bodyPr>
              <a:lstStyle/>
              <a:p>
                <a:r>
                  <a:rPr lang="zh-TW" altLang="en-US" sz="900" dirty="0">
                    <a:latin typeface="微軟正黑體" panose="020B0604030504040204" pitchFamily="34" charset="-120"/>
                    <a:ea typeface="微軟正黑體" panose="020B0604030504040204" pitchFamily="34" charset="-120"/>
                  </a:rPr>
                  <a:t>請填寫想告訴觀眾的訊息</a:t>
                </a:r>
                <a:r>
                  <a:rPr lang="en-US" altLang="zh-TW" sz="900" dirty="0">
                    <a:latin typeface="微軟正黑體" panose="020B0604030504040204" pitchFamily="34" charset="-120"/>
                    <a:ea typeface="微軟正黑體" panose="020B0604030504040204" pitchFamily="34" charset="-120"/>
                  </a:rPr>
                  <a:t>….</a:t>
                </a:r>
                <a:endParaRPr lang="zh-TW" altLang="en-US" sz="900" dirty="0">
                  <a:latin typeface="微軟正黑體" panose="020B0604030504040204" pitchFamily="34" charset="-120"/>
                  <a:ea typeface="微軟正黑體" panose="020B0604030504040204" pitchFamily="34" charset="-120"/>
                </a:endParaRPr>
              </a:p>
            </p:txBody>
          </p:sp>
          <p:sp>
            <p:nvSpPr>
              <p:cNvPr id="249" name="文字方塊 248">
                <a:extLst>
                  <a:ext uri="{FF2B5EF4-FFF2-40B4-BE49-F238E27FC236}">
                    <a16:creationId xmlns:a16="http://schemas.microsoft.com/office/drawing/2014/main" id="{23CBA91C-7BF4-4A61-A3B9-459ADCC2827B}"/>
                  </a:ext>
                </a:extLst>
              </p:cNvPr>
              <p:cNvSpPr txBox="1"/>
              <p:nvPr/>
            </p:nvSpPr>
            <p:spPr>
              <a:xfrm>
                <a:off x="130127" y="125885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直播日期</a:t>
                </a:r>
              </a:p>
            </p:txBody>
          </p:sp>
          <p:sp>
            <p:nvSpPr>
              <p:cNvPr id="250" name="文字方塊 249">
                <a:extLst>
                  <a:ext uri="{FF2B5EF4-FFF2-40B4-BE49-F238E27FC236}">
                    <a16:creationId xmlns:a16="http://schemas.microsoft.com/office/drawing/2014/main" id="{1E196F00-836B-47F0-871C-39EAF0865392}"/>
                  </a:ext>
                </a:extLst>
              </p:cNvPr>
              <p:cNvSpPr txBox="1"/>
              <p:nvPr/>
            </p:nvSpPr>
            <p:spPr>
              <a:xfrm>
                <a:off x="114137" y="3036540"/>
                <a:ext cx="1132041"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   倒數計時器</a:t>
                </a:r>
                <a:endParaRPr lang="en-US" altLang="zh-TW" sz="1050" dirty="0">
                  <a:latin typeface="微軟正黑體" panose="020B0604030504040204" pitchFamily="34" charset="-120"/>
                  <a:ea typeface="微軟正黑體" panose="020B0604030504040204" pitchFamily="34" charset="-120"/>
                </a:endParaRPr>
              </a:p>
            </p:txBody>
          </p:sp>
          <p:sp>
            <p:nvSpPr>
              <p:cNvPr id="268" name="文字方塊 267">
                <a:extLst>
                  <a:ext uri="{FF2B5EF4-FFF2-40B4-BE49-F238E27FC236}">
                    <a16:creationId xmlns:a16="http://schemas.microsoft.com/office/drawing/2014/main" id="{F2095F04-A2A3-4FA8-9BE1-D4E36767921A}"/>
                  </a:ext>
                </a:extLst>
              </p:cNvPr>
              <p:cNvSpPr txBox="1"/>
              <p:nvPr/>
            </p:nvSpPr>
            <p:spPr>
              <a:xfrm>
                <a:off x="413590" y="3262803"/>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開啟</a:t>
                </a:r>
              </a:p>
            </p:txBody>
          </p:sp>
          <p:sp>
            <p:nvSpPr>
              <p:cNvPr id="269" name="文字方塊 268">
                <a:extLst>
                  <a:ext uri="{FF2B5EF4-FFF2-40B4-BE49-F238E27FC236}">
                    <a16:creationId xmlns:a16="http://schemas.microsoft.com/office/drawing/2014/main" id="{503074F4-38DD-4C79-8E9B-A276710AFFD0}"/>
                  </a:ext>
                </a:extLst>
              </p:cNvPr>
              <p:cNvSpPr txBox="1"/>
              <p:nvPr/>
            </p:nvSpPr>
            <p:spPr>
              <a:xfrm>
                <a:off x="1106462" y="3276016"/>
                <a:ext cx="614271" cy="246221"/>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關閉</a:t>
                </a:r>
              </a:p>
            </p:txBody>
          </p:sp>
          <p:pic>
            <p:nvPicPr>
              <p:cNvPr id="280" name="圖片 279">
                <a:extLst>
                  <a:ext uri="{FF2B5EF4-FFF2-40B4-BE49-F238E27FC236}">
                    <a16:creationId xmlns:a16="http://schemas.microsoft.com/office/drawing/2014/main" id="{12CB2558-AA95-4F59-8CA2-D08C23BA2B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8174" y="1317370"/>
                <a:ext cx="202560" cy="202560"/>
              </a:xfrm>
              <a:prstGeom prst="rect">
                <a:avLst/>
              </a:prstGeom>
            </p:spPr>
          </p:pic>
          <p:sp>
            <p:nvSpPr>
              <p:cNvPr id="297" name="文字方塊 296">
                <a:extLst>
                  <a:ext uri="{FF2B5EF4-FFF2-40B4-BE49-F238E27FC236}">
                    <a16:creationId xmlns:a16="http://schemas.microsoft.com/office/drawing/2014/main" id="{77F4EFA1-DC44-4D59-82EA-B3E08A72E878}"/>
                  </a:ext>
                </a:extLst>
              </p:cNvPr>
              <p:cNvSpPr txBox="1"/>
              <p:nvPr/>
            </p:nvSpPr>
            <p:spPr>
              <a:xfrm>
                <a:off x="1639170" y="6121713"/>
                <a:ext cx="403171"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儲存</a:t>
                </a:r>
              </a:p>
            </p:txBody>
          </p:sp>
          <p:sp>
            <p:nvSpPr>
              <p:cNvPr id="287" name="矩形 286">
                <a:extLst>
                  <a:ext uri="{FF2B5EF4-FFF2-40B4-BE49-F238E27FC236}">
                    <a16:creationId xmlns:a16="http://schemas.microsoft.com/office/drawing/2014/main" id="{97B504CF-E81F-4E03-8787-9ECE8C7A15FC}"/>
                  </a:ext>
                </a:extLst>
              </p:cNvPr>
              <p:cNvSpPr/>
              <p:nvPr/>
            </p:nvSpPr>
            <p:spPr>
              <a:xfrm>
                <a:off x="450875" y="3922802"/>
                <a:ext cx="1805967" cy="88394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矩形 287">
                <a:extLst>
                  <a:ext uri="{FF2B5EF4-FFF2-40B4-BE49-F238E27FC236}">
                    <a16:creationId xmlns:a16="http://schemas.microsoft.com/office/drawing/2014/main" id="{3812C045-43BE-4411-96F7-268E923527CE}"/>
                  </a:ext>
                </a:extLst>
              </p:cNvPr>
              <p:cNvSpPr/>
              <p:nvPr/>
            </p:nvSpPr>
            <p:spPr>
              <a:xfrm>
                <a:off x="413892" y="3989677"/>
                <a:ext cx="1814249" cy="400110"/>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登入以下連結，看看自己買了什麼戰利品吧！</a:t>
                </a:r>
              </a:p>
            </p:txBody>
          </p:sp>
          <p:sp>
            <p:nvSpPr>
              <p:cNvPr id="289" name="矩形 288">
                <a:extLst>
                  <a:ext uri="{FF2B5EF4-FFF2-40B4-BE49-F238E27FC236}">
                    <a16:creationId xmlns:a16="http://schemas.microsoft.com/office/drawing/2014/main" id="{50DA8E55-40A4-4A00-8851-2C64E88B3CAF}"/>
                  </a:ext>
                </a:extLst>
              </p:cNvPr>
              <p:cNvSpPr/>
              <p:nvPr/>
            </p:nvSpPr>
            <p:spPr>
              <a:xfrm>
                <a:off x="426334" y="4293994"/>
                <a:ext cx="1820102" cy="400110"/>
              </a:xfrm>
              <a:prstGeom prst="rect">
                <a:avLst/>
              </a:prstGeom>
              <a:noFill/>
            </p:spPr>
            <p:txBody>
              <a:bodyPr wrap="square" rtlCol="0">
                <a:spAutoFit/>
              </a:bodyPr>
              <a:lstStyle/>
              <a:p>
                <a:r>
                  <a:rPr lang="en-US" altLang="zh-TW" sz="1000" dirty="0">
                    <a:latin typeface="微軟正黑體" panose="020B0604030504040204" pitchFamily="34" charset="-120"/>
                    <a:ea typeface="微軟正黑體" panose="020B0604030504040204" pitchFamily="34" charset="-120"/>
                    <a:hlinkClick r:id="rId12"/>
                  </a:rPr>
                  <a:t>https://arkbeez.com/order/seller_list</a:t>
                </a:r>
                <a:endParaRPr lang="zh-TW" altLang="en-US" sz="1000" dirty="0">
                  <a:latin typeface="微軟正黑體" panose="020B0604030504040204" pitchFamily="34" charset="-120"/>
                  <a:ea typeface="微軟正黑體" panose="020B0604030504040204" pitchFamily="34" charset="-120"/>
                </a:endParaRPr>
              </a:p>
            </p:txBody>
          </p:sp>
          <p:sp>
            <p:nvSpPr>
              <p:cNvPr id="290" name="矩形 289">
                <a:extLst>
                  <a:ext uri="{FF2B5EF4-FFF2-40B4-BE49-F238E27FC236}">
                    <a16:creationId xmlns:a16="http://schemas.microsoft.com/office/drawing/2014/main" id="{B36E6106-2652-448E-B1C4-BFABB5C7CB47}"/>
                  </a:ext>
                </a:extLst>
              </p:cNvPr>
              <p:cNvSpPr/>
              <p:nvPr/>
            </p:nvSpPr>
            <p:spPr>
              <a:xfrm>
                <a:off x="445369" y="5399275"/>
                <a:ext cx="1773643" cy="643968"/>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矩形 290">
                <a:extLst>
                  <a:ext uri="{FF2B5EF4-FFF2-40B4-BE49-F238E27FC236}">
                    <a16:creationId xmlns:a16="http://schemas.microsoft.com/office/drawing/2014/main" id="{A3945A32-A261-49B6-81C3-0E72B6BDDA00}"/>
                  </a:ext>
                </a:extLst>
              </p:cNvPr>
              <p:cNvSpPr/>
              <p:nvPr/>
            </p:nvSpPr>
            <p:spPr>
              <a:xfrm>
                <a:off x="427626" y="5360979"/>
                <a:ext cx="1791386" cy="553998"/>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恭喜下列得標者，記得於我的購物清單中結帳付款喔</a:t>
                </a:r>
                <a:r>
                  <a:rPr lang="en-US" altLang="zh-TW" sz="1000" dirty="0">
                    <a:latin typeface="微軟正黑體" panose="020B0604030504040204" pitchFamily="34" charset="-120"/>
                    <a:ea typeface="微軟正黑體" panose="020B0604030504040204" pitchFamily="34" charset="-120"/>
                  </a:rPr>
                  <a:t>~</a:t>
                </a:r>
              </a:p>
              <a:p>
                <a:endParaRPr lang="zh-TW" altLang="en-US" sz="1000" dirty="0">
                  <a:latin typeface="微軟正黑體" panose="020B0604030504040204" pitchFamily="34" charset="-120"/>
                  <a:ea typeface="微軟正黑體" panose="020B0604030504040204" pitchFamily="34" charset="-120"/>
                </a:endParaRPr>
              </a:p>
            </p:txBody>
          </p:sp>
          <p:sp>
            <p:nvSpPr>
              <p:cNvPr id="292" name="矩形 291">
                <a:extLst>
                  <a:ext uri="{FF2B5EF4-FFF2-40B4-BE49-F238E27FC236}">
                    <a16:creationId xmlns:a16="http://schemas.microsoft.com/office/drawing/2014/main" id="{B8F4C296-8482-46A2-A3D4-D8A21594E0C2}"/>
                  </a:ext>
                </a:extLst>
              </p:cNvPr>
              <p:cNvSpPr/>
              <p:nvPr/>
            </p:nvSpPr>
            <p:spPr>
              <a:xfrm>
                <a:off x="530565" y="1777783"/>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3" name="文字方塊 292">
                <a:extLst>
                  <a:ext uri="{FF2B5EF4-FFF2-40B4-BE49-F238E27FC236}">
                    <a16:creationId xmlns:a16="http://schemas.microsoft.com/office/drawing/2014/main" id="{E420459D-C0C5-4CBC-9120-2075A1D4E506}"/>
                  </a:ext>
                </a:extLst>
              </p:cNvPr>
              <p:cNvSpPr txBox="1"/>
              <p:nvPr/>
            </p:nvSpPr>
            <p:spPr>
              <a:xfrm>
                <a:off x="123070" y="200332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播放方式</a:t>
                </a:r>
                <a:endParaRPr lang="en-US" altLang="zh-TW" dirty="0"/>
              </a:p>
            </p:txBody>
          </p:sp>
          <p:sp>
            <p:nvSpPr>
              <p:cNvPr id="294" name="文字方塊 293">
                <a:extLst>
                  <a:ext uri="{FF2B5EF4-FFF2-40B4-BE49-F238E27FC236}">
                    <a16:creationId xmlns:a16="http://schemas.microsoft.com/office/drawing/2014/main" id="{543240F4-FBDA-410D-9C6F-66FA7CC39267}"/>
                  </a:ext>
                </a:extLst>
              </p:cNvPr>
              <p:cNvSpPr txBox="1"/>
              <p:nvPr/>
            </p:nvSpPr>
            <p:spPr>
              <a:xfrm>
                <a:off x="457351" y="2210209"/>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直式</a:t>
                </a:r>
              </a:p>
            </p:txBody>
          </p:sp>
          <p:sp>
            <p:nvSpPr>
              <p:cNvPr id="295" name="文字方塊 294">
                <a:extLst>
                  <a:ext uri="{FF2B5EF4-FFF2-40B4-BE49-F238E27FC236}">
                    <a16:creationId xmlns:a16="http://schemas.microsoft.com/office/drawing/2014/main" id="{186A2DA6-BF8D-46F2-A625-874A2C094F8A}"/>
                  </a:ext>
                </a:extLst>
              </p:cNvPr>
              <p:cNvSpPr txBox="1"/>
              <p:nvPr/>
            </p:nvSpPr>
            <p:spPr>
              <a:xfrm>
                <a:off x="1140897" y="2207728"/>
                <a:ext cx="1175322" cy="369332"/>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橫式</a:t>
                </a:r>
                <a:endParaRPr lang="en-US" altLang="zh-TW" sz="1000" dirty="0">
                  <a:latin typeface="微軟正黑體" panose="020B0604030504040204" pitchFamily="34" charset="-120"/>
                  <a:ea typeface="微軟正黑體" panose="020B0604030504040204" pitchFamily="34" charset="-120"/>
                </a:endParaRPr>
              </a:p>
              <a:p>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手機不支援橫式播放</a:t>
                </a:r>
                <a:r>
                  <a:rPr lang="en-US" altLang="zh-TW" sz="800" dirty="0">
                    <a:latin typeface="微軟正黑體" panose="020B0604030504040204" pitchFamily="34" charset="-120"/>
                    <a:ea typeface="微軟正黑體" panose="020B0604030504040204" pitchFamily="34" charset="-120"/>
                  </a:rPr>
                  <a:t>)</a:t>
                </a:r>
                <a:endParaRPr lang="zh-TW" altLang="en-US" sz="800" dirty="0">
                  <a:latin typeface="微軟正黑體" panose="020B0604030504040204" pitchFamily="34" charset="-120"/>
                  <a:ea typeface="微軟正黑體" panose="020B0604030504040204" pitchFamily="34" charset="-120"/>
                </a:endParaRPr>
              </a:p>
            </p:txBody>
          </p:sp>
        </p:grpSp>
        <p:sp>
          <p:nvSpPr>
            <p:cNvPr id="192" name="文字方塊 191">
              <a:extLst>
                <a:ext uri="{FF2B5EF4-FFF2-40B4-BE49-F238E27FC236}">
                  <a16:creationId xmlns:a16="http://schemas.microsoft.com/office/drawing/2014/main" id="{BF966A82-9E6A-4F16-88EB-69EF259A1567}"/>
                </a:ext>
              </a:extLst>
            </p:cNvPr>
            <p:cNvSpPr txBox="1"/>
            <p:nvPr/>
          </p:nvSpPr>
          <p:spPr>
            <a:xfrm>
              <a:off x="93312" y="3484760"/>
              <a:ext cx="2278188" cy="430887"/>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私訊買家內容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當點買家</a:t>
              </a:r>
              <a:r>
                <a:rPr lang="en-US" altLang="zh-TW" sz="800" u="sng" dirty="0">
                  <a:solidFill>
                    <a:schemeClr val="tx2"/>
                  </a:solidFill>
                  <a:latin typeface="微軟正黑體" panose="020B0604030504040204" pitchFamily="34" charset="-120"/>
                  <a:ea typeface="微軟正黑體" panose="020B0604030504040204" pitchFamily="34" charset="-120"/>
                </a:rPr>
                <a:t>+1</a:t>
              </a:r>
              <a:r>
                <a:rPr lang="zh-TW" altLang="en-US" sz="800" u="sng" dirty="0">
                  <a:solidFill>
                    <a:schemeClr val="tx2"/>
                  </a:solidFill>
                  <a:latin typeface="微軟正黑體" panose="020B0604030504040204" pitchFamily="34" charset="-120"/>
                  <a:ea typeface="微軟正黑體" panose="020B0604030504040204" pitchFamily="34" charset="-120"/>
                </a:rPr>
                <a:t>時將系統將主動私訊買家。</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sp>
          <p:nvSpPr>
            <p:cNvPr id="193" name="文字方塊 192">
              <a:extLst>
                <a:ext uri="{FF2B5EF4-FFF2-40B4-BE49-F238E27FC236}">
                  <a16:creationId xmlns:a16="http://schemas.microsoft.com/office/drawing/2014/main" id="{B00A5104-B287-49AA-BCED-630E137AB915}"/>
                </a:ext>
              </a:extLst>
            </p:cNvPr>
            <p:cNvSpPr txBox="1"/>
            <p:nvPr/>
          </p:nvSpPr>
          <p:spPr>
            <a:xfrm>
              <a:off x="93202" y="4864530"/>
              <a:ext cx="2246128" cy="553998"/>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回覆直播留言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當點選結單按鍵時，系統將回覆於直播</a:t>
              </a:r>
              <a:endParaRPr lang="en-US" altLang="zh-TW" sz="800" u="sng" dirty="0">
                <a:solidFill>
                  <a:schemeClr val="tx2"/>
                </a:solidFill>
                <a:latin typeface="微軟正黑體" panose="020B0604030504040204" pitchFamily="34" charset="-120"/>
                <a:ea typeface="微軟正黑體" panose="020B0604030504040204" pitchFamily="34" charset="-120"/>
              </a:endParaRPr>
            </a:p>
            <a:p>
              <a:r>
                <a:rPr lang="zh-TW" altLang="en-US" sz="800" dirty="0">
                  <a:solidFill>
                    <a:schemeClr val="tx2"/>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留言中。</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grpSp>
      <p:pic>
        <p:nvPicPr>
          <p:cNvPr id="298" name="圖片 297">
            <a:extLst>
              <a:ext uri="{FF2B5EF4-FFF2-40B4-BE49-F238E27FC236}">
                <a16:creationId xmlns:a16="http://schemas.microsoft.com/office/drawing/2014/main" id="{498819AB-3375-4D00-A029-9C840F2415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8900" y="826172"/>
            <a:ext cx="205910" cy="196086"/>
          </a:xfrm>
          <a:prstGeom prst="rect">
            <a:avLst/>
          </a:prstGeom>
        </p:spPr>
      </p:pic>
      <p:grpSp>
        <p:nvGrpSpPr>
          <p:cNvPr id="300" name="群組 299">
            <a:extLst>
              <a:ext uri="{FF2B5EF4-FFF2-40B4-BE49-F238E27FC236}">
                <a16:creationId xmlns:a16="http://schemas.microsoft.com/office/drawing/2014/main" id="{0AD9790A-C8BA-4745-BCBF-6E9F6A99E862}"/>
              </a:ext>
            </a:extLst>
          </p:cNvPr>
          <p:cNvGrpSpPr/>
          <p:nvPr/>
        </p:nvGrpSpPr>
        <p:grpSpPr>
          <a:xfrm>
            <a:off x="1870836" y="79762"/>
            <a:ext cx="1183300" cy="296545"/>
            <a:chOff x="5514940" y="935822"/>
            <a:chExt cx="1183300" cy="296545"/>
          </a:xfrm>
        </p:grpSpPr>
        <p:sp>
          <p:nvSpPr>
            <p:cNvPr id="301" name="矩形 300">
              <a:extLst>
                <a:ext uri="{FF2B5EF4-FFF2-40B4-BE49-F238E27FC236}">
                  <a16:creationId xmlns:a16="http://schemas.microsoft.com/office/drawing/2014/main" id="{67046366-025C-44B4-99FB-45536ACA7FF6}"/>
                </a:ext>
              </a:extLst>
            </p:cNvPr>
            <p:cNvSpPr/>
            <p:nvPr/>
          </p:nvSpPr>
          <p:spPr>
            <a:xfrm>
              <a:off x="5614687" y="935822"/>
              <a:ext cx="962625" cy="29654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文字方塊 301">
              <a:extLst>
                <a:ext uri="{FF2B5EF4-FFF2-40B4-BE49-F238E27FC236}">
                  <a16:creationId xmlns:a16="http://schemas.microsoft.com/office/drawing/2014/main" id="{77E90FC7-94F8-4626-98E9-0EC4DF9BC9A7}"/>
                </a:ext>
              </a:extLst>
            </p:cNvPr>
            <p:cNvSpPr txBox="1"/>
            <p:nvPr/>
          </p:nvSpPr>
          <p:spPr>
            <a:xfrm>
              <a:off x="5514940" y="94815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grpSp>
      <p:grpSp>
        <p:nvGrpSpPr>
          <p:cNvPr id="286" name="群組 285">
            <a:extLst>
              <a:ext uri="{FF2B5EF4-FFF2-40B4-BE49-F238E27FC236}">
                <a16:creationId xmlns:a16="http://schemas.microsoft.com/office/drawing/2014/main" id="{7B7F95E1-BBB0-44C7-8049-7374CEA406D6}"/>
              </a:ext>
            </a:extLst>
          </p:cNvPr>
          <p:cNvGrpSpPr/>
          <p:nvPr/>
        </p:nvGrpSpPr>
        <p:grpSpPr>
          <a:xfrm>
            <a:off x="3054136" y="2507589"/>
            <a:ext cx="774713" cy="215444"/>
            <a:chOff x="3693581" y="2047122"/>
            <a:chExt cx="774713" cy="215444"/>
          </a:xfrm>
        </p:grpSpPr>
        <p:sp>
          <p:nvSpPr>
            <p:cNvPr id="296" name="矩形: 圓角 295">
              <a:extLst>
                <a:ext uri="{FF2B5EF4-FFF2-40B4-BE49-F238E27FC236}">
                  <a16:creationId xmlns:a16="http://schemas.microsoft.com/office/drawing/2014/main" id="{5A1AD634-E410-4E5D-A681-A1E9A1C7CAFA}"/>
                </a:ext>
              </a:extLst>
            </p:cNvPr>
            <p:cNvSpPr/>
            <p:nvPr/>
          </p:nvSpPr>
          <p:spPr>
            <a:xfrm>
              <a:off x="3718008" y="2051868"/>
              <a:ext cx="448237" cy="20627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299" name="文字方塊 298">
              <a:extLst>
                <a:ext uri="{FF2B5EF4-FFF2-40B4-BE49-F238E27FC236}">
                  <a16:creationId xmlns:a16="http://schemas.microsoft.com/office/drawing/2014/main" id="{27E772E4-5FA9-433B-ADBA-3694EEC6B35C}"/>
                </a:ext>
              </a:extLst>
            </p:cNvPr>
            <p:cNvSpPr txBox="1"/>
            <p:nvPr/>
          </p:nvSpPr>
          <p:spPr>
            <a:xfrm>
              <a:off x="3693581" y="2047122"/>
              <a:ext cx="774713" cy="215444"/>
            </a:xfrm>
            <a:prstGeom prst="rect">
              <a:avLst/>
            </a:prstGeom>
            <a:noFill/>
          </p:spPr>
          <p:txBody>
            <a:bodyPr wrap="square" rtlCol="0">
              <a:spAutoFit/>
            </a:bodyPr>
            <a:lstStyle/>
            <a:p>
              <a:r>
                <a:rPr lang="en-US" altLang="zh-TW" sz="800" b="1" dirty="0">
                  <a:solidFill>
                    <a:schemeClr val="bg1"/>
                  </a:solidFill>
                </a:rPr>
                <a:t>ON AIR</a:t>
              </a:r>
              <a:endParaRPr lang="zh-TW" altLang="en-US" sz="800" b="1" dirty="0">
                <a:solidFill>
                  <a:schemeClr val="bg1"/>
                </a:solidFill>
              </a:endParaRPr>
            </a:p>
          </p:txBody>
        </p:sp>
      </p:grpSp>
    </p:spTree>
    <p:extLst>
      <p:ext uri="{BB962C8B-B14F-4D97-AF65-F5344CB8AC3E}">
        <p14:creationId xmlns:p14="http://schemas.microsoft.com/office/powerpoint/2010/main" val="254624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圓角 44">
            <a:extLst>
              <a:ext uri="{FF2B5EF4-FFF2-40B4-BE49-F238E27FC236}">
                <a16:creationId xmlns:a16="http://schemas.microsoft.com/office/drawing/2014/main" id="{ECA0F767-0FDC-4BD2-BC7C-13C7BD87E58C}"/>
              </a:ext>
            </a:extLst>
          </p:cNvPr>
          <p:cNvSpPr/>
          <p:nvPr/>
        </p:nvSpPr>
        <p:spPr>
          <a:xfrm>
            <a:off x="548687" y="719292"/>
            <a:ext cx="8347042" cy="58301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E6DDCCEB-E9B4-47E5-9E14-C27FE07A77D2}"/>
              </a:ext>
            </a:extLst>
          </p:cNvPr>
          <p:cNvSpPr/>
          <p:nvPr/>
        </p:nvSpPr>
        <p:spPr>
          <a:xfrm>
            <a:off x="9384634" y="-1340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63B04F08-5E83-4041-B69C-7B6C78A3195E}"/>
              </a:ext>
            </a:extLst>
          </p:cNvPr>
          <p:cNvSpPr/>
          <p:nvPr/>
        </p:nvSpPr>
        <p:spPr>
          <a:xfrm>
            <a:off x="1387339" y="158136"/>
            <a:ext cx="895900" cy="281770"/>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1FA9D795-9AC3-40C8-9EBF-6BDB4F58D91D}"/>
              </a:ext>
            </a:extLst>
          </p:cNvPr>
          <p:cNvCxnSpPr>
            <a:cxnSpLocks/>
          </p:cNvCxnSpPr>
          <p:nvPr/>
        </p:nvCxnSpPr>
        <p:spPr>
          <a:xfrm flipV="1">
            <a:off x="2286203" y="409577"/>
            <a:ext cx="6989643" cy="20112"/>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51685DBB-DDE6-4140-AA85-3C304E29D8A5}"/>
              </a:ext>
            </a:extLst>
          </p:cNvPr>
          <p:cNvCxnSpPr>
            <a:cxnSpLocks/>
          </p:cNvCxnSpPr>
          <p:nvPr/>
        </p:nvCxnSpPr>
        <p:spPr>
          <a:xfrm flipH="1">
            <a:off x="412973" y="194809"/>
            <a:ext cx="7826" cy="6546299"/>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DBC32941-70F6-4E1C-9F5C-5143B7BC5088}"/>
              </a:ext>
            </a:extLst>
          </p:cNvPr>
          <p:cNvCxnSpPr>
            <a:cxnSpLocks/>
          </p:cNvCxnSpPr>
          <p:nvPr/>
        </p:nvCxnSpPr>
        <p:spPr>
          <a:xfrm>
            <a:off x="9275847" y="424741"/>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B97A1386-9C73-49CB-B542-685D873C41E8}"/>
              </a:ext>
            </a:extLst>
          </p:cNvPr>
          <p:cNvSpPr txBox="1"/>
          <p:nvPr/>
        </p:nvSpPr>
        <p:spPr>
          <a:xfrm>
            <a:off x="1235287" y="171461"/>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10" name="文字方塊 9">
            <a:extLst>
              <a:ext uri="{FF2B5EF4-FFF2-40B4-BE49-F238E27FC236}">
                <a16:creationId xmlns:a16="http://schemas.microsoft.com/office/drawing/2014/main" id="{77B046CD-ADA2-40CC-82E3-AA8ED20F2C00}"/>
              </a:ext>
            </a:extLst>
          </p:cNvPr>
          <p:cNvSpPr txBox="1"/>
          <p:nvPr/>
        </p:nvSpPr>
        <p:spPr>
          <a:xfrm>
            <a:off x="298671" y="183612"/>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22" name="矩形 21">
            <a:extLst>
              <a:ext uri="{FF2B5EF4-FFF2-40B4-BE49-F238E27FC236}">
                <a16:creationId xmlns:a16="http://schemas.microsoft.com/office/drawing/2014/main" id="{B0430FEE-00B8-4AEE-99F8-AB2202774F28}"/>
              </a:ext>
            </a:extLst>
          </p:cNvPr>
          <p:cNvSpPr/>
          <p:nvPr/>
        </p:nvSpPr>
        <p:spPr>
          <a:xfrm>
            <a:off x="412973" y="159621"/>
            <a:ext cx="962625" cy="265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 name="直線接點 2">
            <a:extLst>
              <a:ext uri="{FF2B5EF4-FFF2-40B4-BE49-F238E27FC236}">
                <a16:creationId xmlns:a16="http://schemas.microsoft.com/office/drawing/2014/main" id="{5CEED06D-572E-40FA-A517-BCF495A011B7}"/>
              </a:ext>
            </a:extLst>
          </p:cNvPr>
          <p:cNvCxnSpPr>
            <a:cxnSpLocks/>
          </p:cNvCxnSpPr>
          <p:nvPr/>
        </p:nvCxnSpPr>
        <p:spPr>
          <a:xfrm flipV="1">
            <a:off x="1375598" y="157733"/>
            <a:ext cx="907641" cy="1"/>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D77877B3-22D7-434D-9BF8-95566653401B}"/>
              </a:ext>
            </a:extLst>
          </p:cNvPr>
          <p:cNvCxnSpPr/>
          <p:nvPr/>
        </p:nvCxnSpPr>
        <p:spPr>
          <a:xfrm>
            <a:off x="2283239" y="157733"/>
            <a:ext cx="0" cy="28217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7" name="表格 16">
            <a:extLst>
              <a:ext uri="{FF2B5EF4-FFF2-40B4-BE49-F238E27FC236}">
                <a16:creationId xmlns:a16="http://schemas.microsoft.com/office/drawing/2014/main" id="{0CE05446-67DD-4123-9EBD-1BC68553A3BD}"/>
              </a:ext>
            </a:extLst>
          </p:cNvPr>
          <p:cNvGraphicFramePr>
            <a:graphicFrameLocks noGrp="1"/>
          </p:cNvGraphicFramePr>
          <p:nvPr>
            <p:extLst>
              <p:ext uri="{D42A27DB-BD31-4B8C-83A1-F6EECF244321}">
                <p14:modId xmlns:p14="http://schemas.microsoft.com/office/powerpoint/2010/main" val="435536952"/>
              </p:ext>
            </p:extLst>
          </p:nvPr>
        </p:nvGraphicFramePr>
        <p:xfrm>
          <a:off x="794803" y="1576372"/>
          <a:ext cx="8013637" cy="2118772"/>
        </p:xfrm>
        <a:graphic>
          <a:graphicData uri="http://schemas.openxmlformats.org/drawingml/2006/table">
            <a:tbl>
              <a:tblPr firstRow="1" bandRow="1">
                <a:tableStyleId>{69012ECD-51FC-41F1-AA8D-1B2483CD663E}</a:tableStyleId>
              </a:tblPr>
              <a:tblGrid>
                <a:gridCol w="1330002">
                  <a:extLst>
                    <a:ext uri="{9D8B030D-6E8A-4147-A177-3AD203B41FA5}">
                      <a16:colId xmlns:a16="http://schemas.microsoft.com/office/drawing/2014/main" val="2229831223"/>
                    </a:ext>
                  </a:extLst>
                </a:gridCol>
                <a:gridCol w="1330002">
                  <a:extLst>
                    <a:ext uri="{9D8B030D-6E8A-4147-A177-3AD203B41FA5}">
                      <a16:colId xmlns:a16="http://schemas.microsoft.com/office/drawing/2014/main" val="1660311262"/>
                    </a:ext>
                  </a:extLst>
                </a:gridCol>
                <a:gridCol w="1330002">
                  <a:extLst>
                    <a:ext uri="{9D8B030D-6E8A-4147-A177-3AD203B41FA5}">
                      <a16:colId xmlns:a16="http://schemas.microsoft.com/office/drawing/2014/main" val="1899728505"/>
                    </a:ext>
                  </a:extLst>
                </a:gridCol>
                <a:gridCol w="1330002">
                  <a:extLst>
                    <a:ext uri="{9D8B030D-6E8A-4147-A177-3AD203B41FA5}">
                      <a16:colId xmlns:a16="http://schemas.microsoft.com/office/drawing/2014/main" val="3961743071"/>
                    </a:ext>
                  </a:extLst>
                </a:gridCol>
                <a:gridCol w="2693629">
                  <a:extLst>
                    <a:ext uri="{9D8B030D-6E8A-4147-A177-3AD203B41FA5}">
                      <a16:colId xmlns:a16="http://schemas.microsoft.com/office/drawing/2014/main" val="2216179431"/>
                    </a:ext>
                  </a:extLst>
                </a:gridCol>
              </a:tblGrid>
              <a:tr h="529693">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634417842"/>
                  </a:ext>
                </a:extLst>
              </a:tr>
              <a:tr h="529693">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4197494834"/>
                  </a:ext>
                </a:extLst>
              </a:tr>
              <a:tr h="529693">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762331178"/>
                  </a:ext>
                </a:extLst>
              </a:tr>
              <a:tr h="529693">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816320585"/>
                  </a:ext>
                </a:extLst>
              </a:tr>
            </a:tbl>
          </a:graphicData>
        </a:graphic>
      </p:graphicFrame>
      <p:sp>
        <p:nvSpPr>
          <p:cNvPr id="18" name="文字方塊 17">
            <a:extLst>
              <a:ext uri="{FF2B5EF4-FFF2-40B4-BE49-F238E27FC236}">
                <a16:creationId xmlns:a16="http://schemas.microsoft.com/office/drawing/2014/main" id="{8A9D0369-6452-4D0E-A90C-431274CAA587}"/>
              </a:ext>
            </a:extLst>
          </p:cNvPr>
          <p:cNvSpPr txBox="1"/>
          <p:nvPr/>
        </p:nvSpPr>
        <p:spPr>
          <a:xfrm>
            <a:off x="6510595" y="1731615"/>
            <a:ext cx="902811" cy="307777"/>
          </a:xfrm>
          <a:prstGeom prst="rect">
            <a:avLst/>
          </a:prstGeom>
          <a:noFill/>
        </p:spPr>
        <p:txBody>
          <a:bodyPr wrap="none" rtlCol="0">
            <a:spAutoFit/>
          </a:bodyPr>
          <a:lstStyle>
            <a:defPPr>
              <a:defRPr lang="zh-TW"/>
            </a:defPPr>
            <a:lvl1pPr>
              <a:defRPr sz="1400" b="1">
                <a:solidFill>
                  <a:schemeClr val="bg1"/>
                </a:solidFill>
                <a:latin typeface="微軟正黑體" panose="020B0604030504040204" pitchFamily="34" charset="-120"/>
                <a:ea typeface="微軟正黑體" panose="020B0604030504040204" pitchFamily="34" charset="-120"/>
              </a:defRPr>
            </a:lvl1pPr>
          </a:lstStyle>
          <a:p>
            <a:r>
              <a:rPr lang="zh-TW" altLang="en-US" dirty="0"/>
              <a:t>遊戲類型</a:t>
            </a:r>
          </a:p>
        </p:txBody>
      </p:sp>
      <p:sp>
        <p:nvSpPr>
          <p:cNvPr id="21" name="文字方塊 20">
            <a:extLst>
              <a:ext uri="{FF2B5EF4-FFF2-40B4-BE49-F238E27FC236}">
                <a16:creationId xmlns:a16="http://schemas.microsoft.com/office/drawing/2014/main" id="{1610F682-FCFD-44E3-9DF4-52A23D035251}"/>
              </a:ext>
            </a:extLst>
          </p:cNvPr>
          <p:cNvSpPr txBox="1"/>
          <p:nvPr/>
        </p:nvSpPr>
        <p:spPr>
          <a:xfrm>
            <a:off x="3332457" y="1717252"/>
            <a:ext cx="902811" cy="307777"/>
          </a:xfrm>
          <a:prstGeom prst="rect">
            <a:avLst/>
          </a:prstGeom>
          <a:noFill/>
        </p:spPr>
        <p:txBody>
          <a:bodyPr wrap="none" rtlCol="0">
            <a:spAutoFit/>
          </a:bodyPr>
          <a:lstStyle>
            <a:defPPr>
              <a:defRPr lang="zh-TW"/>
            </a:defPPr>
            <a:lvl1pPr>
              <a:defRPr sz="1400" b="1">
                <a:solidFill>
                  <a:schemeClr val="bg1"/>
                </a:solidFill>
                <a:latin typeface="微軟正黑體" panose="020B0604030504040204" pitchFamily="34" charset="-120"/>
                <a:ea typeface="微軟正黑體" panose="020B0604030504040204" pitchFamily="34" charset="-120"/>
              </a:defRPr>
            </a:lvl1pPr>
          </a:lstStyle>
          <a:p>
            <a:r>
              <a:rPr lang="zh-TW" altLang="en-US" dirty="0"/>
              <a:t>直播日期</a:t>
            </a:r>
          </a:p>
        </p:txBody>
      </p:sp>
      <p:sp>
        <p:nvSpPr>
          <p:cNvPr id="24" name="文字方塊 23">
            <a:extLst>
              <a:ext uri="{FF2B5EF4-FFF2-40B4-BE49-F238E27FC236}">
                <a16:creationId xmlns:a16="http://schemas.microsoft.com/office/drawing/2014/main" id="{8E183677-E5A2-46C9-B2D6-1742F6DE08B2}"/>
              </a:ext>
            </a:extLst>
          </p:cNvPr>
          <p:cNvSpPr txBox="1"/>
          <p:nvPr/>
        </p:nvSpPr>
        <p:spPr>
          <a:xfrm>
            <a:off x="827553" y="1710432"/>
            <a:ext cx="902811"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直播名稱</a:t>
            </a:r>
          </a:p>
        </p:txBody>
      </p:sp>
      <p:sp>
        <p:nvSpPr>
          <p:cNvPr id="27" name="文字方塊 26">
            <a:extLst>
              <a:ext uri="{FF2B5EF4-FFF2-40B4-BE49-F238E27FC236}">
                <a16:creationId xmlns:a16="http://schemas.microsoft.com/office/drawing/2014/main" id="{D17ABF49-C932-41ED-9E3D-DF6BC112A348}"/>
              </a:ext>
            </a:extLst>
          </p:cNvPr>
          <p:cNvSpPr txBox="1"/>
          <p:nvPr/>
        </p:nvSpPr>
        <p:spPr>
          <a:xfrm>
            <a:off x="8171284" y="2195008"/>
            <a:ext cx="290464" cy="338554"/>
          </a:xfrm>
          <a:prstGeom prst="rect">
            <a:avLst/>
          </a:prstGeom>
          <a:noFill/>
        </p:spPr>
        <p:txBody>
          <a:bodyPr wrap="none" rtlCol="0">
            <a:spAutoFit/>
          </a:bodyPr>
          <a:lstStyle/>
          <a:p>
            <a:r>
              <a:rPr lang="en-US" altLang="zh-TW" sz="1600" dirty="0">
                <a:solidFill>
                  <a:srgbClr val="C00000"/>
                </a:solidFill>
              </a:rPr>
              <a:t>X</a:t>
            </a:r>
            <a:endParaRPr lang="zh-TW" altLang="en-US" sz="1600" dirty="0">
              <a:solidFill>
                <a:srgbClr val="C00000"/>
              </a:solidFill>
            </a:endParaRPr>
          </a:p>
        </p:txBody>
      </p:sp>
      <p:sp>
        <p:nvSpPr>
          <p:cNvPr id="28" name="文字方塊 27">
            <a:extLst>
              <a:ext uri="{FF2B5EF4-FFF2-40B4-BE49-F238E27FC236}">
                <a16:creationId xmlns:a16="http://schemas.microsoft.com/office/drawing/2014/main" id="{DDDE8252-DCA7-43AA-8377-D69378853DC3}"/>
              </a:ext>
            </a:extLst>
          </p:cNvPr>
          <p:cNvSpPr txBox="1"/>
          <p:nvPr/>
        </p:nvSpPr>
        <p:spPr>
          <a:xfrm>
            <a:off x="8193123" y="3227474"/>
            <a:ext cx="290464" cy="338554"/>
          </a:xfrm>
          <a:prstGeom prst="rect">
            <a:avLst/>
          </a:prstGeom>
          <a:noFill/>
        </p:spPr>
        <p:txBody>
          <a:bodyPr wrap="none" rtlCol="0">
            <a:spAutoFit/>
          </a:bodyPr>
          <a:lstStyle/>
          <a:p>
            <a:r>
              <a:rPr lang="en-US" altLang="zh-TW" sz="1600" dirty="0">
                <a:solidFill>
                  <a:srgbClr val="C00000"/>
                </a:solidFill>
              </a:rPr>
              <a:t>X</a:t>
            </a:r>
            <a:endParaRPr lang="zh-TW" altLang="en-US" sz="1600" dirty="0">
              <a:solidFill>
                <a:srgbClr val="C00000"/>
              </a:solidFill>
            </a:endParaRPr>
          </a:p>
        </p:txBody>
      </p:sp>
      <p:sp>
        <p:nvSpPr>
          <p:cNvPr id="29" name="文字方塊 28">
            <a:extLst>
              <a:ext uri="{FF2B5EF4-FFF2-40B4-BE49-F238E27FC236}">
                <a16:creationId xmlns:a16="http://schemas.microsoft.com/office/drawing/2014/main" id="{A1886EAA-B020-4332-8E5B-97755D4E7874}"/>
              </a:ext>
            </a:extLst>
          </p:cNvPr>
          <p:cNvSpPr txBox="1"/>
          <p:nvPr/>
        </p:nvSpPr>
        <p:spPr>
          <a:xfrm>
            <a:off x="8178400" y="2724377"/>
            <a:ext cx="290464" cy="338554"/>
          </a:xfrm>
          <a:prstGeom prst="rect">
            <a:avLst/>
          </a:prstGeom>
          <a:noFill/>
        </p:spPr>
        <p:txBody>
          <a:bodyPr wrap="none" rtlCol="0">
            <a:spAutoFit/>
          </a:bodyPr>
          <a:lstStyle/>
          <a:p>
            <a:r>
              <a:rPr lang="en-US" altLang="zh-TW" sz="1600" dirty="0">
                <a:solidFill>
                  <a:srgbClr val="C00000"/>
                </a:solidFill>
              </a:rPr>
              <a:t>X</a:t>
            </a:r>
            <a:endParaRPr lang="zh-TW" altLang="en-US" sz="1600" dirty="0">
              <a:solidFill>
                <a:srgbClr val="C00000"/>
              </a:solidFill>
            </a:endParaRPr>
          </a:p>
        </p:txBody>
      </p:sp>
      <p:sp>
        <p:nvSpPr>
          <p:cNvPr id="30" name="文字方塊 29">
            <a:extLst>
              <a:ext uri="{FF2B5EF4-FFF2-40B4-BE49-F238E27FC236}">
                <a16:creationId xmlns:a16="http://schemas.microsoft.com/office/drawing/2014/main" id="{E29A91CB-D42F-473B-9626-0D07AFFE2CCE}"/>
              </a:ext>
            </a:extLst>
          </p:cNvPr>
          <p:cNvSpPr txBox="1"/>
          <p:nvPr/>
        </p:nvSpPr>
        <p:spPr>
          <a:xfrm>
            <a:off x="815112" y="2201706"/>
            <a:ext cx="954107"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母親節特惠</a:t>
            </a:r>
          </a:p>
        </p:txBody>
      </p:sp>
      <p:sp>
        <p:nvSpPr>
          <p:cNvPr id="31" name="文字方塊 30">
            <a:extLst>
              <a:ext uri="{FF2B5EF4-FFF2-40B4-BE49-F238E27FC236}">
                <a16:creationId xmlns:a16="http://schemas.microsoft.com/office/drawing/2014/main" id="{7C3D02EB-F653-439B-B16F-196FBCC28484}"/>
              </a:ext>
            </a:extLst>
          </p:cNvPr>
          <p:cNvSpPr txBox="1"/>
          <p:nvPr/>
        </p:nvSpPr>
        <p:spPr>
          <a:xfrm>
            <a:off x="827553" y="2721074"/>
            <a:ext cx="954107"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老闆大拍賣</a:t>
            </a:r>
          </a:p>
        </p:txBody>
      </p:sp>
      <p:sp>
        <p:nvSpPr>
          <p:cNvPr id="32" name="文字方塊 31">
            <a:extLst>
              <a:ext uri="{FF2B5EF4-FFF2-40B4-BE49-F238E27FC236}">
                <a16:creationId xmlns:a16="http://schemas.microsoft.com/office/drawing/2014/main" id="{106C9446-C9EA-4F29-9F84-DA9122A3D4AE}"/>
              </a:ext>
            </a:extLst>
          </p:cNvPr>
          <p:cNvSpPr txBox="1"/>
          <p:nvPr/>
        </p:nvSpPr>
        <p:spPr>
          <a:xfrm>
            <a:off x="892055" y="3287137"/>
            <a:ext cx="800219"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新品上市</a:t>
            </a:r>
          </a:p>
        </p:txBody>
      </p:sp>
      <p:sp>
        <p:nvSpPr>
          <p:cNvPr id="42" name="文字方塊 41">
            <a:extLst>
              <a:ext uri="{FF2B5EF4-FFF2-40B4-BE49-F238E27FC236}">
                <a16:creationId xmlns:a16="http://schemas.microsoft.com/office/drawing/2014/main" id="{F5378DCD-C7DB-408B-B017-B751ACC1C2F3}"/>
              </a:ext>
            </a:extLst>
          </p:cNvPr>
          <p:cNvSpPr txBox="1"/>
          <p:nvPr/>
        </p:nvSpPr>
        <p:spPr>
          <a:xfrm>
            <a:off x="3278466" y="2202002"/>
            <a:ext cx="97334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2019.06.01</a:t>
            </a:r>
            <a:endParaRPr lang="zh-TW" altLang="en-US" sz="1200" dirty="0">
              <a:latin typeface="微軟正黑體" panose="020B0604030504040204" pitchFamily="34" charset="-120"/>
              <a:ea typeface="微軟正黑體" panose="020B0604030504040204" pitchFamily="34" charset="-120"/>
            </a:endParaRPr>
          </a:p>
        </p:txBody>
      </p:sp>
      <p:sp>
        <p:nvSpPr>
          <p:cNvPr id="43" name="文字方塊 42">
            <a:extLst>
              <a:ext uri="{FF2B5EF4-FFF2-40B4-BE49-F238E27FC236}">
                <a16:creationId xmlns:a16="http://schemas.microsoft.com/office/drawing/2014/main" id="{EE14A7DA-1C85-4C87-BDC3-CD4ED795C53C}"/>
              </a:ext>
            </a:extLst>
          </p:cNvPr>
          <p:cNvSpPr txBox="1"/>
          <p:nvPr/>
        </p:nvSpPr>
        <p:spPr>
          <a:xfrm>
            <a:off x="3261218" y="2755514"/>
            <a:ext cx="97334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2019.06.02</a:t>
            </a:r>
            <a:endParaRPr lang="zh-TW" altLang="en-US" sz="1200" dirty="0">
              <a:latin typeface="微軟正黑體" panose="020B0604030504040204" pitchFamily="34" charset="-120"/>
              <a:ea typeface="微軟正黑體" panose="020B0604030504040204" pitchFamily="34" charset="-120"/>
            </a:endParaRPr>
          </a:p>
        </p:txBody>
      </p:sp>
      <p:sp>
        <p:nvSpPr>
          <p:cNvPr id="44" name="文字方塊 43">
            <a:extLst>
              <a:ext uri="{FF2B5EF4-FFF2-40B4-BE49-F238E27FC236}">
                <a16:creationId xmlns:a16="http://schemas.microsoft.com/office/drawing/2014/main" id="{064B5C2C-4B8D-4B2C-AC41-F504935D24D5}"/>
              </a:ext>
            </a:extLst>
          </p:cNvPr>
          <p:cNvSpPr txBox="1"/>
          <p:nvPr/>
        </p:nvSpPr>
        <p:spPr>
          <a:xfrm>
            <a:off x="3285328" y="3258637"/>
            <a:ext cx="97334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2019.06.03</a:t>
            </a:r>
            <a:endParaRPr lang="zh-TW" altLang="en-US" sz="1200" dirty="0">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5919ECA9-6654-4BE5-98FF-1DC209BA1EF9}"/>
              </a:ext>
            </a:extLst>
          </p:cNvPr>
          <p:cNvSpPr txBox="1"/>
          <p:nvPr/>
        </p:nvSpPr>
        <p:spPr>
          <a:xfrm>
            <a:off x="6690540" y="2156670"/>
            <a:ext cx="750526" cy="430887"/>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抽獎*</a:t>
            </a:r>
            <a:r>
              <a:rPr lang="en-US" altLang="zh-TW" sz="1100" dirty="0">
                <a:latin typeface="微軟正黑體" panose="020B0604030504040204" pitchFamily="34" charset="-120"/>
                <a:ea typeface="微軟正黑體" panose="020B0604030504040204" pitchFamily="34" charset="-120"/>
              </a:rPr>
              <a:t>2</a:t>
            </a:r>
          </a:p>
          <a:p>
            <a:r>
              <a:rPr lang="zh-TW" altLang="en-US" sz="1100" dirty="0">
                <a:latin typeface="微軟正黑體" panose="020B0604030504040204" pitchFamily="34" charset="-120"/>
                <a:ea typeface="微軟正黑體" panose="020B0604030504040204" pitchFamily="34" charset="-120"/>
              </a:rPr>
              <a:t>投票*</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a:t>
            </a:r>
          </a:p>
        </p:txBody>
      </p:sp>
      <p:sp>
        <p:nvSpPr>
          <p:cNvPr id="53" name="文字方塊 52">
            <a:extLst>
              <a:ext uri="{FF2B5EF4-FFF2-40B4-BE49-F238E27FC236}">
                <a16:creationId xmlns:a16="http://schemas.microsoft.com/office/drawing/2014/main" id="{FA0F23FA-EF16-40EA-BCA9-56377FD86C12}"/>
              </a:ext>
            </a:extLst>
          </p:cNvPr>
          <p:cNvSpPr txBox="1"/>
          <p:nvPr/>
        </p:nvSpPr>
        <p:spPr>
          <a:xfrm>
            <a:off x="6708768" y="2736463"/>
            <a:ext cx="750526"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抽獎*</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a:t>
            </a:r>
            <a:endParaRPr lang="en-US" altLang="zh-TW" sz="1100" dirty="0">
              <a:latin typeface="微軟正黑體" panose="020B0604030504040204" pitchFamily="34" charset="-120"/>
              <a:ea typeface="微軟正黑體" panose="020B0604030504040204" pitchFamily="34" charset="-120"/>
            </a:endParaRPr>
          </a:p>
        </p:txBody>
      </p:sp>
      <p:sp>
        <p:nvSpPr>
          <p:cNvPr id="58" name="文字方塊 57">
            <a:extLst>
              <a:ext uri="{FF2B5EF4-FFF2-40B4-BE49-F238E27FC236}">
                <a16:creationId xmlns:a16="http://schemas.microsoft.com/office/drawing/2014/main" id="{F89DDFDC-B192-4321-81B6-298836F58F78}"/>
              </a:ext>
            </a:extLst>
          </p:cNvPr>
          <p:cNvSpPr txBox="1"/>
          <p:nvPr/>
        </p:nvSpPr>
        <p:spPr>
          <a:xfrm>
            <a:off x="7942805" y="1710431"/>
            <a:ext cx="543739" cy="307777"/>
          </a:xfrm>
          <a:prstGeom prst="rect">
            <a:avLst/>
          </a:prstGeom>
          <a:noFill/>
        </p:spPr>
        <p:txBody>
          <a:bodyPr wrap="none" rtlCol="0">
            <a:spAutoFit/>
          </a:bodyPr>
          <a:lstStyle>
            <a:defPPr>
              <a:defRPr lang="zh-TW"/>
            </a:defPPr>
            <a:lvl1pPr>
              <a:defRPr sz="1400" b="1">
                <a:solidFill>
                  <a:schemeClr val="bg1"/>
                </a:solidFill>
                <a:latin typeface="微軟正黑體" panose="020B0604030504040204" pitchFamily="34" charset="-120"/>
                <a:ea typeface="微軟正黑體" panose="020B0604030504040204" pitchFamily="34" charset="-120"/>
              </a:defRPr>
            </a:lvl1pPr>
          </a:lstStyle>
          <a:p>
            <a:r>
              <a:rPr lang="zh-TW" altLang="en-US" dirty="0"/>
              <a:t>操作</a:t>
            </a:r>
          </a:p>
        </p:txBody>
      </p:sp>
      <p:sp>
        <p:nvSpPr>
          <p:cNvPr id="61" name="文字方塊 60">
            <a:extLst>
              <a:ext uri="{FF2B5EF4-FFF2-40B4-BE49-F238E27FC236}">
                <a16:creationId xmlns:a16="http://schemas.microsoft.com/office/drawing/2014/main" id="{A7A72C2C-66E6-495B-AB05-3E19C35F1C78}"/>
              </a:ext>
            </a:extLst>
          </p:cNvPr>
          <p:cNvSpPr txBox="1"/>
          <p:nvPr/>
        </p:nvSpPr>
        <p:spPr>
          <a:xfrm>
            <a:off x="10014585" y="40245"/>
            <a:ext cx="1901483"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直播列表</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草稿夾</a:t>
            </a:r>
          </a:p>
        </p:txBody>
      </p:sp>
      <p:sp>
        <p:nvSpPr>
          <p:cNvPr id="63" name="文字方塊 62">
            <a:extLst>
              <a:ext uri="{FF2B5EF4-FFF2-40B4-BE49-F238E27FC236}">
                <a16:creationId xmlns:a16="http://schemas.microsoft.com/office/drawing/2014/main" id="{2BA81F66-3287-47C9-BBC8-9B03D370D5D9}"/>
              </a:ext>
            </a:extLst>
          </p:cNvPr>
          <p:cNvSpPr txBox="1"/>
          <p:nvPr/>
        </p:nvSpPr>
        <p:spPr>
          <a:xfrm>
            <a:off x="9314541" y="418399"/>
            <a:ext cx="2877458" cy="4093428"/>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返回上層按鍵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直播列表</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草稿夾按鍵</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直播名稱</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建立日期</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直播日期</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直播商品</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顯示商品名稱，若不只一個商品，點選▲向下展開，可看到更多的商品。</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遊戲類型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顯示遊戲類型，若不只一個遊戲，點選▲向下展開，可看到更多項目。</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操作</a:t>
            </a:r>
            <a:r>
              <a:rPr lang="en-US" altLang="zh-TW" sz="1000" dirty="0">
                <a:latin typeface="微軟正黑體" panose="020B0604030504040204" pitchFamily="34" charset="-120"/>
                <a:ea typeface="微軟正黑體" panose="020B0604030504040204" pitchFamily="34" charset="-120"/>
              </a:rPr>
              <a:t>:</a:t>
            </a: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編輯按鍵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點選此按鍵，畫面轉跳至</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建立直播，該項目的編輯畫面。</a:t>
            </a:r>
            <a:endParaRPr lang="en-US" altLang="zh-TW" sz="10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en-US" altLang="zh-TW" sz="1000" dirty="0">
                <a:latin typeface="微軟正黑體" panose="020B0604030504040204" pitchFamily="34" charset="-120"/>
                <a:ea typeface="微軟正黑體" panose="020B0604030504040204" pitchFamily="34" charset="-120"/>
              </a:rPr>
              <a:t>x</a:t>
            </a:r>
            <a:r>
              <a:rPr lang="zh-TW" altLang="en-US" sz="1000" dirty="0">
                <a:latin typeface="微軟正黑體" panose="020B0604030504040204" pitchFamily="34" charset="-120"/>
                <a:ea typeface="微軟正黑體" panose="020B0604030504040204" pitchFamily="34" charset="-120"/>
              </a:rPr>
              <a:t>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可直接刪除此項目。</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p:txBody>
      </p:sp>
      <p:grpSp>
        <p:nvGrpSpPr>
          <p:cNvPr id="64" name="群組 63">
            <a:extLst>
              <a:ext uri="{FF2B5EF4-FFF2-40B4-BE49-F238E27FC236}">
                <a16:creationId xmlns:a16="http://schemas.microsoft.com/office/drawing/2014/main" id="{36730E43-F630-4503-911B-F6BAE2098EF6}"/>
              </a:ext>
            </a:extLst>
          </p:cNvPr>
          <p:cNvGrpSpPr/>
          <p:nvPr/>
        </p:nvGrpSpPr>
        <p:grpSpPr>
          <a:xfrm>
            <a:off x="8320430" y="89815"/>
            <a:ext cx="936316" cy="271317"/>
            <a:chOff x="8055325" y="90629"/>
            <a:chExt cx="936316" cy="271317"/>
          </a:xfrm>
        </p:grpSpPr>
        <p:sp>
          <p:nvSpPr>
            <p:cNvPr id="65" name="矩形: 圓角 64">
              <a:extLst>
                <a:ext uri="{FF2B5EF4-FFF2-40B4-BE49-F238E27FC236}">
                  <a16:creationId xmlns:a16="http://schemas.microsoft.com/office/drawing/2014/main" id="{7E5D6E35-DDA4-4561-843C-78F38DF62135}"/>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文字方塊 65">
              <a:extLst>
                <a:ext uri="{FF2B5EF4-FFF2-40B4-BE49-F238E27FC236}">
                  <a16:creationId xmlns:a16="http://schemas.microsoft.com/office/drawing/2014/main" id="{FF245610-9907-4937-85BB-413A944B68A6}"/>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grpSp>
        <p:nvGrpSpPr>
          <p:cNvPr id="71" name="群組 70">
            <a:extLst>
              <a:ext uri="{FF2B5EF4-FFF2-40B4-BE49-F238E27FC236}">
                <a16:creationId xmlns:a16="http://schemas.microsoft.com/office/drawing/2014/main" id="{6C243BF2-F3FE-483F-B19C-033348C3494F}"/>
              </a:ext>
            </a:extLst>
          </p:cNvPr>
          <p:cNvGrpSpPr/>
          <p:nvPr/>
        </p:nvGrpSpPr>
        <p:grpSpPr>
          <a:xfrm>
            <a:off x="794803" y="876470"/>
            <a:ext cx="933843" cy="284183"/>
            <a:chOff x="806277" y="1058713"/>
            <a:chExt cx="933843" cy="284183"/>
          </a:xfrm>
        </p:grpSpPr>
        <p:sp>
          <p:nvSpPr>
            <p:cNvPr id="67" name="矩形: 圓角 66">
              <a:extLst>
                <a:ext uri="{FF2B5EF4-FFF2-40B4-BE49-F238E27FC236}">
                  <a16:creationId xmlns:a16="http://schemas.microsoft.com/office/drawing/2014/main" id="{7A2F1A1C-32DC-4BAB-88B9-EC2F6667D2AE}"/>
                </a:ext>
              </a:extLst>
            </p:cNvPr>
            <p:cNvSpPr/>
            <p:nvPr/>
          </p:nvSpPr>
          <p:spPr>
            <a:xfrm>
              <a:off x="806277" y="1058713"/>
              <a:ext cx="933843" cy="284183"/>
            </a:xfrm>
            <a:prstGeom prst="round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20D269A-930D-4E39-AE39-5059CA1666B7}"/>
                </a:ext>
              </a:extLst>
            </p:cNvPr>
            <p:cNvSpPr txBox="1"/>
            <p:nvPr/>
          </p:nvSpPr>
          <p:spPr>
            <a:xfrm>
              <a:off x="962967" y="1062304"/>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草稿夾</a:t>
              </a:r>
            </a:p>
          </p:txBody>
        </p:sp>
      </p:grpSp>
      <p:grpSp>
        <p:nvGrpSpPr>
          <p:cNvPr id="70" name="群組 69">
            <a:extLst>
              <a:ext uri="{FF2B5EF4-FFF2-40B4-BE49-F238E27FC236}">
                <a16:creationId xmlns:a16="http://schemas.microsoft.com/office/drawing/2014/main" id="{492AC216-50F5-4176-AA5A-45EF586ABA69}"/>
              </a:ext>
            </a:extLst>
          </p:cNvPr>
          <p:cNvGrpSpPr/>
          <p:nvPr/>
        </p:nvGrpSpPr>
        <p:grpSpPr>
          <a:xfrm>
            <a:off x="2114998" y="880958"/>
            <a:ext cx="883539" cy="276999"/>
            <a:chOff x="2118304" y="721207"/>
            <a:chExt cx="883539" cy="276999"/>
          </a:xfrm>
        </p:grpSpPr>
        <p:sp>
          <p:nvSpPr>
            <p:cNvPr id="68" name="矩形: 圓角 67">
              <a:extLst>
                <a:ext uri="{FF2B5EF4-FFF2-40B4-BE49-F238E27FC236}">
                  <a16:creationId xmlns:a16="http://schemas.microsoft.com/office/drawing/2014/main" id="{CFCB8BF9-0EFC-4D7B-9E6C-2E5BFF19990D}"/>
                </a:ext>
              </a:extLst>
            </p:cNvPr>
            <p:cNvSpPr/>
            <p:nvPr/>
          </p:nvSpPr>
          <p:spPr>
            <a:xfrm>
              <a:off x="2118304" y="724679"/>
              <a:ext cx="797848" cy="268264"/>
            </a:xfrm>
            <a:prstGeom prst="roundRect">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51383CDC-A345-4730-B7DD-BABB049EF0EF}"/>
                </a:ext>
              </a:extLst>
            </p:cNvPr>
            <p:cNvSpPr txBox="1"/>
            <p:nvPr/>
          </p:nvSpPr>
          <p:spPr>
            <a:xfrm>
              <a:off x="2130652" y="721207"/>
              <a:ext cx="871191" cy="276999"/>
            </a:xfrm>
            <a:prstGeom prst="rect">
              <a:avLst/>
            </a:prstGeom>
            <a:noFill/>
          </p:spPr>
          <p:txBody>
            <a:bodyPr wrap="square" rtlCol="0">
              <a:spAutoFit/>
            </a:bodyPr>
            <a:lstStyle/>
            <a:p>
              <a:r>
                <a:rPr lang="zh-TW" altLang="en-US" sz="1200" b="1" dirty="0">
                  <a:latin typeface="微軟正黑體" panose="020B0604030504040204" pitchFamily="34" charset="-120"/>
                  <a:ea typeface="微軟正黑體" panose="020B0604030504040204" pitchFamily="34" charset="-120"/>
                </a:rPr>
                <a:t>歷史紀錄</a:t>
              </a:r>
            </a:p>
          </p:txBody>
        </p:sp>
      </p:grpSp>
      <p:sp>
        <p:nvSpPr>
          <p:cNvPr id="72" name="文字方塊 71">
            <a:extLst>
              <a:ext uri="{FF2B5EF4-FFF2-40B4-BE49-F238E27FC236}">
                <a16:creationId xmlns:a16="http://schemas.microsoft.com/office/drawing/2014/main" id="{4800FD83-1EF9-4747-B325-43984BAE8090}"/>
              </a:ext>
            </a:extLst>
          </p:cNvPr>
          <p:cNvSpPr txBox="1"/>
          <p:nvPr/>
        </p:nvSpPr>
        <p:spPr>
          <a:xfrm>
            <a:off x="2023541" y="1712501"/>
            <a:ext cx="902811" cy="307777"/>
          </a:xfrm>
          <a:prstGeom prst="rect">
            <a:avLst/>
          </a:prstGeom>
          <a:noFill/>
        </p:spPr>
        <p:txBody>
          <a:bodyPr wrap="none" rtlCol="0">
            <a:spAutoFit/>
          </a:bodyPr>
          <a:lstStyle>
            <a:defPPr>
              <a:defRPr lang="zh-TW"/>
            </a:defPPr>
            <a:lvl1pPr>
              <a:defRPr sz="1400" b="1">
                <a:solidFill>
                  <a:schemeClr val="bg1"/>
                </a:solidFill>
                <a:latin typeface="微軟正黑體" panose="020B0604030504040204" pitchFamily="34" charset="-120"/>
                <a:ea typeface="微軟正黑體" panose="020B0604030504040204" pitchFamily="34" charset="-120"/>
              </a:defRPr>
            </a:lvl1pPr>
          </a:lstStyle>
          <a:p>
            <a:r>
              <a:rPr lang="zh-TW" altLang="en-US" dirty="0"/>
              <a:t>建立日期</a:t>
            </a:r>
          </a:p>
        </p:txBody>
      </p:sp>
      <p:pic>
        <p:nvPicPr>
          <p:cNvPr id="73" name="圖片 72">
            <a:extLst>
              <a:ext uri="{FF2B5EF4-FFF2-40B4-BE49-F238E27FC236}">
                <a16:creationId xmlns:a16="http://schemas.microsoft.com/office/drawing/2014/main" id="{0C570857-C4EA-44EB-83E2-B9B50FE86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942" y="2247006"/>
            <a:ext cx="225001" cy="225001"/>
          </a:xfrm>
          <a:prstGeom prst="rect">
            <a:avLst/>
          </a:prstGeom>
        </p:spPr>
      </p:pic>
      <p:pic>
        <p:nvPicPr>
          <p:cNvPr id="74" name="圖片 73">
            <a:extLst>
              <a:ext uri="{FF2B5EF4-FFF2-40B4-BE49-F238E27FC236}">
                <a16:creationId xmlns:a16="http://schemas.microsoft.com/office/drawing/2014/main" id="{05461087-7793-49A1-8186-25458ACEE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985" y="2778344"/>
            <a:ext cx="225001" cy="225001"/>
          </a:xfrm>
          <a:prstGeom prst="rect">
            <a:avLst/>
          </a:prstGeom>
        </p:spPr>
      </p:pic>
      <p:pic>
        <p:nvPicPr>
          <p:cNvPr id="75" name="圖片 74">
            <a:extLst>
              <a:ext uri="{FF2B5EF4-FFF2-40B4-BE49-F238E27FC236}">
                <a16:creationId xmlns:a16="http://schemas.microsoft.com/office/drawing/2014/main" id="{4336D6AA-7FA7-4C2A-9066-159AA8E7D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134" y="3280439"/>
            <a:ext cx="225001" cy="225001"/>
          </a:xfrm>
          <a:prstGeom prst="rect">
            <a:avLst/>
          </a:prstGeom>
        </p:spPr>
      </p:pic>
      <p:sp>
        <p:nvSpPr>
          <p:cNvPr id="76" name="文字方塊 75">
            <a:extLst>
              <a:ext uri="{FF2B5EF4-FFF2-40B4-BE49-F238E27FC236}">
                <a16:creationId xmlns:a16="http://schemas.microsoft.com/office/drawing/2014/main" id="{E5CA13EE-B672-45F7-B42C-EFA81935E4E8}"/>
              </a:ext>
            </a:extLst>
          </p:cNvPr>
          <p:cNvSpPr txBox="1"/>
          <p:nvPr/>
        </p:nvSpPr>
        <p:spPr>
          <a:xfrm>
            <a:off x="4876732" y="1709508"/>
            <a:ext cx="902811" cy="307777"/>
          </a:xfrm>
          <a:prstGeom prst="rect">
            <a:avLst/>
          </a:prstGeom>
          <a:noFill/>
        </p:spPr>
        <p:txBody>
          <a:bodyPr wrap="none" rtlCol="0">
            <a:spAutoFit/>
          </a:bodyPr>
          <a:lstStyle>
            <a:defPPr>
              <a:defRPr lang="zh-TW"/>
            </a:defPPr>
            <a:lvl1pPr>
              <a:defRPr sz="1400" b="1">
                <a:solidFill>
                  <a:schemeClr val="bg1"/>
                </a:solidFill>
                <a:latin typeface="微軟正黑體" panose="020B0604030504040204" pitchFamily="34" charset="-120"/>
                <a:ea typeface="微軟正黑體" panose="020B0604030504040204" pitchFamily="34" charset="-120"/>
              </a:defRPr>
            </a:lvl1pPr>
          </a:lstStyle>
          <a:p>
            <a:r>
              <a:rPr lang="zh-TW" altLang="en-US" dirty="0"/>
              <a:t>直播商品</a:t>
            </a:r>
          </a:p>
        </p:txBody>
      </p:sp>
      <p:sp>
        <p:nvSpPr>
          <p:cNvPr id="77" name="文字方塊 76">
            <a:extLst>
              <a:ext uri="{FF2B5EF4-FFF2-40B4-BE49-F238E27FC236}">
                <a16:creationId xmlns:a16="http://schemas.microsoft.com/office/drawing/2014/main" id="{6834592B-099A-4837-99A1-1371E9A2A860}"/>
              </a:ext>
            </a:extLst>
          </p:cNvPr>
          <p:cNvSpPr txBox="1"/>
          <p:nvPr/>
        </p:nvSpPr>
        <p:spPr>
          <a:xfrm>
            <a:off x="2015241" y="2195008"/>
            <a:ext cx="97334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2019.05.01</a:t>
            </a:r>
            <a:endParaRPr lang="zh-TW" altLang="en-US" sz="1200" dirty="0">
              <a:latin typeface="微軟正黑體" panose="020B0604030504040204" pitchFamily="34" charset="-120"/>
              <a:ea typeface="微軟正黑體" panose="020B0604030504040204" pitchFamily="34" charset="-120"/>
            </a:endParaRPr>
          </a:p>
        </p:txBody>
      </p:sp>
      <p:sp>
        <p:nvSpPr>
          <p:cNvPr id="78" name="文字方塊 77">
            <a:extLst>
              <a:ext uri="{FF2B5EF4-FFF2-40B4-BE49-F238E27FC236}">
                <a16:creationId xmlns:a16="http://schemas.microsoft.com/office/drawing/2014/main" id="{A48E27CB-2930-45B6-A440-4A559176100A}"/>
              </a:ext>
            </a:extLst>
          </p:cNvPr>
          <p:cNvSpPr txBox="1"/>
          <p:nvPr/>
        </p:nvSpPr>
        <p:spPr>
          <a:xfrm>
            <a:off x="2013362" y="2721073"/>
            <a:ext cx="97334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2019.05.02</a:t>
            </a:r>
            <a:endParaRPr lang="zh-TW" altLang="en-US" sz="1200" dirty="0">
              <a:latin typeface="微軟正黑體" panose="020B0604030504040204" pitchFamily="34" charset="-120"/>
              <a:ea typeface="微軟正黑體" panose="020B0604030504040204" pitchFamily="34" charset="-120"/>
            </a:endParaRPr>
          </a:p>
        </p:txBody>
      </p:sp>
      <p:sp>
        <p:nvSpPr>
          <p:cNvPr id="79" name="文字方塊 78">
            <a:extLst>
              <a:ext uri="{FF2B5EF4-FFF2-40B4-BE49-F238E27FC236}">
                <a16:creationId xmlns:a16="http://schemas.microsoft.com/office/drawing/2014/main" id="{9158A930-0366-4053-87AA-275C3FC2E936}"/>
              </a:ext>
            </a:extLst>
          </p:cNvPr>
          <p:cNvSpPr txBox="1"/>
          <p:nvPr/>
        </p:nvSpPr>
        <p:spPr>
          <a:xfrm>
            <a:off x="2027250" y="3287670"/>
            <a:ext cx="97334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2019.05.03</a:t>
            </a:r>
            <a:endParaRPr lang="zh-TW" altLang="en-US" sz="1200" dirty="0">
              <a:latin typeface="微軟正黑體" panose="020B0604030504040204" pitchFamily="34" charset="-120"/>
              <a:ea typeface="微軟正黑體" panose="020B0604030504040204" pitchFamily="34" charset="-120"/>
            </a:endParaRPr>
          </a:p>
        </p:txBody>
      </p:sp>
      <p:sp>
        <p:nvSpPr>
          <p:cNvPr id="80" name="文字方塊 79">
            <a:extLst>
              <a:ext uri="{FF2B5EF4-FFF2-40B4-BE49-F238E27FC236}">
                <a16:creationId xmlns:a16="http://schemas.microsoft.com/office/drawing/2014/main" id="{0AD2DC7A-9714-4FEA-BDC6-ED78207B257B}"/>
              </a:ext>
            </a:extLst>
          </p:cNvPr>
          <p:cNvSpPr txBox="1"/>
          <p:nvPr/>
        </p:nvSpPr>
        <p:spPr>
          <a:xfrm>
            <a:off x="4566342" y="2232484"/>
            <a:ext cx="1721946"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兔兔娃、熊大娃、莎莉娃▲</a:t>
            </a:r>
          </a:p>
        </p:txBody>
      </p:sp>
      <p:sp>
        <p:nvSpPr>
          <p:cNvPr id="81" name="文字方塊 80">
            <a:extLst>
              <a:ext uri="{FF2B5EF4-FFF2-40B4-BE49-F238E27FC236}">
                <a16:creationId xmlns:a16="http://schemas.microsoft.com/office/drawing/2014/main" id="{0D86A0BE-1FA5-4660-80B9-7E6012BD6989}"/>
              </a:ext>
            </a:extLst>
          </p:cNvPr>
          <p:cNvSpPr txBox="1"/>
          <p:nvPr/>
        </p:nvSpPr>
        <p:spPr>
          <a:xfrm>
            <a:off x="4592147" y="2721073"/>
            <a:ext cx="1721946" cy="400110"/>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兔兔娃、熊大娃、莎莉娃▼</a:t>
            </a:r>
            <a:endParaRPr lang="en-US" altLang="zh-TW" sz="1000" dirty="0">
              <a:latin typeface="微軟正黑體" panose="020B0604030504040204" pitchFamily="34" charset="-120"/>
              <a:ea typeface="微軟正黑體" panose="020B0604030504040204" pitchFamily="34" charset="-120"/>
            </a:endParaRPr>
          </a:p>
          <a:p>
            <a:r>
              <a:rPr lang="zh-TW" altLang="en-US" sz="1000" dirty="0">
                <a:latin typeface="微軟正黑體" panose="020B0604030504040204" pitchFamily="34" charset="-120"/>
                <a:ea typeface="微軟正黑體" panose="020B0604030504040204" pitchFamily="34" charset="-120"/>
              </a:rPr>
              <a:t>詹姆士抱枕、史努比公仔</a:t>
            </a:r>
          </a:p>
        </p:txBody>
      </p:sp>
      <p:sp>
        <p:nvSpPr>
          <p:cNvPr id="82" name="文字方塊 81">
            <a:extLst>
              <a:ext uri="{FF2B5EF4-FFF2-40B4-BE49-F238E27FC236}">
                <a16:creationId xmlns:a16="http://schemas.microsoft.com/office/drawing/2014/main" id="{ADBFEFC2-1B0F-467C-BCED-EAD87A335F62}"/>
              </a:ext>
            </a:extLst>
          </p:cNvPr>
          <p:cNvSpPr txBox="1"/>
          <p:nvPr/>
        </p:nvSpPr>
        <p:spPr>
          <a:xfrm>
            <a:off x="5297483" y="3292489"/>
            <a:ext cx="240772" cy="246221"/>
          </a:xfrm>
          <a:prstGeom prst="rect">
            <a:avLst/>
          </a:prstGeom>
          <a:noFill/>
        </p:spPr>
        <p:txBody>
          <a:bodyPr wrap="none" rtlCol="0">
            <a:spAutoFit/>
          </a:bodyPr>
          <a:lstStyle/>
          <a:p>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sp>
        <p:nvSpPr>
          <p:cNvPr id="83" name="文字方塊 82">
            <a:extLst>
              <a:ext uri="{FF2B5EF4-FFF2-40B4-BE49-F238E27FC236}">
                <a16:creationId xmlns:a16="http://schemas.microsoft.com/office/drawing/2014/main" id="{8F5B5E7D-C8F6-48D0-ADBF-804EB691765C}"/>
              </a:ext>
            </a:extLst>
          </p:cNvPr>
          <p:cNvSpPr txBox="1"/>
          <p:nvPr/>
        </p:nvSpPr>
        <p:spPr>
          <a:xfrm>
            <a:off x="6935045" y="3292488"/>
            <a:ext cx="240772" cy="246221"/>
          </a:xfrm>
          <a:prstGeom prst="rect">
            <a:avLst/>
          </a:prstGeom>
          <a:noFill/>
        </p:spPr>
        <p:txBody>
          <a:bodyPr wrap="none" rtlCol="0">
            <a:spAutoFit/>
          </a:bodyPr>
          <a:lstStyle/>
          <a:p>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57" name="群組 56">
            <a:extLst>
              <a:ext uri="{FF2B5EF4-FFF2-40B4-BE49-F238E27FC236}">
                <a16:creationId xmlns:a16="http://schemas.microsoft.com/office/drawing/2014/main" id="{49B810B2-621F-4189-B354-31FCC2BD9408}"/>
              </a:ext>
            </a:extLst>
          </p:cNvPr>
          <p:cNvGrpSpPr/>
          <p:nvPr/>
        </p:nvGrpSpPr>
        <p:grpSpPr>
          <a:xfrm>
            <a:off x="2177415" y="136842"/>
            <a:ext cx="1183300" cy="296545"/>
            <a:chOff x="5514940" y="935822"/>
            <a:chExt cx="1183300" cy="296545"/>
          </a:xfrm>
        </p:grpSpPr>
        <p:sp>
          <p:nvSpPr>
            <p:cNvPr id="59" name="矩形 58">
              <a:extLst>
                <a:ext uri="{FF2B5EF4-FFF2-40B4-BE49-F238E27FC236}">
                  <a16:creationId xmlns:a16="http://schemas.microsoft.com/office/drawing/2014/main" id="{AE421C95-42C6-4D30-9139-710237598BCE}"/>
                </a:ext>
              </a:extLst>
            </p:cNvPr>
            <p:cNvSpPr/>
            <p:nvPr/>
          </p:nvSpPr>
          <p:spPr>
            <a:xfrm>
              <a:off x="5614687" y="935822"/>
              <a:ext cx="962625" cy="29654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文字方塊 59">
              <a:extLst>
                <a:ext uri="{FF2B5EF4-FFF2-40B4-BE49-F238E27FC236}">
                  <a16:creationId xmlns:a16="http://schemas.microsoft.com/office/drawing/2014/main" id="{E973CFCA-0CF0-418A-8DF7-5EE8458B4095}"/>
                </a:ext>
              </a:extLst>
            </p:cNvPr>
            <p:cNvSpPr txBox="1"/>
            <p:nvPr/>
          </p:nvSpPr>
          <p:spPr>
            <a:xfrm>
              <a:off x="5514940" y="94815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grpSp>
    </p:spTree>
    <p:extLst>
      <p:ext uri="{BB962C8B-B14F-4D97-AF65-F5344CB8AC3E}">
        <p14:creationId xmlns:p14="http://schemas.microsoft.com/office/powerpoint/2010/main" val="3546998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圓角 44">
            <a:extLst>
              <a:ext uri="{FF2B5EF4-FFF2-40B4-BE49-F238E27FC236}">
                <a16:creationId xmlns:a16="http://schemas.microsoft.com/office/drawing/2014/main" id="{ECA0F767-0FDC-4BD2-BC7C-13C7BD87E58C}"/>
              </a:ext>
            </a:extLst>
          </p:cNvPr>
          <p:cNvSpPr/>
          <p:nvPr/>
        </p:nvSpPr>
        <p:spPr>
          <a:xfrm>
            <a:off x="548687" y="719292"/>
            <a:ext cx="8347042" cy="58301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a:extLst>
              <a:ext uri="{FF2B5EF4-FFF2-40B4-BE49-F238E27FC236}">
                <a16:creationId xmlns:a16="http://schemas.microsoft.com/office/drawing/2014/main" id="{E6DDCCEB-E9B4-47E5-9E14-C27FE07A77D2}"/>
              </a:ext>
            </a:extLst>
          </p:cNvPr>
          <p:cNvSpPr/>
          <p:nvPr/>
        </p:nvSpPr>
        <p:spPr>
          <a:xfrm>
            <a:off x="9384634" y="-1340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63B04F08-5E83-4041-B69C-7B6C78A3195E}"/>
              </a:ext>
            </a:extLst>
          </p:cNvPr>
          <p:cNvSpPr/>
          <p:nvPr/>
        </p:nvSpPr>
        <p:spPr>
          <a:xfrm>
            <a:off x="1387339" y="158136"/>
            <a:ext cx="895900" cy="281770"/>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1FA9D795-9AC3-40C8-9EBF-6BDB4F58D91D}"/>
              </a:ext>
            </a:extLst>
          </p:cNvPr>
          <p:cNvCxnSpPr>
            <a:cxnSpLocks/>
          </p:cNvCxnSpPr>
          <p:nvPr/>
        </p:nvCxnSpPr>
        <p:spPr>
          <a:xfrm flipV="1">
            <a:off x="2286203" y="409577"/>
            <a:ext cx="6989643" cy="20112"/>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51685DBB-DDE6-4140-AA85-3C304E29D8A5}"/>
              </a:ext>
            </a:extLst>
          </p:cNvPr>
          <p:cNvCxnSpPr>
            <a:cxnSpLocks/>
          </p:cNvCxnSpPr>
          <p:nvPr/>
        </p:nvCxnSpPr>
        <p:spPr>
          <a:xfrm flipH="1">
            <a:off x="412973" y="194809"/>
            <a:ext cx="7826" cy="6546299"/>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DBC32941-70F6-4E1C-9F5C-5143B7BC5088}"/>
              </a:ext>
            </a:extLst>
          </p:cNvPr>
          <p:cNvCxnSpPr>
            <a:cxnSpLocks/>
          </p:cNvCxnSpPr>
          <p:nvPr/>
        </p:nvCxnSpPr>
        <p:spPr>
          <a:xfrm>
            <a:off x="9275847" y="424741"/>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B97A1386-9C73-49CB-B542-685D873C41E8}"/>
              </a:ext>
            </a:extLst>
          </p:cNvPr>
          <p:cNvSpPr txBox="1"/>
          <p:nvPr/>
        </p:nvSpPr>
        <p:spPr>
          <a:xfrm>
            <a:off x="1235287" y="171461"/>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10" name="文字方塊 9">
            <a:extLst>
              <a:ext uri="{FF2B5EF4-FFF2-40B4-BE49-F238E27FC236}">
                <a16:creationId xmlns:a16="http://schemas.microsoft.com/office/drawing/2014/main" id="{77B046CD-ADA2-40CC-82E3-AA8ED20F2C00}"/>
              </a:ext>
            </a:extLst>
          </p:cNvPr>
          <p:cNvSpPr txBox="1"/>
          <p:nvPr/>
        </p:nvSpPr>
        <p:spPr>
          <a:xfrm>
            <a:off x="298671" y="183612"/>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22" name="矩形 21">
            <a:extLst>
              <a:ext uri="{FF2B5EF4-FFF2-40B4-BE49-F238E27FC236}">
                <a16:creationId xmlns:a16="http://schemas.microsoft.com/office/drawing/2014/main" id="{B0430FEE-00B8-4AEE-99F8-AB2202774F28}"/>
              </a:ext>
            </a:extLst>
          </p:cNvPr>
          <p:cNvSpPr/>
          <p:nvPr/>
        </p:nvSpPr>
        <p:spPr>
          <a:xfrm>
            <a:off x="412973" y="159621"/>
            <a:ext cx="962625" cy="265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 name="直線接點 2">
            <a:extLst>
              <a:ext uri="{FF2B5EF4-FFF2-40B4-BE49-F238E27FC236}">
                <a16:creationId xmlns:a16="http://schemas.microsoft.com/office/drawing/2014/main" id="{5CEED06D-572E-40FA-A517-BCF495A011B7}"/>
              </a:ext>
            </a:extLst>
          </p:cNvPr>
          <p:cNvCxnSpPr>
            <a:cxnSpLocks/>
          </p:cNvCxnSpPr>
          <p:nvPr/>
        </p:nvCxnSpPr>
        <p:spPr>
          <a:xfrm flipV="1">
            <a:off x="1375598" y="157733"/>
            <a:ext cx="907641" cy="1"/>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D77877B3-22D7-434D-9BF8-95566653401B}"/>
              </a:ext>
            </a:extLst>
          </p:cNvPr>
          <p:cNvCxnSpPr/>
          <p:nvPr/>
        </p:nvCxnSpPr>
        <p:spPr>
          <a:xfrm>
            <a:off x="2283239" y="157733"/>
            <a:ext cx="0" cy="282173"/>
          </a:xfrm>
          <a:prstGeom prst="line">
            <a:avLst/>
          </a:prstGeom>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A7A72C2C-66E6-495B-AB05-3E19C35F1C78}"/>
              </a:ext>
            </a:extLst>
          </p:cNvPr>
          <p:cNvSpPr txBox="1"/>
          <p:nvPr/>
        </p:nvSpPr>
        <p:spPr>
          <a:xfrm>
            <a:off x="9905797" y="40245"/>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直播列表</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歷史紀錄</a:t>
            </a:r>
          </a:p>
        </p:txBody>
      </p:sp>
      <p:sp>
        <p:nvSpPr>
          <p:cNvPr id="63" name="文字方塊 62">
            <a:extLst>
              <a:ext uri="{FF2B5EF4-FFF2-40B4-BE49-F238E27FC236}">
                <a16:creationId xmlns:a16="http://schemas.microsoft.com/office/drawing/2014/main" id="{2BA81F66-3287-47C9-BBC8-9B03D370D5D9}"/>
              </a:ext>
            </a:extLst>
          </p:cNvPr>
          <p:cNvSpPr txBox="1"/>
          <p:nvPr/>
        </p:nvSpPr>
        <p:spPr>
          <a:xfrm>
            <a:off x="9314541" y="418399"/>
            <a:ext cx="2877458" cy="3477875"/>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直播列表</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歷史紀錄按鍵</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直播名稱</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粉絲頁名稱</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直播日期</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開播者</a:t>
            </a:r>
            <a:r>
              <a:rPr lang="en-US" altLang="zh-TW" sz="1000" dirty="0">
                <a:latin typeface="微軟正黑體" panose="020B0604030504040204" pitchFamily="34" charset="-120"/>
                <a:ea typeface="微軟正黑體" panose="020B0604030504040204" pitchFamily="34" charset="-120"/>
              </a:rPr>
              <a:t>(FB</a:t>
            </a:r>
            <a:r>
              <a:rPr lang="zh-TW" altLang="en-US" sz="1000" dirty="0">
                <a:latin typeface="微軟正黑體" panose="020B0604030504040204" pitchFamily="34" charset="-120"/>
                <a:ea typeface="微軟正黑體" panose="020B0604030504040204" pitchFamily="34" charset="-120"/>
              </a:rPr>
              <a:t>圖</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名稱</a:t>
            </a:r>
            <a:r>
              <a:rPr lang="en-US" altLang="zh-TW" sz="1000" dirty="0">
                <a:latin typeface="微軟正黑體" panose="020B0604030504040204" pitchFamily="34" charset="-120"/>
                <a:ea typeface="微軟正黑體" panose="020B0604030504040204" pitchFamily="34" charset="-120"/>
              </a:rPr>
              <a:t>)</a:t>
            </a: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遊戲類型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顯示遊戲類型，若不只一個項目，點選▲向下展開，可看到更多項目。</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觀看次數</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點選操作          ，可察看該項目詳細內容。</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刪除按鍵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對單一項目進行刪除。</a:t>
            </a:r>
            <a:endParaRPr lang="en-US" altLang="zh-TW" sz="1000" dirty="0">
              <a:latin typeface="微軟正黑體" panose="020B0604030504040204" pitchFamily="34" charset="-120"/>
              <a:ea typeface="微軟正黑體" panose="020B0604030504040204" pitchFamily="34" charset="-120"/>
            </a:endParaRPr>
          </a:p>
          <a:p>
            <a:pPr lvl="2"/>
            <a:endParaRPr lang="en-US" altLang="zh-TW" sz="1000" dirty="0">
              <a:latin typeface="微軟正黑體" panose="020B0604030504040204" pitchFamily="34" charset="-120"/>
              <a:ea typeface="微軟正黑體" panose="020B0604030504040204" pitchFamily="34" charset="-120"/>
            </a:endParaRPr>
          </a:p>
          <a:p>
            <a:pPr marL="685800" lvl="1" indent="-22860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p:txBody>
      </p:sp>
      <p:grpSp>
        <p:nvGrpSpPr>
          <p:cNvPr id="64" name="群組 63">
            <a:extLst>
              <a:ext uri="{FF2B5EF4-FFF2-40B4-BE49-F238E27FC236}">
                <a16:creationId xmlns:a16="http://schemas.microsoft.com/office/drawing/2014/main" id="{36730E43-F630-4503-911B-F6BAE2098EF6}"/>
              </a:ext>
            </a:extLst>
          </p:cNvPr>
          <p:cNvGrpSpPr/>
          <p:nvPr/>
        </p:nvGrpSpPr>
        <p:grpSpPr>
          <a:xfrm>
            <a:off x="8320430" y="89815"/>
            <a:ext cx="936316" cy="271317"/>
            <a:chOff x="8055325" y="90629"/>
            <a:chExt cx="936316" cy="271317"/>
          </a:xfrm>
        </p:grpSpPr>
        <p:sp>
          <p:nvSpPr>
            <p:cNvPr id="65" name="矩形: 圓角 64">
              <a:extLst>
                <a:ext uri="{FF2B5EF4-FFF2-40B4-BE49-F238E27FC236}">
                  <a16:creationId xmlns:a16="http://schemas.microsoft.com/office/drawing/2014/main" id="{7E5D6E35-DDA4-4561-843C-78F38DF62135}"/>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文字方塊 65">
              <a:extLst>
                <a:ext uri="{FF2B5EF4-FFF2-40B4-BE49-F238E27FC236}">
                  <a16:creationId xmlns:a16="http://schemas.microsoft.com/office/drawing/2014/main" id="{FF245610-9907-4937-85BB-413A944B68A6}"/>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grpSp>
        <p:nvGrpSpPr>
          <p:cNvPr id="71" name="群組 70">
            <a:extLst>
              <a:ext uri="{FF2B5EF4-FFF2-40B4-BE49-F238E27FC236}">
                <a16:creationId xmlns:a16="http://schemas.microsoft.com/office/drawing/2014/main" id="{6C243BF2-F3FE-483F-B19C-033348C3494F}"/>
              </a:ext>
            </a:extLst>
          </p:cNvPr>
          <p:cNvGrpSpPr/>
          <p:nvPr/>
        </p:nvGrpSpPr>
        <p:grpSpPr>
          <a:xfrm>
            <a:off x="1986400" y="859201"/>
            <a:ext cx="933843" cy="284183"/>
            <a:chOff x="806277" y="1058713"/>
            <a:chExt cx="933843" cy="284183"/>
          </a:xfrm>
        </p:grpSpPr>
        <p:sp>
          <p:nvSpPr>
            <p:cNvPr id="67" name="矩形: 圓角 66">
              <a:extLst>
                <a:ext uri="{FF2B5EF4-FFF2-40B4-BE49-F238E27FC236}">
                  <a16:creationId xmlns:a16="http://schemas.microsoft.com/office/drawing/2014/main" id="{7A2F1A1C-32DC-4BAB-88B9-EC2F6667D2AE}"/>
                </a:ext>
              </a:extLst>
            </p:cNvPr>
            <p:cNvSpPr/>
            <p:nvPr/>
          </p:nvSpPr>
          <p:spPr>
            <a:xfrm>
              <a:off x="806277" y="1058713"/>
              <a:ext cx="933843" cy="284183"/>
            </a:xfrm>
            <a:prstGeom prst="roundRect">
              <a:avLst/>
            </a:prstGeom>
            <a:solidFill>
              <a:schemeClr val="accent2">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420D269A-930D-4E39-AE39-5059CA1666B7}"/>
                </a:ext>
              </a:extLst>
            </p:cNvPr>
            <p:cNvSpPr txBox="1"/>
            <p:nvPr/>
          </p:nvSpPr>
          <p:spPr>
            <a:xfrm>
              <a:off x="891097" y="1062304"/>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歷史紀錄</a:t>
              </a:r>
            </a:p>
          </p:txBody>
        </p:sp>
      </p:grpSp>
      <p:grpSp>
        <p:nvGrpSpPr>
          <p:cNvPr id="70" name="群組 69">
            <a:extLst>
              <a:ext uri="{FF2B5EF4-FFF2-40B4-BE49-F238E27FC236}">
                <a16:creationId xmlns:a16="http://schemas.microsoft.com/office/drawing/2014/main" id="{492AC216-50F5-4176-AA5A-45EF586ABA69}"/>
              </a:ext>
            </a:extLst>
          </p:cNvPr>
          <p:cNvGrpSpPr/>
          <p:nvPr/>
        </p:nvGrpSpPr>
        <p:grpSpPr>
          <a:xfrm>
            <a:off x="819911" y="850786"/>
            <a:ext cx="871191" cy="276999"/>
            <a:chOff x="2091744" y="720309"/>
            <a:chExt cx="871191" cy="276999"/>
          </a:xfrm>
        </p:grpSpPr>
        <p:sp>
          <p:nvSpPr>
            <p:cNvPr id="68" name="矩形: 圓角 67">
              <a:extLst>
                <a:ext uri="{FF2B5EF4-FFF2-40B4-BE49-F238E27FC236}">
                  <a16:creationId xmlns:a16="http://schemas.microsoft.com/office/drawing/2014/main" id="{CFCB8BF9-0EFC-4D7B-9E6C-2E5BFF19990D}"/>
                </a:ext>
              </a:extLst>
            </p:cNvPr>
            <p:cNvSpPr/>
            <p:nvPr/>
          </p:nvSpPr>
          <p:spPr>
            <a:xfrm>
              <a:off x="2118304" y="724679"/>
              <a:ext cx="797848" cy="268264"/>
            </a:xfrm>
            <a:prstGeom prst="roundRect">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51383CDC-A345-4730-B7DD-BABB049EF0EF}"/>
                </a:ext>
              </a:extLst>
            </p:cNvPr>
            <p:cNvSpPr txBox="1"/>
            <p:nvPr/>
          </p:nvSpPr>
          <p:spPr>
            <a:xfrm>
              <a:off x="2091744" y="720309"/>
              <a:ext cx="871191" cy="276999"/>
            </a:xfrm>
            <a:prstGeom prst="rect">
              <a:avLst/>
            </a:prstGeom>
            <a:noFill/>
          </p:spPr>
          <p:txBody>
            <a:bodyPr wrap="square" rtlCol="0">
              <a:spAutoFit/>
            </a:bodyPr>
            <a:lstStyle/>
            <a:p>
              <a:pPr algn="ctr"/>
              <a:r>
                <a:rPr lang="zh-TW" altLang="en-US" sz="1200" b="1" dirty="0">
                  <a:latin typeface="微軟正黑體" panose="020B0604030504040204" pitchFamily="34" charset="-120"/>
                  <a:ea typeface="微軟正黑體" panose="020B0604030504040204" pitchFamily="34" charset="-120"/>
                </a:rPr>
                <a:t>草稿夾</a:t>
              </a:r>
            </a:p>
          </p:txBody>
        </p:sp>
      </p:grpSp>
      <p:graphicFrame>
        <p:nvGraphicFramePr>
          <p:cNvPr id="54" name="表格 53">
            <a:extLst>
              <a:ext uri="{FF2B5EF4-FFF2-40B4-BE49-F238E27FC236}">
                <a16:creationId xmlns:a16="http://schemas.microsoft.com/office/drawing/2014/main" id="{57722F27-13E1-4342-A512-B6B224336E44}"/>
              </a:ext>
            </a:extLst>
          </p:cNvPr>
          <p:cNvGraphicFramePr>
            <a:graphicFrameLocks noGrp="1"/>
          </p:cNvGraphicFramePr>
          <p:nvPr>
            <p:extLst>
              <p:ext uri="{D42A27DB-BD31-4B8C-83A1-F6EECF244321}">
                <p14:modId xmlns:p14="http://schemas.microsoft.com/office/powerpoint/2010/main" val="3878075960"/>
              </p:ext>
            </p:extLst>
          </p:nvPr>
        </p:nvGraphicFramePr>
        <p:xfrm>
          <a:off x="736835" y="1653563"/>
          <a:ext cx="8158885" cy="2118772"/>
        </p:xfrm>
        <a:graphic>
          <a:graphicData uri="http://schemas.openxmlformats.org/drawingml/2006/table">
            <a:tbl>
              <a:tblPr firstRow="1" bandRow="1">
                <a:tableStyleId>{FABFCF23-3B69-468F-B69F-88F6DE6A72F2}</a:tableStyleId>
              </a:tblPr>
              <a:tblGrid>
                <a:gridCol w="1631777">
                  <a:extLst>
                    <a:ext uri="{9D8B030D-6E8A-4147-A177-3AD203B41FA5}">
                      <a16:colId xmlns:a16="http://schemas.microsoft.com/office/drawing/2014/main" val="2229831223"/>
                    </a:ext>
                  </a:extLst>
                </a:gridCol>
                <a:gridCol w="1631777">
                  <a:extLst>
                    <a:ext uri="{9D8B030D-6E8A-4147-A177-3AD203B41FA5}">
                      <a16:colId xmlns:a16="http://schemas.microsoft.com/office/drawing/2014/main" val="1660311262"/>
                    </a:ext>
                  </a:extLst>
                </a:gridCol>
                <a:gridCol w="1631777">
                  <a:extLst>
                    <a:ext uri="{9D8B030D-6E8A-4147-A177-3AD203B41FA5}">
                      <a16:colId xmlns:a16="http://schemas.microsoft.com/office/drawing/2014/main" val="1899728505"/>
                    </a:ext>
                  </a:extLst>
                </a:gridCol>
                <a:gridCol w="1631777">
                  <a:extLst>
                    <a:ext uri="{9D8B030D-6E8A-4147-A177-3AD203B41FA5}">
                      <a16:colId xmlns:a16="http://schemas.microsoft.com/office/drawing/2014/main" val="3961743071"/>
                    </a:ext>
                  </a:extLst>
                </a:gridCol>
                <a:gridCol w="1631777">
                  <a:extLst>
                    <a:ext uri="{9D8B030D-6E8A-4147-A177-3AD203B41FA5}">
                      <a16:colId xmlns:a16="http://schemas.microsoft.com/office/drawing/2014/main" val="2216179431"/>
                    </a:ext>
                  </a:extLst>
                </a:gridCol>
              </a:tblGrid>
              <a:tr h="529693">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634417842"/>
                  </a:ext>
                </a:extLst>
              </a:tr>
              <a:tr h="529693">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4197494834"/>
                  </a:ext>
                </a:extLst>
              </a:tr>
              <a:tr h="529693">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762331178"/>
                  </a:ext>
                </a:extLst>
              </a:tr>
              <a:tr h="529693">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816320585"/>
                  </a:ext>
                </a:extLst>
              </a:tr>
            </a:tbl>
          </a:graphicData>
        </a:graphic>
      </p:graphicFrame>
      <p:sp>
        <p:nvSpPr>
          <p:cNvPr id="55" name="文字方塊 54">
            <a:extLst>
              <a:ext uri="{FF2B5EF4-FFF2-40B4-BE49-F238E27FC236}">
                <a16:creationId xmlns:a16="http://schemas.microsoft.com/office/drawing/2014/main" id="{8980EEA5-F779-4EE3-9D61-6D8E8205CE47}"/>
              </a:ext>
            </a:extLst>
          </p:cNvPr>
          <p:cNvSpPr txBox="1"/>
          <p:nvPr/>
        </p:nvSpPr>
        <p:spPr>
          <a:xfrm>
            <a:off x="5520690" y="1764814"/>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遊戲類型</a:t>
            </a:r>
          </a:p>
        </p:txBody>
      </p:sp>
      <p:sp>
        <p:nvSpPr>
          <p:cNvPr id="56" name="文字方塊 55">
            <a:extLst>
              <a:ext uri="{FF2B5EF4-FFF2-40B4-BE49-F238E27FC236}">
                <a16:creationId xmlns:a16="http://schemas.microsoft.com/office/drawing/2014/main" id="{C7423063-5655-416F-9ADC-CCE34A0D0FE4}"/>
              </a:ext>
            </a:extLst>
          </p:cNvPr>
          <p:cNvSpPr txBox="1"/>
          <p:nvPr/>
        </p:nvSpPr>
        <p:spPr>
          <a:xfrm>
            <a:off x="1901068" y="1772615"/>
            <a:ext cx="1082348" cy="307777"/>
          </a:xfrm>
          <a:prstGeom prst="rect">
            <a:avLst/>
          </a:prstGeom>
          <a:noFill/>
        </p:spPr>
        <p:txBody>
          <a:bodyPr wrap="none" rtlCol="0">
            <a:spAutoFit/>
          </a:bodyPr>
          <a:lstStyle>
            <a:defPPr>
              <a:defRPr lang="zh-TW"/>
            </a:defPPr>
            <a:lvl1pPr>
              <a:defRPr sz="1400" b="1">
                <a:latin typeface="微軟正黑體" panose="020B0604030504040204" pitchFamily="34" charset="-120"/>
                <a:ea typeface="微軟正黑體" panose="020B0604030504040204" pitchFamily="34" charset="-120"/>
              </a:defRPr>
            </a:lvl1pPr>
          </a:lstStyle>
          <a:p>
            <a:r>
              <a:rPr lang="zh-TW" altLang="en-US" dirty="0"/>
              <a:t>粉絲頁名稱</a:t>
            </a:r>
          </a:p>
        </p:txBody>
      </p:sp>
      <p:sp>
        <p:nvSpPr>
          <p:cNvPr id="57" name="文字方塊 56">
            <a:extLst>
              <a:ext uri="{FF2B5EF4-FFF2-40B4-BE49-F238E27FC236}">
                <a16:creationId xmlns:a16="http://schemas.microsoft.com/office/drawing/2014/main" id="{7CEE5CBF-87B1-44E3-8EC5-65B6A7350B60}"/>
              </a:ext>
            </a:extLst>
          </p:cNvPr>
          <p:cNvSpPr txBox="1"/>
          <p:nvPr/>
        </p:nvSpPr>
        <p:spPr>
          <a:xfrm>
            <a:off x="3249692" y="1772614"/>
            <a:ext cx="902811" cy="307777"/>
          </a:xfrm>
          <a:prstGeom prst="rect">
            <a:avLst/>
          </a:prstGeom>
          <a:noFill/>
        </p:spPr>
        <p:txBody>
          <a:bodyPr wrap="none" rtlCol="0">
            <a:spAutoFit/>
          </a:bodyPr>
          <a:lstStyle>
            <a:defPPr>
              <a:defRPr lang="zh-TW"/>
            </a:defPPr>
            <a:lvl1pPr>
              <a:defRPr sz="1400" b="1">
                <a:latin typeface="微軟正黑體" panose="020B0604030504040204" pitchFamily="34" charset="-120"/>
                <a:ea typeface="微軟正黑體" panose="020B0604030504040204" pitchFamily="34" charset="-120"/>
              </a:defRPr>
            </a:lvl1pPr>
          </a:lstStyle>
          <a:p>
            <a:r>
              <a:rPr lang="zh-TW" altLang="en-US" dirty="0"/>
              <a:t>直播日期</a:t>
            </a:r>
          </a:p>
        </p:txBody>
      </p:sp>
      <p:sp>
        <p:nvSpPr>
          <p:cNvPr id="59" name="文字方塊 58">
            <a:extLst>
              <a:ext uri="{FF2B5EF4-FFF2-40B4-BE49-F238E27FC236}">
                <a16:creationId xmlns:a16="http://schemas.microsoft.com/office/drawing/2014/main" id="{6D150E91-0E5E-4D13-9EFF-DD5CD96B9C4C}"/>
              </a:ext>
            </a:extLst>
          </p:cNvPr>
          <p:cNvSpPr txBox="1"/>
          <p:nvPr/>
        </p:nvSpPr>
        <p:spPr>
          <a:xfrm>
            <a:off x="4402801" y="1771532"/>
            <a:ext cx="723275"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開播者</a:t>
            </a:r>
          </a:p>
        </p:txBody>
      </p:sp>
      <p:sp>
        <p:nvSpPr>
          <p:cNvPr id="60" name="文字方塊 59">
            <a:extLst>
              <a:ext uri="{FF2B5EF4-FFF2-40B4-BE49-F238E27FC236}">
                <a16:creationId xmlns:a16="http://schemas.microsoft.com/office/drawing/2014/main" id="{280C0D4F-5F27-4B89-9180-9113C7EC8C66}"/>
              </a:ext>
            </a:extLst>
          </p:cNvPr>
          <p:cNvSpPr txBox="1"/>
          <p:nvPr/>
        </p:nvSpPr>
        <p:spPr>
          <a:xfrm>
            <a:off x="769586" y="1772616"/>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直播名稱</a:t>
            </a:r>
          </a:p>
        </p:txBody>
      </p:sp>
      <p:sp>
        <p:nvSpPr>
          <p:cNvPr id="84" name="文字方塊 83">
            <a:extLst>
              <a:ext uri="{FF2B5EF4-FFF2-40B4-BE49-F238E27FC236}">
                <a16:creationId xmlns:a16="http://schemas.microsoft.com/office/drawing/2014/main" id="{C85EA186-5BD0-4EB9-8C26-0A454BDC1361}"/>
              </a:ext>
            </a:extLst>
          </p:cNvPr>
          <p:cNvSpPr txBox="1"/>
          <p:nvPr/>
        </p:nvSpPr>
        <p:spPr>
          <a:xfrm>
            <a:off x="6692899" y="1780707"/>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觀看次數</a:t>
            </a:r>
          </a:p>
        </p:txBody>
      </p:sp>
      <p:sp>
        <p:nvSpPr>
          <p:cNvPr id="85" name="文字方塊 84">
            <a:extLst>
              <a:ext uri="{FF2B5EF4-FFF2-40B4-BE49-F238E27FC236}">
                <a16:creationId xmlns:a16="http://schemas.microsoft.com/office/drawing/2014/main" id="{E5C19A48-4C59-4A54-B54E-060C755E6E7F}"/>
              </a:ext>
            </a:extLst>
          </p:cNvPr>
          <p:cNvSpPr txBox="1"/>
          <p:nvPr/>
        </p:nvSpPr>
        <p:spPr>
          <a:xfrm>
            <a:off x="8457607" y="2267572"/>
            <a:ext cx="290464" cy="338554"/>
          </a:xfrm>
          <a:prstGeom prst="rect">
            <a:avLst/>
          </a:prstGeom>
          <a:noFill/>
        </p:spPr>
        <p:txBody>
          <a:bodyPr wrap="none" rtlCol="0">
            <a:spAutoFit/>
          </a:bodyPr>
          <a:lstStyle/>
          <a:p>
            <a:r>
              <a:rPr lang="en-US" altLang="zh-TW" sz="1600" dirty="0">
                <a:solidFill>
                  <a:srgbClr val="C00000"/>
                </a:solidFill>
              </a:rPr>
              <a:t>X</a:t>
            </a:r>
            <a:endParaRPr lang="zh-TW" altLang="en-US" sz="1600" dirty="0">
              <a:solidFill>
                <a:srgbClr val="C00000"/>
              </a:solidFill>
            </a:endParaRPr>
          </a:p>
        </p:txBody>
      </p:sp>
      <p:sp>
        <p:nvSpPr>
          <p:cNvPr id="86" name="文字方塊 85">
            <a:extLst>
              <a:ext uri="{FF2B5EF4-FFF2-40B4-BE49-F238E27FC236}">
                <a16:creationId xmlns:a16="http://schemas.microsoft.com/office/drawing/2014/main" id="{192B004C-B2F9-4B2D-AFBC-76544164BDC4}"/>
              </a:ext>
            </a:extLst>
          </p:cNvPr>
          <p:cNvSpPr txBox="1"/>
          <p:nvPr/>
        </p:nvSpPr>
        <p:spPr>
          <a:xfrm>
            <a:off x="8483201" y="3349740"/>
            <a:ext cx="290464" cy="338554"/>
          </a:xfrm>
          <a:prstGeom prst="rect">
            <a:avLst/>
          </a:prstGeom>
          <a:noFill/>
        </p:spPr>
        <p:txBody>
          <a:bodyPr wrap="none" rtlCol="0">
            <a:spAutoFit/>
          </a:bodyPr>
          <a:lstStyle/>
          <a:p>
            <a:r>
              <a:rPr lang="en-US" altLang="zh-TW" sz="1600" dirty="0">
                <a:solidFill>
                  <a:srgbClr val="C00000"/>
                </a:solidFill>
              </a:rPr>
              <a:t>X</a:t>
            </a:r>
            <a:endParaRPr lang="zh-TW" altLang="en-US" sz="1600" dirty="0">
              <a:solidFill>
                <a:srgbClr val="C00000"/>
              </a:solidFill>
            </a:endParaRPr>
          </a:p>
        </p:txBody>
      </p:sp>
      <p:sp>
        <p:nvSpPr>
          <p:cNvPr id="87" name="文字方塊 86">
            <a:extLst>
              <a:ext uri="{FF2B5EF4-FFF2-40B4-BE49-F238E27FC236}">
                <a16:creationId xmlns:a16="http://schemas.microsoft.com/office/drawing/2014/main" id="{00A34E6A-6078-4C46-B11A-D6D5778E8373}"/>
              </a:ext>
            </a:extLst>
          </p:cNvPr>
          <p:cNvSpPr txBox="1"/>
          <p:nvPr/>
        </p:nvSpPr>
        <p:spPr>
          <a:xfrm>
            <a:off x="8483201" y="2793276"/>
            <a:ext cx="290464" cy="338554"/>
          </a:xfrm>
          <a:prstGeom prst="rect">
            <a:avLst/>
          </a:prstGeom>
          <a:noFill/>
        </p:spPr>
        <p:txBody>
          <a:bodyPr wrap="none" rtlCol="0">
            <a:spAutoFit/>
          </a:bodyPr>
          <a:lstStyle/>
          <a:p>
            <a:r>
              <a:rPr lang="en-US" altLang="zh-TW" sz="1600" dirty="0">
                <a:solidFill>
                  <a:srgbClr val="C00000"/>
                </a:solidFill>
              </a:rPr>
              <a:t>X</a:t>
            </a:r>
            <a:endParaRPr lang="zh-TW" altLang="en-US" sz="1600" dirty="0">
              <a:solidFill>
                <a:srgbClr val="C00000"/>
              </a:solidFill>
            </a:endParaRPr>
          </a:p>
        </p:txBody>
      </p:sp>
      <p:sp>
        <p:nvSpPr>
          <p:cNvPr id="88" name="文字方塊 87">
            <a:extLst>
              <a:ext uri="{FF2B5EF4-FFF2-40B4-BE49-F238E27FC236}">
                <a16:creationId xmlns:a16="http://schemas.microsoft.com/office/drawing/2014/main" id="{88C9F1F4-D89D-4281-91BC-C99F1B436063}"/>
              </a:ext>
            </a:extLst>
          </p:cNvPr>
          <p:cNvSpPr txBox="1"/>
          <p:nvPr/>
        </p:nvSpPr>
        <p:spPr>
          <a:xfrm>
            <a:off x="757145" y="2278897"/>
            <a:ext cx="954107"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母親節特惠</a:t>
            </a:r>
          </a:p>
        </p:txBody>
      </p:sp>
      <p:sp>
        <p:nvSpPr>
          <p:cNvPr id="89" name="文字方塊 88">
            <a:extLst>
              <a:ext uri="{FF2B5EF4-FFF2-40B4-BE49-F238E27FC236}">
                <a16:creationId xmlns:a16="http://schemas.microsoft.com/office/drawing/2014/main" id="{875F8852-B75C-49B1-BDFF-E0580A7A3289}"/>
              </a:ext>
            </a:extLst>
          </p:cNvPr>
          <p:cNvSpPr txBox="1"/>
          <p:nvPr/>
        </p:nvSpPr>
        <p:spPr>
          <a:xfrm>
            <a:off x="769586" y="2798265"/>
            <a:ext cx="954107"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老闆大拍賣</a:t>
            </a:r>
          </a:p>
        </p:txBody>
      </p:sp>
      <p:sp>
        <p:nvSpPr>
          <p:cNvPr id="90" name="文字方塊 89">
            <a:extLst>
              <a:ext uri="{FF2B5EF4-FFF2-40B4-BE49-F238E27FC236}">
                <a16:creationId xmlns:a16="http://schemas.microsoft.com/office/drawing/2014/main" id="{17E31EBC-FAFB-4286-9DAF-7898D527E332}"/>
              </a:ext>
            </a:extLst>
          </p:cNvPr>
          <p:cNvSpPr txBox="1"/>
          <p:nvPr/>
        </p:nvSpPr>
        <p:spPr>
          <a:xfrm>
            <a:off x="834088" y="3364328"/>
            <a:ext cx="800219"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新品上市</a:t>
            </a:r>
          </a:p>
        </p:txBody>
      </p:sp>
      <p:grpSp>
        <p:nvGrpSpPr>
          <p:cNvPr id="91" name="群組 90">
            <a:extLst>
              <a:ext uri="{FF2B5EF4-FFF2-40B4-BE49-F238E27FC236}">
                <a16:creationId xmlns:a16="http://schemas.microsoft.com/office/drawing/2014/main" id="{ADFB1F77-70FB-4089-B8BC-AF5B74A9DD0A}"/>
              </a:ext>
            </a:extLst>
          </p:cNvPr>
          <p:cNvGrpSpPr/>
          <p:nvPr/>
        </p:nvGrpSpPr>
        <p:grpSpPr>
          <a:xfrm>
            <a:off x="1826183" y="2831673"/>
            <a:ext cx="1344902" cy="276999"/>
            <a:chOff x="4431918" y="4619204"/>
            <a:chExt cx="1344902" cy="276999"/>
          </a:xfrm>
        </p:grpSpPr>
        <p:sp>
          <p:nvSpPr>
            <p:cNvPr id="92" name="文字方塊 91">
              <a:extLst>
                <a:ext uri="{FF2B5EF4-FFF2-40B4-BE49-F238E27FC236}">
                  <a16:creationId xmlns:a16="http://schemas.microsoft.com/office/drawing/2014/main" id="{0212B8DB-A05B-4D39-852A-F1B569A79827}"/>
                </a:ext>
              </a:extLst>
            </p:cNvPr>
            <p:cNvSpPr txBox="1"/>
            <p:nvPr/>
          </p:nvSpPr>
          <p:spPr>
            <a:xfrm>
              <a:off x="4668824" y="4619204"/>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魔法點心工坊</a:t>
              </a:r>
            </a:p>
          </p:txBody>
        </p:sp>
        <p:pic>
          <p:nvPicPr>
            <p:cNvPr id="93" name="圖片 92">
              <a:extLst>
                <a:ext uri="{FF2B5EF4-FFF2-40B4-BE49-F238E27FC236}">
                  <a16:creationId xmlns:a16="http://schemas.microsoft.com/office/drawing/2014/main" id="{E7786F5A-F1E2-4793-81DD-D6EF6BBA4AC5}"/>
                </a:ext>
              </a:extLst>
            </p:cNvPr>
            <p:cNvPicPr>
              <a:picLocks noChangeAspect="1"/>
            </p:cNvPicPr>
            <p:nvPr/>
          </p:nvPicPr>
          <p:blipFill>
            <a:blip r:embed="rId2"/>
            <a:stretch>
              <a:fillRect/>
            </a:stretch>
          </p:blipFill>
          <p:spPr>
            <a:xfrm>
              <a:off x="4431918" y="4633948"/>
              <a:ext cx="262255" cy="262255"/>
            </a:xfrm>
            <a:prstGeom prst="rect">
              <a:avLst/>
            </a:prstGeom>
          </p:spPr>
        </p:pic>
      </p:grpSp>
      <p:grpSp>
        <p:nvGrpSpPr>
          <p:cNvPr id="94" name="群組 93">
            <a:extLst>
              <a:ext uri="{FF2B5EF4-FFF2-40B4-BE49-F238E27FC236}">
                <a16:creationId xmlns:a16="http://schemas.microsoft.com/office/drawing/2014/main" id="{3AFE6747-0705-43EA-B7DB-599CE669655C}"/>
              </a:ext>
            </a:extLst>
          </p:cNvPr>
          <p:cNvGrpSpPr/>
          <p:nvPr/>
        </p:nvGrpSpPr>
        <p:grpSpPr>
          <a:xfrm>
            <a:off x="1826183" y="3349538"/>
            <a:ext cx="1344902" cy="276999"/>
            <a:chOff x="4431918" y="4619204"/>
            <a:chExt cx="1344902" cy="276999"/>
          </a:xfrm>
        </p:grpSpPr>
        <p:sp>
          <p:nvSpPr>
            <p:cNvPr id="95" name="文字方塊 94">
              <a:extLst>
                <a:ext uri="{FF2B5EF4-FFF2-40B4-BE49-F238E27FC236}">
                  <a16:creationId xmlns:a16="http://schemas.microsoft.com/office/drawing/2014/main" id="{4BD472ED-4E18-468E-9490-F4AD05B4B3C1}"/>
                </a:ext>
              </a:extLst>
            </p:cNvPr>
            <p:cNvSpPr txBox="1"/>
            <p:nvPr/>
          </p:nvSpPr>
          <p:spPr>
            <a:xfrm>
              <a:off x="4668824" y="4619204"/>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魔法點心工坊</a:t>
              </a:r>
            </a:p>
          </p:txBody>
        </p:sp>
        <p:pic>
          <p:nvPicPr>
            <p:cNvPr id="96" name="圖片 95">
              <a:extLst>
                <a:ext uri="{FF2B5EF4-FFF2-40B4-BE49-F238E27FC236}">
                  <a16:creationId xmlns:a16="http://schemas.microsoft.com/office/drawing/2014/main" id="{1B141405-802D-418E-856C-68094DD55CDD}"/>
                </a:ext>
              </a:extLst>
            </p:cNvPr>
            <p:cNvPicPr>
              <a:picLocks noChangeAspect="1"/>
            </p:cNvPicPr>
            <p:nvPr/>
          </p:nvPicPr>
          <p:blipFill>
            <a:blip r:embed="rId2"/>
            <a:stretch>
              <a:fillRect/>
            </a:stretch>
          </p:blipFill>
          <p:spPr>
            <a:xfrm>
              <a:off x="4431918" y="4633948"/>
              <a:ext cx="262255" cy="262255"/>
            </a:xfrm>
            <a:prstGeom prst="rect">
              <a:avLst/>
            </a:prstGeom>
          </p:spPr>
        </p:pic>
      </p:grpSp>
      <p:grpSp>
        <p:nvGrpSpPr>
          <p:cNvPr id="97" name="群組 96">
            <a:extLst>
              <a:ext uri="{FF2B5EF4-FFF2-40B4-BE49-F238E27FC236}">
                <a16:creationId xmlns:a16="http://schemas.microsoft.com/office/drawing/2014/main" id="{31C4E2E7-ED90-457D-9A10-8AE6877D56C8}"/>
              </a:ext>
            </a:extLst>
          </p:cNvPr>
          <p:cNvGrpSpPr/>
          <p:nvPr/>
        </p:nvGrpSpPr>
        <p:grpSpPr>
          <a:xfrm>
            <a:off x="1807135" y="2286954"/>
            <a:ext cx="1344902" cy="276999"/>
            <a:chOff x="4431918" y="4619204"/>
            <a:chExt cx="1344902" cy="276999"/>
          </a:xfrm>
        </p:grpSpPr>
        <p:sp>
          <p:nvSpPr>
            <p:cNvPr id="98" name="文字方塊 97">
              <a:extLst>
                <a:ext uri="{FF2B5EF4-FFF2-40B4-BE49-F238E27FC236}">
                  <a16:creationId xmlns:a16="http://schemas.microsoft.com/office/drawing/2014/main" id="{6648B788-28BF-4E9E-AF0A-09DAD5260506}"/>
                </a:ext>
              </a:extLst>
            </p:cNvPr>
            <p:cNvSpPr txBox="1"/>
            <p:nvPr/>
          </p:nvSpPr>
          <p:spPr>
            <a:xfrm>
              <a:off x="4668824" y="4619204"/>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魔法點心工坊</a:t>
              </a:r>
            </a:p>
          </p:txBody>
        </p:sp>
        <p:pic>
          <p:nvPicPr>
            <p:cNvPr id="99" name="圖片 98">
              <a:extLst>
                <a:ext uri="{FF2B5EF4-FFF2-40B4-BE49-F238E27FC236}">
                  <a16:creationId xmlns:a16="http://schemas.microsoft.com/office/drawing/2014/main" id="{C77F2DA1-3EBE-4587-B1E5-6AF205B86147}"/>
                </a:ext>
              </a:extLst>
            </p:cNvPr>
            <p:cNvPicPr>
              <a:picLocks noChangeAspect="1"/>
            </p:cNvPicPr>
            <p:nvPr/>
          </p:nvPicPr>
          <p:blipFill>
            <a:blip r:embed="rId2"/>
            <a:stretch>
              <a:fillRect/>
            </a:stretch>
          </p:blipFill>
          <p:spPr>
            <a:xfrm>
              <a:off x="4431918" y="4633948"/>
              <a:ext cx="262255" cy="262255"/>
            </a:xfrm>
            <a:prstGeom prst="rect">
              <a:avLst/>
            </a:prstGeom>
          </p:spPr>
        </p:pic>
      </p:grpSp>
      <p:sp>
        <p:nvSpPr>
          <p:cNvPr id="100" name="文字方塊 99">
            <a:extLst>
              <a:ext uri="{FF2B5EF4-FFF2-40B4-BE49-F238E27FC236}">
                <a16:creationId xmlns:a16="http://schemas.microsoft.com/office/drawing/2014/main" id="{0FCFC989-4153-441F-8EBC-83AFAC920D2C}"/>
              </a:ext>
            </a:extLst>
          </p:cNvPr>
          <p:cNvSpPr txBox="1"/>
          <p:nvPr/>
        </p:nvSpPr>
        <p:spPr>
          <a:xfrm>
            <a:off x="3254909" y="2294389"/>
            <a:ext cx="97334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2019.06.01</a:t>
            </a:r>
            <a:endParaRPr lang="zh-TW" altLang="en-US" sz="1200" dirty="0">
              <a:latin typeface="微軟正黑體" panose="020B0604030504040204" pitchFamily="34" charset="-120"/>
              <a:ea typeface="微軟正黑體" panose="020B0604030504040204" pitchFamily="34" charset="-120"/>
            </a:endParaRPr>
          </a:p>
        </p:txBody>
      </p:sp>
      <p:sp>
        <p:nvSpPr>
          <p:cNvPr id="101" name="文字方塊 100">
            <a:extLst>
              <a:ext uri="{FF2B5EF4-FFF2-40B4-BE49-F238E27FC236}">
                <a16:creationId xmlns:a16="http://schemas.microsoft.com/office/drawing/2014/main" id="{C54C5E12-B7A5-464D-86EB-625C1A943C43}"/>
              </a:ext>
            </a:extLst>
          </p:cNvPr>
          <p:cNvSpPr txBox="1"/>
          <p:nvPr/>
        </p:nvSpPr>
        <p:spPr>
          <a:xfrm>
            <a:off x="3237661" y="2847901"/>
            <a:ext cx="97334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2019.06.02</a:t>
            </a:r>
            <a:endParaRPr lang="zh-TW" altLang="en-US" sz="1200" dirty="0">
              <a:latin typeface="微軟正黑體" panose="020B0604030504040204" pitchFamily="34" charset="-120"/>
              <a:ea typeface="微軟正黑體" panose="020B0604030504040204" pitchFamily="34" charset="-120"/>
            </a:endParaRPr>
          </a:p>
        </p:txBody>
      </p:sp>
      <p:sp>
        <p:nvSpPr>
          <p:cNvPr id="102" name="文字方塊 101">
            <a:extLst>
              <a:ext uri="{FF2B5EF4-FFF2-40B4-BE49-F238E27FC236}">
                <a16:creationId xmlns:a16="http://schemas.microsoft.com/office/drawing/2014/main" id="{2612DBF4-816E-4A02-939A-38B6B7619C5C}"/>
              </a:ext>
            </a:extLst>
          </p:cNvPr>
          <p:cNvSpPr txBox="1"/>
          <p:nvPr/>
        </p:nvSpPr>
        <p:spPr>
          <a:xfrm>
            <a:off x="3261771" y="3351024"/>
            <a:ext cx="97334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2019.06.03</a:t>
            </a:r>
            <a:endParaRPr lang="zh-TW" altLang="en-US" sz="1200" dirty="0">
              <a:latin typeface="微軟正黑體" panose="020B0604030504040204" pitchFamily="34" charset="-120"/>
              <a:ea typeface="微軟正黑體" panose="020B0604030504040204" pitchFamily="34" charset="-120"/>
            </a:endParaRPr>
          </a:p>
        </p:txBody>
      </p:sp>
      <p:pic>
        <p:nvPicPr>
          <p:cNvPr id="103" name="圖片 102">
            <a:extLst>
              <a:ext uri="{FF2B5EF4-FFF2-40B4-BE49-F238E27FC236}">
                <a16:creationId xmlns:a16="http://schemas.microsoft.com/office/drawing/2014/main" id="{2B673059-441B-4434-B6A8-FD2CA2D424D1}"/>
              </a:ext>
            </a:extLst>
          </p:cNvPr>
          <p:cNvPicPr>
            <a:picLocks noChangeAspect="1"/>
          </p:cNvPicPr>
          <p:nvPr/>
        </p:nvPicPr>
        <p:blipFill>
          <a:blip r:embed="rId3"/>
          <a:stretch>
            <a:fillRect/>
          </a:stretch>
        </p:blipFill>
        <p:spPr>
          <a:xfrm>
            <a:off x="4431261" y="2296861"/>
            <a:ext cx="310446" cy="323656"/>
          </a:xfrm>
          <a:prstGeom prst="rect">
            <a:avLst/>
          </a:prstGeom>
        </p:spPr>
      </p:pic>
      <p:sp>
        <p:nvSpPr>
          <p:cNvPr id="104" name="文字方塊 103">
            <a:extLst>
              <a:ext uri="{FF2B5EF4-FFF2-40B4-BE49-F238E27FC236}">
                <a16:creationId xmlns:a16="http://schemas.microsoft.com/office/drawing/2014/main" id="{61CCAD04-A4EB-459B-A85B-3C355619FD9F}"/>
              </a:ext>
            </a:extLst>
          </p:cNvPr>
          <p:cNvSpPr txBox="1"/>
          <p:nvPr/>
        </p:nvSpPr>
        <p:spPr>
          <a:xfrm>
            <a:off x="4694510" y="2262621"/>
            <a:ext cx="466794"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造咖</a:t>
            </a:r>
          </a:p>
        </p:txBody>
      </p:sp>
      <p:pic>
        <p:nvPicPr>
          <p:cNvPr id="105" name="圖片 104">
            <a:extLst>
              <a:ext uri="{FF2B5EF4-FFF2-40B4-BE49-F238E27FC236}">
                <a16:creationId xmlns:a16="http://schemas.microsoft.com/office/drawing/2014/main" id="{277F6587-1E9E-4991-AA82-C5BDB49BE9BF}"/>
              </a:ext>
            </a:extLst>
          </p:cNvPr>
          <p:cNvPicPr>
            <a:picLocks noChangeAspect="1"/>
          </p:cNvPicPr>
          <p:nvPr/>
        </p:nvPicPr>
        <p:blipFill>
          <a:blip r:embed="rId3"/>
          <a:stretch>
            <a:fillRect/>
          </a:stretch>
        </p:blipFill>
        <p:spPr>
          <a:xfrm>
            <a:off x="4431261" y="2810615"/>
            <a:ext cx="310446" cy="323656"/>
          </a:xfrm>
          <a:prstGeom prst="rect">
            <a:avLst/>
          </a:prstGeom>
        </p:spPr>
      </p:pic>
      <p:sp>
        <p:nvSpPr>
          <p:cNvPr id="106" name="文字方塊 105">
            <a:extLst>
              <a:ext uri="{FF2B5EF4-FFF2-40B4-BE49-F238E27FC236}">
                <a16:creationId xmlns:a16="http://schemas.microsoft.com/office/drawing/2014/main" id="{2F889B80-DF72-4BA3-B5B3-B018AD0D586F}"/>
              </a:ext>
            </a:extLst>
          </p:cNvPr>
          <p:cNvSpPr txBox="1"/>
          <p:nvPr/>
        </p:nvSpPr>
        <p:spPr>
          <a:xfrm>
            <a:off x="4694510" y="2776375"/>
            <a:ext cx="466794"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造咖</a:t>
            </a:r>
          </a:p>
        </p:txBody>
      </p:sp>
      <p:pic>
        <p:nvPicPr>
          <p:cNvPr id="107" name="圖片 106">
            <a:extLst>
              <a:ext uri="{FF2B5EF4-FFF2-40B4-BE49-F238E27FC236}">
                <a16:creationId xmlns:a16="http://schemas.microsoft.com/office/drawing/2014/main" id="{F9D70E2D-6F61-42CB-8565-5B351ABBF414}"/>
              </a:ext>
            </a:extLst>
          </p:cNvPr>
          <p:cNvPicPr>
            <a:picLocks noChangeAspect="1"/>
          </p:cNvPicPr>
          <p:nvPr/>
        </p:nvPicPr>
        <p:blipFill>
          <a:blip r:embed="rId3"/>
          <a:stretch>
            <a:fillRect/>
          </a:stretch>
        </p:blipFill>
        <p:spPr>
          <a:xfrm>
            <a:off x="4462889" y="3324369"/>
            <a:ext cx="310446" cy="323656"/>
          </a:xfrm>
          <a:prstGeom prst="rect">
            <a:avLst/>
          </a:prstGeom>
        </p:spPr>
      </p:pic>
      <p:sp>
        <p:nvSpPr>
          <p:cNvPr id="108" name="文字方塊 107">
            <a:extLst>
              <a:ext uri="{FF2B5EF4-FFF2-40B4-BE49-F238E27FC236}">
                <a16:creationId xmlns:a16="http://schemas.microsoft.com/office/drawing/2014/main" id="{32468A92-D2D0-41A0-9920-B5CBAB914EC3}"/>
              </a:ext>
            </a:extLst>
          </p:cNvPr>
          <p:cNvSpPr txBox="1"/>
          <p:nvPr/>
        </p:nvSpPr>
        <p:spPr>
          <a:xfrm>
            <a:off x="4726138" y="3290129"/>
            <a:ext cx="466794"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造咖</a:t>
            </a:r>
          </a:p>
        </p:txBody>
      </p:sp>
      <p:sp>
        <p:nvSpPr>
          <p:cNvPr id="111" name="文字方塊 110">
            <a:extLst>
              <a:ext uri="{FF2B5EF4-FFF2-40B4-BE49-F238E27FC236}">
                <a16:creationId xmlns:a16="http://schemas.microsoft.com/office/drawing/2014/main" id="{141EE8D0-141E-4155-A66D-8263B23FF184}"/>
              </a:ext>
            </a:extLst>
          </p:cNvPr>
          <p:cNvSpPr txBox="1"/>
          <p:nvPr/>
        </p:nvSpPr>
        <p:spPr>
          <a:xfrm>
            <a:off x="5647704" y="3326888"/>
            <a:ext cx="611065"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投票*</a:t>
            </a:r>
            <a:r>
              <a:rPr lang="en-US" altLang="zh-TW" sz="1100" dirty="0">
                <a:latin typeface="微軟正黑體" panose="020B0604030504040204" pitchFamily="34" charset="-120"/>
                <a:ea typeface="微軟正黑體" panose="020B0604030504040204" pitchFamily="34" charset="-120"/>
              </a:rPr>
              <a:t>2</a:t>
            </a:r>
          </a:p>
        </p:txBody>
      </p:sp>
      <p:sp>
        <p:nvSpPr>
          <p:cNvPr id="112" name="文字方塊 111">
            <a:extLst>
              <a:ext uri="{FF2B5EF4-FFF2-40B4-BE49-F238E27FC236}">
                <a16:creationId xmlns:a16="http://schemas.microsoft.com/office/drawing/2014/main" id="{18A4414E-B59D-40B5-8590-E3E869956096}"/>
              </a:ext>
            </a:extLst>
          </p:cNvPr>
          <p:cNvSpPr txBox="1"/>
          <p:nvPr/>
        </p:nvSpPr>
        <p:spPr>
          <a:xfrm>
            <a:off x="6817934" y="2846004"/>
            <a:ext cx="652743"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1562</a:t>
            </a:r>
            <a:r>
              <a:rPr lang="zh-TW" altLang="en-US" sz="1100" dirty="0">
                <a:latin typeface="微軟正黑體" panose="020B0604030504040204" pitchFamily="34" charset="-120"/>
                <a:ea typeface="微軟正黑體" panose="020B0604030504040204" pitchFamily="34" charset="-120"/>
              </a:rPr>
              <a:t>次</a:t>
            </a:r>
            <a:endParaRPr lang="en-US" altLang="zh-TW" sz="1100" dirty="0">
              <a:latin typeface="微軟正黑體" panose="020B0604030504040204" pitchFamily="34" charset="-120"/>
              <a:ea typeface="微軟正黑體" panose="020B0604030504040204" pitchFamily="34" charset="-120"/>
            </a:endParaRPr>
          </a:p>
        </p:txBody>
      </p:sp>
      <p:sp>
        <p:nvSpPr>
          <p:cNvPr id="113" name="文字方塊 112">
            <a:extLst>
              <a:ext uri="{FF2B5EF4-FFF2-40B4-BE49-F238E27FC236}">
                <a16:creationId xmlns:a16="http://schemas.microsoft.com/office/drawing/2014/main" id="{369C9630-69EC-4759-99BB-FCD7B4C17972}"/>
              </a:ext>
            </a:extLst>
          </p:cNvPr>
          <p:cNvSpPr txBox="1"/>
          <p:nvPr/>
        </p:nvSpPr>
        <p:spPr>
          <a:xfrm>
            <a:off x="6819377" y="2285857"/>
            <a:ext cx="652743"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2000</a:t>
            </a:r>
            <a:r>
              <a:rPr lang="zh-TW" altLang="en-US" sz="1100" dirty="0">
                <a:latin typeface="微軟正黑體" panose="020B0604030504040204" pitchFamily="34" charset="-120"/>
                <a:ea typeface="微軟正黑體" panose="020B0604030504040204" pitchFamily="34" charset="-120"/>
              </a:rPr>
              <a:t>次</a:t>
            </a:r>
            <a:endParaRPr lang="en-US" altLang="zh-TW" sz="1100" dirty="0">
              <a:latin typeface="微軟正黑體" panose="020B0604030504040204" pitchFamily="34" charset="-120"/>
              <a:ea typeface="微軟正黑體" panose="020B0604030504040204" pitchFamily="34" charset="-120"/>
            </a:endParaRPr>
          </a:p>
        </p:txBody>
      </p:sp>
      <p:sp>
        <p:nvSpPr>
          <p:cNvPr id="114" name="文字方塊 113">
            <a:extLst>
              <a:ext uri="{FF2B5EF4-FFF2-40B4-BE49-F238E27FC236}">
                <a16:creationId xmlns:a16="http://schemas.microsoft.com/office/drawing/2014/main" id="{4C68BA7D-085A-4E13-A39B-68CE8533B785}"/>
              </a:ext>
            </a:extLst>
          </p:cNvPr>
          <p:cNvSpPr txBox="1"/>
          <p:nvPr/>
        </p:nvSpPr>
        <p:spPr>
          <a:xfrm>
            <a:off x="6838675" y="3362586"/>
            <a:ext cx="652743"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1300</a:t>
            </a:r>
            <a:r>
              <a:rPr lang="zh-TW" altLang="en-US" sz="1100" dirty="0">
                <a:latin typeface="微軟正黑體" panose="020B0604030504040204" pitchFamily="34" charset="-120"/>
                <a:ea typeface="微軟正黑體" panose="020B0604030504040204" pitchFamily="34" charset="-120"/>
              </a:rPr>
              <a:t>次</a:t>
            </a:r>
            <a:endParaRPr lang="en-US" altLang="zh-TW" sz="1100" dirty="0">
              <a:latin typeface="微軟正黑體" panose="020B0604030504040204" pitchFamily="34" charset="-120"/>
              <a:ea typeface="微軟正黑體" panose="020B0604030504040204" pitchFamily="34" charset="-120"/>
            </a:endParaRPr>
          </a:p>
        </p:txBody>
      </p:sp>
      <p:sp>
        <p:nvSpPr>
          <p:cNvPr id="115" name="文字方塊 114">
            <a:extLst>
              <a:ext uri="{FF2B5EF4-FFF2-40B4-BE49-F238E27FC236}">
                <a16:creationId xmlns:a16="http://schemas.microsoft.com/office/drawing/2014/main" id="{F56912ED-5088-46E9-AE9D-CDFFC11534D4}"/>
              </a:ext>
            </a:extLst>
          </p:cNvPr>
          <p:cNvSpPr txBox="1"/>
          <p:nvPr/>
        </p:nvSpPr>
        <p:spPr>
          <a:xfrm>
            <a:off x="8134505" y="1759171"/>
            <a:ext cx="543739" cy="307777"/>
          </a:xfrm>
          <a:prstGeom prst="rect">
            <a:avLst/>
          </a:prstGeom>
          <a:noFill/>
        </p:spPr>
        <p:txBody>
          <a:bodyPr wrap="none" rtlCol="0">
            <a:spAutoFit/>
          </a:bodyPr>
          <a:lstStyle>
            <a:defPPr>
              <a:defRPr lang="zh-TW"/>
            </a:defPPr>
            <a:lvl1pPr>
              <a:defRPr sz="1400" b="1">
                <a:latin typeface="微軟正黑體" panose="020B0604030504040204" pitchFamily="34" charset="-120"/>
                <a:ea typeface="微軟正黑體" panose="020B0604030504040204" pitchFamily="34" charset="-120"/>
              </a:defRPr>
            </a:lvl1pPr>
          </a:lstStyle>
          <a:p>
            <a:r>
              <a:rPr lang="zh-TW" altLang="en-US" dirty="0"/>
              <a:t>操作</a:t>
            </a:r>
          </a:p>
        </p:txBody>
      </p:sp>
      <p:pic>
        <p:nvPicPr>
          <p:cNvPr id="116" name="圖片 115">
            <a:extLst>
              <a:ext uri="{FF2B5EF4-FFF2-40B4-BE49-F238E27FC236}">
                <a16:creationId xmlns:a16="http://schemas.microsoft.com/office/drawing/2014/main" id="{9CA673CB-20CF-4531-9995-A705F1C93CE2}"/>
              </a:ext>
            </a:extLst>
          </p:cNvPr>
          <p:cNvPicPr>
            <a:picLocks noChangeAspect="1"/>
          </p:cNvPicPr>
          <p:nvPr/>
        </p:nvPicPr>
        <p:blipFill>
          <a:blip r:embed="rId4"/>
          <a:stretch>
            <a:fillRect/>
          </a:stretch>
        </p:blipFill>
        <p:spPr>
          <a:xfrm>
            <a:off x="8037754" y="2275143"/>
            <a:ext cx="400050" cy="285750"/>
          </a:xfrm>
          <a:prstGeom prst="rect">
            <a:avLst/>
          </a:prstGeom>
        </p:spPr>
      </p:pic>
      <p:pic>
        <p:nvPicPr>
          <p:cNvPr id="117" name="圖片 116">
            <a:extLst>
              <a:ext uri="{FF2B5EF4-FFF2-40B4-BE49-F238E27FC236}">
                <a16:creationId xmlns:a16="http://schemas.microsoft.com/office/drawing/2014/main" id="{18D410F0-66BD-4B15-850E-DA3A2155D942}"/>
              </a:ext>
            </a:extLst>
          </p:cNvPr>
          <p:cNvPicPr>
            <a:picLocks noChangeAspect="1"/>
          </p:cNvPicPr>
          <p:nvPr/>
        </p:nvPicPr>
        <p:blipFill>
          <a:blip r:embed="rId4"/>
          <a:stretch>
            <a:fillRect/>
          </a:stretch>
        </p:blipFill>
        <p:spPr>
          <a:xfrm>
            <a:off x="8032912" y="2847114"/>
            <a:ext cx="400050" cy="285750"/>
          </a:xfrm>
          <a:prstGeom prst="rect">
            <a:avLst/>
          </a:prstGeom>
        </p:spPr>
      </p:pic>
      <p:pic>
        <p:nvPicPr>
          <p:cNvPr id="118" name="圖片 117">
            <a:extLst>
              <a:ext uri="{FF2B5EF4-FFF2-40B4-BE49-F238E27FC236}">
                <a16:creationId xmlns:a16="http://schemas.microsoft.com/office/drawing/2014/main" id="{743CCF5B-56D4-472E-94B0-A55397FD8325}"/>
              </a:ext>
            </a:extLst>
          </p:cNvPr>
          <p:cNvPicPr>
            <a:picLocks noChangeAspect="1"/>
          </p:cNvPicPr>
          <p:nvPr/>
        </p:nvPicPr>
        <p:blipFill>
          <a:blip r:embed="rId4"/>
          <a:stretch>
            <a:fillRect/>
          </a:stretch>
        </p:blipFill>
        <p:spPr>
          <a:xfrm>
            <a:off x="8048390" y="3382169"/>
            <a:ext cx="400050" cy="285750"/>
          </a:xfrm>
          <a:prstGeom prst="rect">
            <a:avLst/>
          </a:prstGeom>
        </p:spPr>
      </p:pic>
      <p:sp>
        <p:nvSpPr>
          <p:cNvPr id="119" name="文字方塊 118">
            <a:extLst>
              <a:ext uri="{FF2B5EF4-FFF2-40B4-BE49-F238E27FC236}">
                <a16:creationId xmlns:a16="http://schemas.microsoft.com/office/drawing/2014/main" id="{C006D8C5-8153-4453-BA53-AC0CD21E945E}"/>
              </a:ext>
            </a:extLst>
          </p:cNvPr>
          <p:cNvSpPr txBox="1"/>
          <p:nvPr/>
        </p:nvSpPr>
        <p:spPr>
          <a:xfrm>
            <a:off x="5639194" y="2239906"/>
            <a:ext cx="750526" cy="430887"/>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抽獎*</a:t>
            </a:r>
            <a:r>
              <a:rPr lang="en-US" altLang="zh-TW" sz="1100" dirty="0">
                <a:latin typeface="微軟正黑體" panose="020B0604030504040204" pitchFamily="34" charset="-120"/>
                <a:ea typeface="微軟正黑體" panose="020B0604030504040204" pitchFamily="34" charset="-120"/>
              </a:rPr>
              <a:t>2</a:t>
            </a:r>
          </a:p>
          <a:p>
            <a:r>
              <a:rPr lang="zh-TW" altLang="en-US" sz="1100" dirty="0">
                <a:latin typeface="微軟正黑體" panose="020B0604030504040204" pitchFamily="34" charset="-120"/>
                <a:ea typeface="微軟正黑體" panose="020B0604030504040204" pitchFamily="34" charset="-120"/>
              </a:rPr>
              <a:t>投票*</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a:t>
            </a:r>
          </a:p>
        </p:txBody>
      </p:sp>
      <p:sp>
        <p:nvSpPr>
          <p:cNvPr id="120" name="文字方塊 119">
            <a:extLst>
              <a:ext uri="{FF2B5EF4-FFF2-40B4-BE49-F238E27FC236}">
                <a16:creationId xmlns:a16="http://schemas.microsoft.com/office/drawing/2014/main" id="{A8A3EA97-2872-4C54-9C73-A65CBA5671C6}"/>
              </a:ext>
            </a:extLst>
          </p:cNvPr>
          <p:cNvSpPr txBox="1"/>
          <p:nvPr/>
        </p:nvSpPr>
        <p:spPr>
          <a:xfrm>
            <a:off x="5628201" y="2846004"/>
            <a:ext cx="750526"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抽獎*</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a:t>
            </a:r>
            <a:endParaRPr lang="en-US" altLang="zh-TW" sz="1100" dirty="0">
              <a:latin typeface="微軟正黑體" panose="020B0604030504040204" pitchFamily="34" charset="-120"/>
              <a:ea typeface="微軟正黑體" panose="020B0604030504040204" pitchFamily="34" charset="-120"/>
            </a:endParaRPr>
          </a:p>
        </p:txBody>
      </p:sp>
      <p:pic>
        <p:nvPicPr>
          <p:cNvPr id="121" name="圖片 120">
            <a:extLst>
              <a:ext uri="{FF2B5EF4-FFF2-40B4-BE49-F238E27FC236}">
                <a16:creationId xmlns:a16="http://schemas.microsoft.com/office/drawing/2014/main" id="{4330D5D1-E61A-4ADE-BC2D-8585E69CC1FE}"/>
              </a:ext>
            </a:extLst>
          </p:cNvPr>
          <p:cNvPicPr>
            <a:picLocks noChangeAspect="1"/>
          </p:cNvPicPr>
          <p:nvPr/>
        </p:nvPicPr>
        <p:blipFill>
          <a:blip r:embed="rId4"/>
          <a:stretch>
            <a:fillRect/>
          </a:stretch>
        </p:blipFill>
        <p:spPr>
          <a:xfrm>
            <a:off x="11077002" y="1944236"/>
            <a:ext cx="298340" cy="213100"/>
          </a:xfrm>
          <a:prstGeom prst="rect">
            <a:avLst/>
          </a:prstGeom>
        </p:spPr>
      </p:pic>
      <p:grpSp>
        <p:nvGrpSpPr>
          <p:cNvPr id="75" name="群組 74">
            <a:extLst>
              <a:ext uri="{FF2B5EF4-FFF2-40B4-BE49-F238E27FC236}">
                <a16:creationId xmlns:a16="http://schemas.microsoft.com/office/drawing/2014/main" id="{703BEE90-8CC3-4641-B027-29865F8CF1E7}"/>
              </a:ext>
            </a:extLst>
          </p:cNvPr>
          <p:cNvGrpSpPr/>
          <p:nvPr/>
        </p:nvGrpSpPr>
        <p:grpSpPr>
          <a:xfrm>
            <a:off x="2175250" y="146329"/>
            <a:ext cx="1183300" cy="276657"/>
            <a:chOff x="5504349" y="963375"/>
            <a:chExt cx="1183300" cy="276657"/>
          </a:xfrm>
        </p:grpSpPr>
        <p:sp>
          <p:nvSpPr>
            <p:cNvPr id="76" name="矩形 75">
              <a:extLst>
                <a:ext uri="{FF2B5EF4-FFF2-40B4-BE49-F238E27FC236}">
                  <a16:creationId xmlns:a16="http://schemas.microsoft.com/office/drawing/2014/main" id="{D0A90FF9-E7EF-4E25-9900-258A5B3BEEEE}"/>
                </a:ext>
              </a:extLst>
            </p:cNvPr>
            <p:cNvSpPr/>
            <p:nvPr/>
          </p:nvSpPr>
          <p:spPr>
            <a:xfrm>
              <a:off x="5614687" y="963375"/>
              <a:ext cx="962625" cy="268992"/>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a:extLst>
                <a:ext uri="{FF2B5EF4-FFF2-40B4-BE49-F238E27FC236}">
                  <a16:creationId xmlns:a16="http://schemas.microsoft.com/office/drawing/2014/main" id="{73BAF6CE-E765-4409-BB31-5B3F655FF3E2}"/>
                </a:ext>
              </a:extLst>
            </p:cNvPr>
            <p:cNvSpPr txBox="1"/>
            <p:nvPr/>
          </p:nvSpPr>
          <p:spPr>
            <a:xfrm>
              <a:off x="5504349" y="978422"/>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grpSp>
    </p:spTree>
    <p:extLst>
      <p:ext uri="{BB962C8B-B14F-4D97-AF65-F5344CB8AC3E}">
        <p14:creationId xmlns:p14="http://schemas.microsoft.com/office/powerpoint/2010/main" val="192776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3B04F08-5E83-4041-B69C-7B6C78A3195E}"/>
              </a:ext>
            </a:extLst>
          </p:cNvPr>
          <p:cNvSpPr/>
          <p:nvPr/>
        </p:nvSpPr>
        <p:spPr>
          <a:xfrm>
            <a:off x="1313889" y="161078"/>
            <a:ext cx="895900" cy="281770"/>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1FA9D795-9AC3-40C8-9EBF-6BDB4F58D91D}"/>
              </a:ext>
            </a:extLst>
          </p:cNvPr>
          <p:cNvCxnSpPr>
            <a:cxnSpLocks/>
          </p:cNvCxnSpPr>
          <p:nvPr/>
        </p:nvCxnSpPr>
        <p:spPr>
          <a:xfrm flipV="1">
            <a:off x="2209789" y="399142"/>
            <a:ext cx="7116391" cy="24828"/>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51685DBB-DDE6-4140-AA85-3C304E29D8A5}"/>
              </a:ext>
            </a:extLst>
          </p:cNvPr>
          <p:cNvCxnSpPr>
            <a:cxnSpLocks/>
          </p:cNvCxnSpPr>
          <p:nvPr/>
        </p:nvCxnSpPr>
        <p:spPr>
          <a:xfrm flipH="1">
            <a:off x="336042" y="166550"/>
            <a:ext cx="7826" cy="6546299"/>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DBC32941-70F6-4E1C-9F5C-5143B7BC5088}"/>
              </a:ext>
            </a:extLst>
          </p:cNvPr>
          <p:cNvCxnSpPr>
            <a:cxnSpLocks/>
          </p:cNvCxnSpPr>
          <p:nvPr/>
        </p:nvCxnSpPr>
        <p:spPr>
          <a:xfrm>
            <a:off x="9326180" y="408378"/>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B97A1386-9C73-49CB-B542-685D873C41E8}"/>
              </a:ext>
            </a:extLst>
          </p:cNvPr>
          <p:cNvSpPr txBox="1"/>
          <p:nvPr/>
        </p:nvSpPr>
        <p:spPr>
          <a:xfrm>
            <a:off x="1190427" y="172708"/>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10" name="文字方塊 9">
            <a:extLst>
              <a:ext uri="{FF2B5EF4-FFF2-40B4-BE49-F238E27FC236}">
                <a16:creationId xmlns:a16="http://schemas.microsoft.com/office/drawing/2014/main" id="{77B046CD-ADA2-40CC-82E3-AA8ED20F2C00}"/>
              </a:ext>
            </a:extLst>
          </p:cNvPr>
          <p:cNvSpPr txBox="1"/>
          <p:nvPr/>
        </p:nvSpPr>
        <p:spPr>
          <a:xfrm>
            <a:off x="248609" y="169629"/>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22" name="矩形 21">
            <a:extLst>
              <a:ext uri="{FF2B5EF4-FFF2-40B4-BE49-F238E27FC236}">
                <a16:creationId xmlns:a16="http://schemas.microsoft.com/office/drawing/2014/main" id="{B0430FEE-00B8-4AEE-99F8-AB2202774F28}"/>
              </a:ext>
            </a:extLst>
          </p:cNvPr>
          <p:cNvSpPr/>
          <p:nvPr/>
        </p:nvSpPr>
        <p:spPr>
          <a:xfrm>
            <a:off x="339523" y="162563"/>
            <a:ext cx="962625" cy="265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 name="直線接點 2">
            <a:extLst>
              <a:ext uri="{FF2B5EF4-FFF2-40B4-BE49-F238E27FC236}">
                <a16:creationId xmlns:a16="http://schemas.microsoft.com/office/drawing/2014/main" id="{5CEED06D-572E-40FA-A517-BCF495A011B7}"/>
              </a:ext>
            </a:extLst>
          </p:cNvPr>
          <p:cNvCxnSpPr>
            <a:cxnSpLocks/>
          </p:cNvCxnSpPr>
          <p:nvPr/>
        </p:nvCxnSpPr>
        <p:spPr>
          <a:xfrm flipV="1">
            <a:off x="1302148" y="160675"/>
            <a:ext cx="907641" cy="1"/>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D77877B3-22D7-434D-9BF8-95566653401B}"/>
              </a:ext>
            </a:extLst>
          </p:cNvPr>
          <p:cNvCxnSpPr/>
          <p:nvPr/>
        </p:nvCxnSpPr>
        <p:spPr>
          <a:xfrm>
            <a:off x="2209789" y="160675"/>
            <a:ext cx="0" cy="282173"/>
          </a:xfrm>
          <a:prstGeom prst="line">
            <a:avLst/>
          </a:prstGeom>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2BB885CE-A939-4106-86B6-6D136DD78874}"/>
              </a:ext>
            </a:extLst>
          </p:cNvPr>
          <p:cNvSpPr txBox="1"/>
          <p:nvPr/>
        </p:nvSpPr>
        <p:spPr>
          <a:xfrm>
            <a:off x="712913" y="4223562"/>
            <a:ext cx="1858201"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直播遊戲資訊</a:t>
            </a:r>
          </a:p>
        </p:txBody>
      </p:sp>
      <p:graphicFrame>
        <p:nvGraphicFramePr>
          <p:cNvPr id="91" name="表格 90">
            <a:extLst>
              <a:ext uri="{FF2B5EF4-FFF2-40B4-BE49-F238E27FC236}">
                <a16:creationId xmlns:a16="http://schemas.microsoft.com/office/drawing/2014/main" id="{55DD9254-A6E9-400D-BAAA-F02A2B4AE022}"/>
              </a:ext>
            </a:extLst>
          </p:cNvPr>
          <p:cNvGraphicFramePr>
            <a:graphicFrameLocks noGrp="1"/>
          </p:cNvGraphicFramePr>
          <p:nvPr>
            <p:extLst>
              <p:ext uri="{D42A27DB-BD31-4B8C-83A1-F6EECF244321}">
                <p14:modId xmlns:p14="http://schemas.microsoft.com/office/powerpoint/2010/main" val="3417897241"/>
              </p:ext>
            </p:extLst>
          </p:nvPr>
        </p:nvGraphicFramePr>
        <p:xfrm>
          <a:off x="998441" y="4701064"/>
          <a:ext cx="3621290" cy="1915456"/>
        </p:xfrm>
        <a:graphic>
          <a:graphicData uri="http://schemas.openxmlformats.org/drawingml/2006/table">
            <a:tbl>
              <a:tblPr firstRow="1" bandRow="1">
                <a:tableStyleId>{2A488322-F2BA-4B5B-9748-0D474271808F}</a:tableStyleId>
              </a:tblPr>
              <a:tblGrid>
                <a:gridCol w="724258">
                  <a:extLst>
                    <a:ext uri="{9D8B030D-6E8A-4147-A177-3AD203B41FA5}">
                      <a16:colId xmlns:a16="http://schemas.microsoft.com/office/drawing/2014/main" val="2229831223"/>
                    </a:ext>
                  </a:extLst>
                </a:gridCol>
                <a:gridCol w="724258">
                  <a:extLst>
                    <a:ext uri="{9D8B030D-6E8A-4147-A177-3AD203B41FA5}">
                      <a16:colId xmlns:a16="http://schemas.microsoft.com/office/drawing/2014/main" val="1660311262"/>
                    </a:ext>
                  </a:extLst>
                </a:gridCol>
                <a:gridCol w="724258">
                  <a:extLst>
                    <a:ext uri="{9D8B030D-6E8A-4147-A177-3AD203B41FA5}">
                      <a16:colId xmlns:a16="http://schemas.microsoft.com/office/drawing/2014/main" val="1899728505"/>
                    </a:ext>
                  </a:extLst>
                </a:gridCol>
                <a:gridCol w="724258">
                  <a:extLst>
                    <a:ext uri="{9D8B030D-6E8A-4147-A177-3AD203B41FA5}">
                      <a16:colId xmlns:a16="http://schemas.microsoft.com/office/drawing/2014/main" val="3961743071"/>
                    </a:ext>
                  </a:extLst>
                </a:gridCol>
                <a:gridCol w="724258">
                  <a:extLst>
                    <a:ext uri="{9D8B030D-6E8A-4147-A177-3AD203B41FA5}">
                      <a16:colId xmlns:a16="http://schemas.microsoft.com/office/drawing/2014/main" val="2216179431"/>
                    </a:ext>
                  </a:extLst>
                </a:gridCol>
              </a:tblGrid>
              <a:tr h="478864">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634417842"/>
                  </a:ext>
                </a:extLst>
              </a:tr>
              <a:tr h="478864">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4197494834"/>
                  </a:ext>
                </a:extLst>
              </a:tr>
              <a:tr h="478864">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762331178"/>
                  </a:ext>
                </a:extLst>
              </a:tr>
              <a:tr h="478864">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816320585"/>
                  </a:ext>
                </a:extLst>
              </a:tr>
            </a:tbl>
          </a:graphicData>
        </a:graphic>
      </p:graphicFrame>
      <p:sp>
        <p:nvSpPr>
          <p:cNvPr id="92" name="文字方塊 91">
            <a:extLst>
              <a:ext uri="{FF2B5EF4-FFF2-40B4-BE49-F238E27FC236}">
                <a16:creationId xmlns:a16="http://schemas.microsoft.com/office/drawing/2014/main" id="{56A6D51D-1319-497A-842E-48A580029375}"/>
              </a:ext>
            </a:extLst>
          </p:cNvPr>
          <p:cNvSpPr txBox="1"/>
          <p:nvPr/>
        </p:nvSpPr>
        <p:spPr>
          <a:xfrm>
            <a:off x="1014088" y="4826218"/>
            <a:ext cx="1107996"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遊戲活動項目</a:t>
            </a:r>
          </a:p>
        </p:txBody>
      </p:sp>
      <p:sp>
        <p:nvSpPr>
          <p:cNvPr id="93" name="文字方塊 92">
            <a:extLst>
              <a:ext uri="{FF2B5EF4-FFF2-40B4-BE49-F238E27FC236}">
                <a16:creationId xmlns:a16="http://schemas.microsoft.com/office/drawing/2014/main" id="{726C53B3-72F0-41EC-A49A-36A8089F161C}"/>
              </a:ext>
            </a:extLst>
          </p:cNvPr>
          <p:cNvSpPr txBox="1"/>
          <p:nvPr/>
        </p:nvSpPr>
        <p:spPr>
          <a:xfrm>
            <a:off x="2191407" y="4833824"/>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獎品名稱</a:t>
            </a:r>
          </a:p>
        </p:txBody>
      </p:sp>
      <p:sp>
        <p:nvSpPr>
          <p:cNvPr id="94" name="文字方塊 93">
            <a:extLst>
              <a:ext uri="{FF2B5EF4-FFF2-40B4-BE49-F238E27FC236}">
                <a16:creationId xmlns:a16="http://schemas.microsoft.com/office/drawing/2014/main" id="{2F56101A-547C-4168-AB10-3C631E735262}"/>
              </a:ext>
            </a:extLst>
          </p:cNvPr>
          <p:cNvSpPr txBox="1"/>
          <p:nvPr/>
        </p:nvSpPr>
        <p:spPr>
          <a:xfrm>
            <a:off x="1039700" y="5296771"/>
            <a:ext cx="1091966"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抽獎</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終極密碼</a:t>
            </a:r>
          </a:p>
        </p:txBody>
      </p:sp>
      <p:sp>
        <p:nvSpPr>
          <p:cNvPr id="95" name="文字方塊 94">
            <a:extLst>
              <a:ext uri="{FF2B5EF4-FFF2-40B4-BE49-F238E27FC236}">
                <a16:creationId xmlns:a16="http://schemas.microsoft.com/office/drawing/2014/main" id="{57D9CF4A-C8AF-4FAD-B1F3-CD1AF2945FB6}"/>
              </a:ext>
            </a:extLst>
          </p:cNvPr>
          <p:cNvSpPr txBox="1"/>
          <p:nvPr/>
        </p:nvSpPr>
        <p:spPr>
          <a:xfrm>
            <a:off x="2199727" y="5281951"/>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兔子娃娃</a:t>
            </a:r>
          </a:p>
        </p:txBody>
      </p:sp>
      <p:sp>
        <p:nvSpPr>
          <p:cNvPr id="96" name="文字方塊 95">
            <a:extLst>
              <a:ext uri="{FF2B5EF4-FFF2-40B4-BE49-F238E27FC236}">
                <a16:creationId xmlns:a16="http://schemas.microsoft.com/office/drawing/2014/main" id="{2193FC58-A1C0-4638-BF50-9A75E117D56A}"/>
              </a:ext>
            </a:extLst>
          </p:cNvPr>
          <p:cNvSpPr txBox="1"/>
          <p:nvPr/>
        </p:nvSpPr>
        <p:spPr>
          <a:xfrm>
            <a:off x="3103337" y="4833453"/>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獎品名額</a:t>
            </a:r>
          </a:p>
        </p:txBody>
      </p:sp>
      <p:sp>
        <p:nvSpPr>
          <p:cNvPr id="97" name="文字方塊 96">
            <a:extLst>
              <a:ext uri="{FF2B5EF4-FFF2-40B4-BE49-F238E27FC236}">
                <a16:creationId xmlns:a16="http://schemas.microsoft.com/office/drawing/2014/main" id="{02C229A2-5D43-492B-995C-B282E4E4B57E}"/>
              </a:ext>
            </a:extLst>
          </p:cNvPr>
          <p:cNvSpPr txBox="1"/>
          <p:nvPr/>
        </p:nvSpPr>
        <p:spPr>
          <a:xfrm>
            <a:off x="3253372" y="5281951"/>
            <a:ext cx="546945"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3</a:t>
            </a:r>
            <a:r>
              <a:rPr lang="zh-TW" altLang="en-US" sz="1100" dirty="0">
                <a:latin typeface="微軟正黑體" panose="020B0604030504040204" pitchFamily="34" charset="-120"/>
                <a:ea typeface="微軟正黑體" panose="020B0604030504040204" pitchFamily="34" charset="-120"/>
              </a:rPr>
              <a:t>名▲</a:t>
            </a:r>
          </a:p>
        </p:txBody>
      </p:sp>
      <p:sp>
        <p:nvSpPr>
          <p:cNvPr id="98" name="文字方塊 97">
            <a:extLst>
              <a:ext uri="{FF2B5EF4-FFF2-40B4-BE49-F238E27FC236}">
                <a16:creationId xmlns:a16="http://schemas.microsoft.com/office/drawing/2014/main" id="{CF33E411-9443-40B6-859D-812701FB5B21}"/>
              </a:ext>
            </a:extLst>
          </p:cNvPr>
          <p:cNvSpPr txBox="1"/>
          <p:nvPr/>
        </p:nvSpPr>
        <p:spPr>
          <a:xfrm>
            <a:off x="3956987" y="4843289"/>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計時器</a:t>
            </a:r>
          </a:p>
        </p:txBody>
      </p:sp>
      <p:sp>
        <p:nvSpPr>
          <p:cNvPr id="99" name="文字方塊 98">
            <a:extLst>
              <a:ext uri="{FF2B5EF4-FFF2-40B4-BE49-F238E27FC236}">
                <a16:creationId xmlns:a16="http://schemas.microsoft.com/office/drawing/2014/main" id="{E5789EB2-94D4-41C4-ACFA-0D9C20A91503}"/>
              </a:ext>
            </a:extLst>
          </p:cNvPr>
          <p:cNvSpPr txBox="1"/>
          <p:nvPr/>
        </p:nvSpPr>
        <p:spPr>
          <a:xfrm>
            <a:off x="4033223" y="5296771"/>
            <a:ext cx="548548"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2</a:t>
            </a:r>
            <a:r>
              <a:rPr lang="zh-TW" altLang="en-US" sz="1100" dirty="0">
                <a:latin typeface="微軟正黑體" panose="020B0604030504040204" pitchFamily="34" charset="-120"/>
                <a:ea typeface="微軟正黑體" panose="020B0604030504040204" pitchFamily="34" charset="-120"/>
              </a:rPr>
              <a:t>分鐘</a:t>
            </a:r>
          </a:p>
        </p:txBody>
      </p:sp>
      <p:sp>
        <p:nvSpPr>
          <p:cNvPr id="100" name="文字方塊 99">
            <a:extLst>
              <a:ext uri="{FF2B5EF4-FFF2-40B4-BE49-F238E27FC236}">
                <a16:creationId xmlns:a16="http://schemas.microsoft.com/office/drawing/2014/main" id="{563390FF-2549-44B2-9554-62F788CC7387}"/>
              </a:ext>
            </a:extLst>
          </p:cNvPr>
          <p:cNvSpPr txBox="1"/>
          <p:nvPr/>
        </p:nvSpPr>
        <p:spPr>
          <a:xfrm>
            <a:off x="1328238" y="5774722"/>
            <a:ext cx="466794"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投票</a:t>
            </a:r>
          </a:p>
        </p:txBody>
      </p:sp>
      <p:sp>
        <p:nvSpPr>
          <p:cNvPr id="101" name="文字方塊 100">
            <a:extLst>
              <a:ext uri="{FF2B5EF4-FFF2-40B4-BE49-F238E27FC236}">
                <a16:creationId xmlns:a16="http://schemas.microsoft.com/office/drawing/2014/main" id="{8119C515-7D92-4083-8047-75914F4EC007}"/>
              </a:ext>
            </a:extLst>
          </p:cNvPr>
          <p:cNvSpPr txBox="1"/>
          <p:nvPr/>
        </p:nvSpPr>
        <p:spPr>
          <a:xfrm>
            <a:off x="4002588" y="5814953"/>
            <a:ext cx="548548"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分鐘</a:t>
            </a:r>
          </a:p>
        </p:txBody>
      </p:sp>
      <p:sp>
        <p:nvSpPr>
          <p:cNvPr id="102" name="文字方塊 101">
            <a:extLst>
              <a:ext uri="{FF2B5EF4-FFF2-40B4-BE49-F238E27FC236}">
                <a16:creationId xmlns:a16="http://schemas.microsoft.com/office/drawing/2014/main" id="{84B5BF42-D58C-4211-AC03-48784EA76463}"/>
              </a:ext>
            </a:extLst>
          </p:cNvPr>
          <p:cNvSpPr txBox="1"/>
          <p:nvPr/>
        </p:nvSpPr>
        <p:spPr>
          <a:xfrm>
            <a:off x="1001173" y="6151052"/>
            <a:ext cx="1170513" cy="430887"/>
          </a:xfrm>
          <a:prstGeom prst="rect">
            <a:avLst/>
          </a:prstGeom>
          <a:noFill/>
        </p:spPr>
        <p:txBody>
          <a:bodyPr wrap="none" rtlCol="0">
            <a:spAutoFit/>
          </a:bodyPr>
          <a:lstStyle/>
          <a:p>
            <a:pPr algn="ctr"/>
            <a:r>
              <a:rPr lang="zh-TW" altLang="en-US" sz="1100" dirty="0">
                <a:latin typeface="微軟正黑體" panose="020B0604030504040204" pitchFamily="34" charset="-120"/>
                <a:ea typeface="微軟正黑體" panose="020B0604030504040204" pitchFamily="34" charset="-120"/>
              </a:rPr>
              <a:t>抽獎</a:t>
            </a:r>
            <a:r>
              <a:rPr lang="en-US" altLang="zh-TW" sz="1100" dirty="0">
                <a:latin typeface="微軟正黑體" panose="020B0604030504040204" pitchFamily="34" charset="-120"/>
                <a:ea typeface="微軟正黑體" panose="020B0604030504040204" pitchFamily="34" charset="-120"/>
              </a:rPr>
              <a:t>-</a:t>
            </a:r>
          </a:p>
          <a:p>
            <a:pPr algn="ctr"/>
            <a:r>
              <a:rPr lang="zh-TW" altLang="en-US" sz="1100" dirty="0">
                <a:latin typeface="微軟正黑體" panose="020B0604030504040204" pitchFamily="34" charset="-120"/>
                <a:ea typeface="微軟正黑體" panose="020B0604030504040204" pitchFamily="34" charset="-120"/>
              </a:rPr>
              <a:t>關鍵字</a:t>
            </a:r>
            <a:r>
              <a:rPr lang="en-US" altLang="zh-TW" sz="1100" dirty="0">
                <a:latin typeface="微軟正黑體" panose="020B0604030504040204" pitchFamily="34" charset="-120"/>
                <a:ea typeface="微軟正黑體" panose="020B0604030504040204" pitchFamily="34" charset="-120"/>
              </a:rPr>
              <a:t>TAG</a:t>
            </a:r>
            <a:r>
              <a:rPr lang="zh-TW" altLang="en-US" sz="1100" dirty="0">
                <a:latin typeface="微軟正黑體" panose="020B0604030504040204" pitchFamily="34" charset="-120"/>
                <a:ea typeface="微軟正黑體" panose="020B0604030504040204" pitchFamily="34" charset="-120"/>
              </a:rPr>
              <a:t>好友</a:t>
            </a:r>
          </a:p>
        </p:txBody>
      </p:sp>
      <p:sp>
        <p:nvSpPr>
          <p:cNvPr id="103" name="文字方塊 102">
            <a:extLst>
              <a:ext uri="{FF2B5EF4-FFF2-40B4-BE49-F238E27FC236}">
                <a16:creationId xmlns:a16="http://schemas.microsoft.com/office/drawing/2014/main" id="{301C3CEB-6FD5-4275-B6FF-E9D0A608B3E9}"/>
              </a:ext>
            </a:extLst>
          </p:cNvPr>
          <p:cNvSpPr txBox="1"/>
          <p:nvPr/>
        </p:nvSpPr>
        <p:spPr>
          <a:xfrm>
            <a:off x="3367315" y="5779808"/>
            <a:ext cx="245580"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sp>
        <p:nvSpPr>
          <p:cNvPr id="104" name="文字方塊 103">
            <a:extLst>
              <a:ext uri="{FF2B5EF4-FFF2-40B4-BE49-F238E27FC236}">
                <a16:creationId xmlns:a16="http://schemas.microsoft.com/office/drawing/2014/main" id="{00063B77-40DB-4E0D-BB2C-003B3F5AAA01}"/>
              </a:ext>
            </a:extLst>
          </p:cNvPr>
          <p:cNvSpPr txBox="1"/>
          <p:nvPr/>
        </p:nvSpPr>
        <p:spPr>
          <a:xfrm>
            <a:off x="3286744" y="6198164"/>
            <a:ext cx="546945"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名▼</a:t>
            </a:r>
            <a:endParaRPr lang="en-US" altLang="zh-TW" sz="1100" dirty="0">
              <a:latin typeface="微軟正黑體" panose="020B0604030504040204" pitchFamily="34" charset="-120"/>
              <a:ea typeface="微軟正黑體" panose="020B0604030504040204" pitchFamily="34" charset="-120"/>
            </a:endParaRPr>
          </a:p>
        </p:txBody>
      </p:sp>
      <p:sp>
        <p:nvSpPr>
          <p:cNvPr id="105" name="文字方塊 104">
            <a:extLst>
              <a:ext uri="{FF2B5EF4-FFF2-40B4-BE49-F238E27FC236}">
                <a16:creationId xmlns:a16="http://schemas.microsoft.com/office/drawing/2014/main" id="{1CCDCA46-C0C4-4CB1-A3B0-4CB2DD8E2042}"/>
              </a:ext>
            </a:extLst>
          </p:cNvPr>
          <p:cNvSpPr txBox="1"/>
          <p:nvPr/>
        </p:nvSpPr>
        <p:spPr>
          <a:xfrm>
            <a:off x="2446696" y="5779808"/>
            <a:ext cx="245580"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sp>
        <p:nvSpPr>
          <p:cNvPr id="106" name="文字方塊 105">
            <a:extLst>
              <a:ext uri="{FF2B5EF4-FFF2-40B4-BE49-F238E27FC236}">
                <a16:creationId xmlns:a16="http://schemas.microsoft.com/office/drawing/2014/main" id="{4C634E22-1219-4A7E-B36F-663CFF2EE2ED}"/>
              </a:ext>
            </a:extLst>
          </p:cNvPr>
          <p:cNvSpPr txBox="1"/>
          <p:nvPr/>
        </p:nvSpPr>
        <p:spPr>
          <a:xfrm>
            <a:off x="2248234" y="6242002"/>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熊大娃娃</a:t>
            </a:r>
          </a:p>
        </p:txBody>
      </p:sp>
      <p:sp>
        <p:nvSpPr>
          <p:cNvPr id="107" name="文字方塊 106">
            <a:extLst>
              <a:ext uri="{FF2B5EF4-FFF2-40B4-BE49-F238E27FC236}">
                <a16:creationId xmlns:a16="http://schemas.microsoft.com/office/drawing/2014/main" id="{C4862464-4AE7-4246-A47C-77CF0B3A14CD}"/>
              </a:ext>
            </a:extLst>
          </p:cNvPr>
          <p:cNvSpPr txBox="1"/>
          <p:nvPr/>
        </p:nvSpPr>
        <p:spPr>
          <a:xfrm>
            <a:off x="4013660" y="6242002"/>
            <a:ext cx="548548"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2</a:t>
            </a:r>
            <a:r>
              <a:rPr lang="zh-TW" altLang="en-US" sz="1100" dirty="0">
                <a:latin typeface="微軟正黑體" panose="020B0604030504040204" pitchFamily="34" charset="-120"/>
                <a:ea typeface="微軟正黑體" panose="020B0604030504040204" pitchFamily="34" charset="-120"/>
              </a:rPr>
              <a:t>分鐘</a:t>
            </a:r>
          </a:p>
        </p:txBody>
      </p:sp>
      <p:grpSp>
        <p:nvGrpSpPr>
          <p:cNvPr id="19" name="群組 18">
            <a:extLst>
              <a:ext uri="{FF2B5EF4-FFF2-40B4-BE49-F238E27FC236}">
                <a16:creationId xmlns:a16="http://schemas.microsoft.com/office/drawing/2014/main" id="{B980E00C-325D-4422-BA67-68BF8EC50EC9}"/>
              </a:ext>
            </a:extLst>
          </p:cNvPr>
          <p:cNvGrpSpPr/>
          <p:nvPr/>
        </p:nvGrpSpPr>
        <p:grpSpPr>
          <a:xfrm>
            <a:off x="3170349" y="6382793"/>
            <a:ext cx="762914" cy="230832"/>
            <a:chOff x="6800195" y="5137570"/>
            <a:chExt cx="762914" cy="230832"/>
          </a:xfrm>
        </p:grpSpPr>
        <p:pic>
          <p:nvPicPr>
            <p:cNvPr id="109" name="圖片 108">
              <a:extLst>
                <a:ext uri="{FF2B5EF4-FFF2-40B4-BE49-F238E27FC236}">
                  <a16:creationId xmlns:a16="http://schemas.microsoft.com/office/drawing/2014/main" id="{EBE7D5D6-F108-4A55-AC0D-F5EF9B70E98F}"/>
                </a:ext>
              </a:extLst>
            </p:cNvPr>
            <p:cNvPicPr>
              <a:picLocks noChangeAspect="1"/>
            </p:cNvPicPr>
            <p:nvPr/>
          </p:nvPicPr>
          <p:blipFill>
            <a:blip r:embed="rId2"/>
            <a:stretch>
              <a:fillRect/>
            </a:stretch>
          </p:blipFill>
          <p:spPr>
            <a:xfrm>
              <a:off x="6800195" y="5162154"/>
              <a:ext cx="181867" cy="181867"/>
            </a:xfrm>
            <a:prstGeom prst="rect">
              <a:avLst/>
            </a:prstGeom>
          </p:spPr>
        </p:pic>
        <p:sp>
          <p:nvSpPr>
            <p:cNvPr id="111" name="文字方塊 110">
              <a:extLst>
                <a:ext uri="{FF2B5EF4-FFF2-40B4-BE49-F238E27FC236}">
                  <a16:creationId xmlns:a16="http://schemas.microsoft.com/office/drawing/2014/main" id="{9D70F9DC-C3D0-400B-95F6-626B085DA918}"/>
                </a:ext>
              </a:extLst>
            </p:cNvPr>
            <p:cNvSpPr txBox="1"/>
            <p:nvPr/>
          </p:nvSpPr>
          <p:spPr>
            <a:xfrm>
              <a:off x="6916778" y="5137570"/>
              <a:ext cx="646331" cy="230832"/>
            </a:xfrm>
            <a:prstGeom prst="rect">
              <a:avLst/>
            </a:prstGeom>
            <a:noFill/>
          </p:spPr>
          <p:txBody>
            <a:bodyPr wrap="none" rtlCol="0">
              <a:spAutoFit/>
            </a:bodyPr>
            <a:lstStyle>
              <a:defPPr>
                <a:defRPr lang="zh-TW"/>
              </a:defPPr>
              <a:lvl1pPr>
                <a:defRPr sz="900">
                  <a:latin typeface="微軟正黑體" panose="020B0604030504040204" pitchFamily="34" charset="-120"/>
                  <a:ea typeface="微軟正黑體" panose="020B0604030504040204" pitchFamily="34" charset="-120"/>
                </a:defRPr>
              </a:lvl1pPr>
            </a:lstStyle>
            <a:p>
              <a:r>
                <a:rPr lang="zh-TW" altLang="en-US" dirty="0"/>
                <a:t>蠟筆小新</a:t>
              </a:r>
            </a:p>
          </p:txBody>
        </p:sp>
      </p:grpSp>
      <p:sp>
        <p:nvSpPr>
          <p:cNvPr id="114" name="文字方塊 113">
            <a:extLst>
              <a:ext uri="{FF2B5EF4-FFF2-40B4-BE49-F238E27FC236}">
                <a16:creationId xmlns:a16="http://schemas.microsoft.com/office/drawing/2014/main" id="{8FB17B6B-82B7-4379-BB7F-659B1BB5DA76}"/>
              </a:ext>
            </a:extLst>
          </p:cNvPr>
          <p:cNvSpPr txBox="1"/>
          <p:nvPr/>
        </p:nvSpPr>
        <p:spPr>
          <a:xfrm>
            <a:off x="559500" y="542695"/>
            <a:ext cx="1723549" cy="461665"/>
          </a:xfrm>
          <a:prstGeom prst="rect">
            <a:avLst/>
          </a:prstGeom>
          <a:noFill/>
        </p:spPr>
        <p:txBody>
          <a:bodyPr wrap="none" rtlCol="0">
            <a:spAutoFit/>
          </a:bodyPr>
          <a:lstStyle/>
          <a:p>
            <a:r>
              <a:rPr lang="zh-TW" altLang="en-US" sz="2400" b="1" u="sng" dirty="0">
                <a:latin typeface="微軟正黑體" panose="020B0604030504040204" pitchFamily="34" charset="-120"/>
                <a:ea typeface="微軟正黑體" panose="020B0604030504040204" pitchFamily="34" charset="-120"/>
              </a:rPr>
              <a:t>老闆大拍賣</a:t>
            </a:r>
          </a:p>
        </p:txBody>
      </p:sp>
      <p:sp>
        <p:nvSpPr>
          <p:cNvPr id="115" name="矩形 114">
            <a:extLst>
              <a:ext uri="{FF2B5EF4-FFF2-40B4-BE49-F238E27FC236}">
                <a16:creationId xmlns:a16="http://schemas.microsoft.com/office/drawing/2014/main" id="{EA3C1A3C-3418-41B5-A7A2-28DD6E4EB60B}"/>
              </a:ext>
            </a:extLst>
          </p:cNvPr>
          <p:cNvSpPr/>
          <p:nvPr/>
        </p:nvSpPr>
        <p:spPr>
          <a:xfrm>
            <a:off x="602723" y="993762"/>
            <a:ext cx="3809056" cy="338554"/>
          </a:xfrm>
          <a:prstGeom prst="rect">
            <a:avLst/>
          </a:prstGeom>
        </p:spPr>
        <p:txBody>
          <a:bodyPr wrap="none">
            <a:spAutoFit/>
          </a:bodyPr>
          <a:lstStyle/>
          <a:p>
            <a:r>
              <a:rPr lang="en-US" altLang="zh-TW" sz="1600" dirty="0">
                <a:solidFill>
                  <a:srgbClr val="444444"/>
                </a:solidFill>
                <a:latin typeface="微軟正黑體" panose="020B0604030504040204" pitchFamily="34" charset="-120"/>
                <a:ea typeface="微軟正黑體" panose="020B0604030504040204" pitchFamily="34" charset="-120"/>
              </a:rPr>
              <a:t>2019-06-05 16:11 - 16:18 </a:t>
            </a:r>
            <a:r>
              <a:rPr lang="zh-TW" altLang="en-US" sz="1600" dirty="0">
                <a:solidFill>
                  <a:srgbClr val="444444"/>
                </a:solidFill>
                <a:latin typeface="微軟正黑體" panose="020B0604030504040204" pitchFamily="34" charset="-120"/>
                <a:ea typeface="微軟正黑體" panose="020B0604030504040204" pitchFamily="34" charset="-120"/>
              </a:rPr>
              <a:t>   </a:t>
            </a:r>
            <a:r>
              <a:rPr lang="en-US" altLang="zh-TW" sz="1600" dirty="0">
                <a:solidFill>
                  <a:srgbClr val="444444"/>
                </a:solidFill>
                <a:latin typeface="微軟正黑體" panose="020B0604030504040204" pitchFamily="34" charset="-120"/>
                <a:ea typeface="微軟正黑體" panose="020B0604030504040204" pitchFamily="34" charset="-120"/>
              </a:rPr>
              <a:t>7 </a:t>
            </a:r>
            <a:r>
              <a:rPr lang="zh-TW" altLang="en-US" sz="1600" dirty="0">
                <a:solidFill>
                  <a:srgbClr val="444444"/>
                </a:solidFill>
                <a:latin typeface="微軟正黑體" panose="020B0604030504040204" pitchFamily="34" charset="-120"/>
                <a:ea typeface="微軟正黑體" panose="020B0604030504040204" pitchFamily="34" charset="-120"/>
              </a:rPr>
              <a:t>分鐘 </a:t>
            </a:r>
            <a:r>
              <a:rPr lang="en-US" altLang="zh-TW" sz="1600" dirty="0">
                <a:solidFill>
                  <a:srgbClr val="444444"/>
                </a:solidFill>
                <a:latin typeface="微軟正黑體" panose="020B0604030504040204" pitchFamily="34" charset="-120"/>
                <a:ea typeface="微軟正黑體" panose="020B0604030504040204" pitchFamily="34" charset="-120"/>
              </a:rPr>
              <a:t>4 </a:t>
            </a:r>
            <a:r>
              <a:rPr lang="zh-TW" altLang="en-US" sz="1600" dirty="0">
                <a:solidFill>
                  <a:srgbClr val="444444"/>
                </a:solidFill>
                <a:latin typeface="微軟正黑體" panose="020B0604030504040204" pitchFamily="34" charset="-120"/>
                <a:ea typeface="微軟正黑體" panose="020B0604030504040204" pitchFamily="34" charset="-120"/>
              </a:rPr>
              <a:t>秒</a:t>
            </a:r>
            <a:endParaRPr lang="zh-TW" altLang="en-US" sz="1600" b="0" i="0" dirty="0">
              <a:solidFill>
                <a:srgbClr val="444444"/>
              </a:solidFill>
              <a:effectLst/>
              <a:latin typeface="微軟正黑體" panose="020B0604030504040204" pitchFamily="34" charset="-120"/>
              <a:ea typeface="微軟正黑體" panose="020B0604030504040204" pitchFamily="34" charset="-120"/>
            </a:endParaRPr>
          </a:p>
        </p:txBody>
      </p:sp>
      <p:sp>
        <p:nvSpPr>
          <p:cNvPr id="60" name="矩形 59">
            <a:extLst>
              <a:ext uri="{FF2B5EF4-FFF2-40B4-BE49-F238E27FC236}">
                <a16:creationId xmlns:a16="http://schemas.microsoft.com/office/drawing/2014/main" id="{C745F601-5DDE-4014-9159-B2ABB7ECC282}"/>
              </a:ext>
            </a:extLst>
          </p:cNvPr>
          <p:cNvSpPr/>
          <p:nvPr/>
        </p:nvSpPr>
        <p:spPr>
          <a:xfrm>
            <a:off x="9384634" y="-1340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文字方塊 60">
            <a:extLst>
              <a:ext uri="{FF2B5EF4-FFF2-40B4-BE49-F238E27FC236}">
                <a16:creationId xmlns:a16="http://schemas.microsoft.com/office/drawing/2014/main" id="{B40A82A7-08D1-427B-8E48-43CA497218A6}"/>
              </a:ext>
            </a:extLst>
          </p:cNvPr>
          <p:cNvSpPr txBox="1"/>
          <p:nvPr/>
        </p:nvSpPr>
        <p:spPr>
          <a:xfrm>
            <a:off x="10354435" y="58351"/>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直播總覽</a:t>
            </a:r>
          </a:p>
        </p:txBody>
      </p:sp>
      <p:sp>
        <p:nvSpPr>
          <p:cNvPr id="63" name="文字方塊 62">
            <a:extLst>
              <a:ext uri="{FF2B5EF4-FFF2-40B4-BE49-F238E27FC236}">
                <a16:creationId xmlns:a16="http://schemas.microsoft.com/office/drawing/2014/main" id="{4A68F339-5EC0-4D6B-B207-ABDA211047E0}"/>
              </a:ext>
            </a:extLst>
          </p:cNvPr>
          <p:cNvSpPr txBox="1"/>
          <p:nvPr/>
        </p:nvSpPr>
        <p:spPr>
          <a:xfrm>
            <a:off x="9314541" y="418399"/>
            <a:ext cx="2877458" cy="3477875"/>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返回上層按鍵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此畫面為點選        後顯示。</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直播總覽按鍵</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直播名稱、日期時間、分鐘數顯示。</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直播回顧</a:t>
            </a:r>
            <a:r>
              <a:rPr lang="en-US" altLang="zh-TW" sz="1000" dirty="0">
                <a:latin typeface="微軟正黑體" panose="020B0604030504040204" pitchFamily="34" charset="-120"/>
                <a:ea typeface="微軟正黑體" panose="020B0604030504040204" pitchFamily="34" charset="-120"/>
              </a:rPr>
              <a:t>:fb</a:t>
            </a:r>
            <a:r>
              <a:rPr lang="zh-TW" altLang="en-US" sz="1000" dirty="0">
                <a:latin typeface="微軟正黑體" panose="020B0604030504040204" pitchFamily="34" charset="-120"/>
                <a:ea typeface="微軟正黑體" panose="020B0604030504040204" pitchFamily="34" charset="-120"/>
              </a:rPr>
              <a:t>直播的歷史紀錄顯示於此。</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直播遊戲資訊列表</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查看該直播所完成的遊戲項目資訊。</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遊戲活動項目</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獎品名稱</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獎品名額</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點選▲符號可看見得獎者資訊</a:t>
            </a:r>
            <a:r>
              <a:rPr lang="en-US" altLang="zh-TW" sz="1000" dirty="0">
                <a:latin typeface="微軟正黑體" panose="020B0604030504040204" pitchFamily="34" charset="-120"/>
                <a:ea typeface="微軟正黑體" panose="020B0604030504040204" pitchFamily="34" charset="-120"/>
              </a:rPr>
              <a:t>(FB</a:t>
            </a:r>
            <a:r>
              <a:rPr lang="zh-TW" altLang="en-US" sz="1000" dirty="0">
                <a:latin typeface="微軟正黑體" panose="020B0604030504040204" pitchFamily="34" charset="-120"/>
                <a:ea typeface="微軟正黑體" panose="020B0604030504040204" pitchFamily="34" charset="-120"/>
              </a:rPr>
              <a:t>大頭貼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計時器</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直播統計</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觀看人數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觸及人數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按讚人數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分享人數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總銷售數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總銷售金額</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觀看收視率</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本次直播的觀看人數與時間之間的折線圖分析。</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p:txBody>
      </p:sp>
      <p:grpSp>
        <p:nvGrpSpPr>
          <p:cNvPr id="16" name="群組 15">
            <a:extLst>
              <a:ext uri="{FF2B5EF4-FFF2-40B4-BE49-F238E27FC236}">
                <a16:creationId xmlns:a16="http://schemas.microsoft.com/office/drawing/2014/main" id="{E2F4B852-9A2F-4194-9651-472A1F3434FC}"/>
              </a:ext>
            </a:extLst>
          </p:cNvPr>
          <p:cNvGrpSpPr/>
          <p:nvPr/>
        </p:nvGrpSpPr>
        <p:grpSpPr>
          <a:xfrm>
            <a:off x="635409" y="1680438"/>
            <a:ext cx="2818576" cy="2465482"/>
            <a:chOff x="2373727" y="1608497"/>
            <a:chExt cx="2818576" cy="2465482"/>
          </a:xfrm>
        </p:grpSpPr>
        <p:pic>
          <p:nvPicPr>
            <p:cNvPr id="12" name="圖片 11">
              <a:extLst>
                <a:ext uri="{FF2B5EF4-FFF2-40B4-BE49-F238E27FC236}">
                  <a16:creationId xmlns:a16="http://schemas.microsoft.com/office/drawing/2014/main" id="{F4C232B0-372F-4D8A-B149-7ACB100B3E6F}"/>
                </a:ext>
              </a:extLst>
            </p:cNvPr>
            <p:cNvPicPr>
              <a:picLocks noChangeAspect="1"/>
            </p:cNvPicPr>
            <p:nvPr/>
          </p:nvPicPr>
          <p:blipFill rotWithShape="1">
            <a:blip r:embed="rId3"/>
            <a:srcRect r="9656"/>
            <a:stretch/>
          </p:blipFill>
          <p:spPr>
            <a:xfrm>
              <a:off x="2451231" y="2055471"/>
              <a:ext cx="2741072" cy="2018508"/>
            </a:xfrm>
            <a:prstGeom prst="rect">
              <a:avLst/>
            </a:prstGeom>
          </p:spPr>
        </p:pic>
        <p:sp>
          <p:nvSpPr>
            <p:cNvPr id="59" name="文字方塊 58">
              <a:extLst>
                <a:ext uri="{FF2B5EF4-FFF2-40B4-BE49-F238E27FC236}">
                  <a16:creationId xmlns:a16="http://schemas.microsoft.com/office/drawing/2014/main" id="{D346390D-4D9B-4F92-87C2-2EAB3D7ED66D}"/>
                </a:ext>
              </a:extLst>
            </p:cNvPr>
            <p:cNvSpPr txBox="1"/>
            <p:nvPr/>
          </p:nvSpPr>
          <p:spPr>
            <a:xfrm>
              <a:off x="2373727" y="1608497"/>
              <a:ext cx="1454244" cy="369332"/>
            </a:xfrm>
            <a:prstGeom prst="rect">
              <a:avLst/>
            </a:prstGeom>
            <a:noFill/>
          </p:spPr>
          <p:txBody>
            <a:bodyPr wrap="none" rtlCol="0">
              <a:spAutoFit/>
            </a:bodyPr>
            <a:lstStyle/>
            <a:p>
              <a:pPr marL="342900" indent="-342900">
                <a:buFont typeface="Arial" panose="020B0604020202020204" pitchFamily="34" charset="0"/>
                <a:buChar char="•"/>
              </a:pP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直播回顧</a:t>
              </a:r>
            </a:p>
          </p:txBody>
        </p:sp>
      </p:grpSp>
      <p:grpSp>
        <p:nvGrpSpPr>
          <p:cNvPr id="68" name="群組 67">
            <a:extLst>
              <a:ext uri="{FF2B5EF4-FFF2-40B4-BE49-F238E27FC236}">
                <a16:creationId xmlns:a16="http://schemas.microsoft.com/office/drawing/2014/main" id="{61EBFCED-1E3C-4153-BACC-D5D34AE28516}"/>
              </a:ext>
            </a:extLst>
          </p:cNvPr>
          <p:cNvGrpSpPr/>
          <p:nvPr/>
        </p:nvGrpSpPr>
        <p:grpSpPr>
          <a:xfrm>
            <a:off x="8324576" y="85185"/>
            <a:ext cx="936316" cy="271317"/>
            <a:chOff x="8055325" y="90629"/>
            <a:chExt cx="936316" cy="271317"/>
          </a:xfrm>
        </p:grpSpPr>
        <p:sp>
          <p:nvSpPr>
            <p:cNvPr id="69" name="矩形: 圓角 68">
              <a:extLst>
                <a:ext uri="{FF2B5EF4-FFF2-40B4-BE49-F238E27FC236}">
                  <a16:creationId xmlns:a16="http://schemas.microsoft.com/office/drawing/2014/main" id="{C89B6AB9-9AFA-4993-93C9-EAD4DE4B7E74}"/>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文字方塊 69">
              <a:extLst>
                <a:ext uri="{FF2B5EF4-FFF2-40B4-BE49-F238E27FC236}">
                  <a16:creationId xmlns:a16="http://schemas.microsoft.com/office/drawing/2014/main" id="{C497CF82-38D0-412E-AAA6-7B7C1B228BF0}"/>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graphicFrame>
        <p:nvGraphicFramePr>
          <p:cNvPr id="71" name="表格 70">
            <a:extLst>
              <a:ext uri="{FF2B5EF4-FFF2-40B4-BE49-F238E27FC236}">
                <a16:creationId xmlns:a16="http://schemas.microsoft.com/office/drawing/2014/main" id="{BD198FA3-2647-4B8C-AF86-DB6431644821}"/>
              </a:ext>
            </a:extLst>
          </p:cNvPr>
          <p:cNvGraphicFramePr>
            <a:graphicFrameLocks noGrp="1"/>
          </p:cNvGraphicFramePr>
          <p:nvPr>
            <p:extLst>
              <p:ext uri="{D42A27DB-BD31-4B8C-83A1-F6EECF244321}">
                <p14:modId xmlns:p14="http://schemas.microsoft.com/office/powerpoint/2010/main" val="3316342600"/>
              </p:ext>
            </p:extLst>
          </p:nvPr>
        </p:nvGraphicFramePr>
        <p:xfrm>
          <a:off x="5246630" y="2127412"/>
          <a:ext cx="3591055" cy="1915456"/>
        </p:xfrm>
        <a:graphic>
          <a:graphicData uri="http://schemas.openxmlformats.org/drawingml/2006/table">
            <a:tbl>
              <a:tblPr firstRow="1" bandRow="1">
                <a:tableStyleId>{74C1A8A3-306A-4EB7-A6B1-4F7E0EB9C5D6}</a:tableStyleId>
              </a:tblPr>
              <a:tblGrid>
                <a:gridCol w="713447">
                  <a:extLst>
                    <a:ext uri="{9D8B030D-6E8A-4147-A177-3AD203B41FA5}">
                      <a16:colId xmlns:a16="http://schemas.microsoft.com/office/drawing/2014/main" val="2229831223"/>
                    </a:ext>
                  </a:extLst>
                </a:gridCol>
                <a:gridCol w="719402">
                  <a:extLst>
                    <a:ext uri="{9D8B030D-6E8A-4147-A177-3AD203B41FA5}">
                      <a16:colId xmlns:a16="http://schemas.microsoft.com/office/drawing/2014/main" val="1660311262"/>
                    </a:ext>
                  </a:extLst>
                </a:gridCol>
                <a:gridCol w="719402">
                  <a:extLst>
                    <a:ext uri="{9D8B030D-6E8A-4147-A177-3AD203B41FA5}">
                      <a16:colId xmlns:a16="http://schemas.microsoft.com/office/drawing/2014/main" val="1899728505"/>
                    </a:ext>
                  </a:extLst>
                </a:gridCol>
                <a:gridCol w="719402">
                  <a:extLst>
                    <a:ext uri="{9D8B030D-6E8A-4147-A177-3AD203B41FA5}">
                      <a16:colId xmlns:a16="http://schemas.microsoft.com/office/drawing/2014/main" val="3961743071"/>
                    </a:ext>
                  </a:extLst>
                </a:gridCol>
                <a:gridCol w="719402">
                  <a:extLst>
                    <a:ext uri="{9D8B030D-6E8A-4147-A177-3AD203B41FA5}">
                      <a16:colId xmlns:a16="http://schemas.microsoft.com/office/drawing/2014/main" val="2216179431"/>
                    </a:ext>
                  </a:extLst>
                </a:gridCol>
              </a:tblGrid>
              <a:tr h="478864">
                <a:tc>
                  <a:txBody>
                    <a:bodyPr/>
                    <a:lstStyle/>
                    <a:p>
                      <a:endParaRPr lang="zh-TW" altLang="en-US" sz="1600" dirty="0">
                        <a:effectLst/>
                        <a:latin typeface="微軟正黑體" panose="020B0604030504040204" pitchFamily="34" charset="-120"/>
                        <a:ea typeface="微軟正黑體" panose="020B0604030504040204" pitchFamily="34" charset="-120"/>
                      </a:endParaRPr>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634417842"/>
                  </a:ext>
                </a:extLst>
              </a:tr>
              <a:tr h="478864">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4197494834"/>
                  </a:ext>
                </a:extLst>
              </a:tr>
              <a:tr h="478864">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762331178"/>
                  </a:ext>
                </a:extLst>
              </a:tr>
              <a:tr h="478864">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3816320585"/>
                  </a:ext>
                </a:extLst>
              </a:tr>
            </a:tbl>
          </a:graphicData>
        </a:graphic>
      </p:graphicFrame>
      <p:sp>
        <p:nvSpPr>
          <p:cNvPr id="18" name="文字方塊 17">
            <a:extLst>
              <a:ext uri="{FF2B5EF4-FFF2-40B4-BE49-F238E27FC236}">
                <a16:creationId xmlns:a16="http://schemas.microsoft.com/office/drawing/2014/main" id="{D4D3EFEF-7933-40E8-BFCC-AE9B056A0E16}"/>
              </a:ext>
            </a:extLst>
          </p:cNvPr>
          <p:cNvSpPr txBox="1"/>
          <p:nvPr/>
        </p:nvSpPr>
        <p:spPr>
          <a:xfrm>
            <a:off x="5257189" y="3176767"/>
            <a:ext cx="800219" cy="276999"/>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zh-TW" altLang="en-US" b="0" dirty="0"/>
              <a:t>觸及人數</a:t>
            </a:r>
          </a:p>
        </p:txBody>
      </p:sp>
      <p:sp>
        <p:nvSpPr>
          <p:cNvPr id="72" name="文字方塊 71">
            <a:extLst>
              <a:ext uri="{FF2B5EF4-FFF2-40B4-BE49-F238E27FC236}">
                <a16:creationId xmlns:a16="http://schemas.microsoft.com/office/drawing/2014/main" id="{8BED8072-0600-4EBF-8EBD-5B0D5C5156F3}"/>
              </a:ext>
            </a:extLst>
          </p:cNvPr>
          <p:cNvSpPr txBox="1"/>
          <p:nvPr/>
        </p:nvSpPr>
        <p:spPr>
          <a:xfrm>
            <a:off x="5276877" y="2709555"/>
            <a:ext cx="800219" cy="276999"/>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zh-TW" altLang="en-US" b="0" dirty="0"/>
              <a:t>觀看人數</a:t>
            </a:r>
          </a:p>
        </p:txBody>
      </p:sp>
      <p:sp>
        <p:nvSpPr>
          <p:cNvPr id="73" name="文字方塊 72">
            <a:extLst>
              <a:ext uri="{FF2B5EF4-FFF2-40B4-BE49-F238E27FC236}">
                <a16:creationId xmlns:a16="http://schemas.microsoft.com/office/drawing/2014/main" id="{3A9C658F-F81F-4736-B3BB-6C5F87927C8A}"/>
              </a:ext>
            </a:extLst>
          </p:cNvPr>
          <p:cNvSpPr txBox="1"/>
          <p:nvPr/>
        </p:nvSpPr>
        <p:spPr>
          <a:xfrm>
            <a:off x="5261030" y="3665022"/>
            <a:ext cx="800219" cy="276999"/>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zh-TW" altLang="en-US" b="0" dirty="0"/>
              <a:t>按讚人數</a:t>
            </a:r>
          </a:p>
        </p:txBody>
      </p:sp>
      <p:sp>
        <p:nvSpPr>
          <p:cNvPr id="74" name="文字方塊 73">
            <a:extLst>
              <a:ext uri="{FF2B5EF4-FFF2-40B4-BE49-F238E27FC236}">
                <a16:creationId xmlns:a16="http://schemas.microsoft.com/office/drawing/2014/main" id="{7CC035C0-86DD-4525-BECE-F49EFE3A0EB2}"/>
              </a:ext>
            </a:extLst>
          </p:cNvPr>
          <p:cNvSpPr txBox="1"/>
          <p:nvPr/>
        </p:nvSpPr>
        <p:spPr>
          <a:xfrm>
            <a:off x="7105019" y="2691855"/>
            <a:ext cx="800219" cy="276999"/>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zh-TW" altLang="en-US" b="0" dirty="0"/>
              <a:t>分享人數</a:t>
            </a:r>
          </a:p>
        </p:txBody>
      </p:sp>
      <p:sp>
        <p:nvSpPr>
          <p:cNvPr id="89" name="文字方塊 88">
            <a:extLst>
              <a:ext uri="{FF2B5EF4-FFF2-40B4-BE49-F238E27FC236}">
                <a16:creationId xmlns:a16="http://schemas.microsoft.com/office/drawing/2014/main" id="{52FBC960-3214-4F59-ADC9-05B7E151538B}"/>
              </a:ext>
            </a:extLst>
          </p:cNvPr>
          <p:cNvSpPr txBox="1"/>
          <p:nvPr/>
        </p:nvSpPr>
        <p:spPr>
          <a:xfrm>
            <a:off x="7100870" y="3168759"/>
            <a:ext cx="800219" cy="276999"/>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zh-TW" altLang="en-US" b="0" dirty="0"/>
              <a:t>總銷售數</a:t>
            </a:r>
          </a:p>
        </p:txBody>
      </p:sp>
      <p:sp>
        <p:nvSpPr>
          <p:cNvPr id="108" name="文字方塊 107">
            <a:extLst>
              <a:ext uri="{FF2B5EF4-FFF2-40B4-BE49-F238E27FC236}">
                <a16:creationId xmlns:a16="http://schemas.microsoft.com/office/drawing/2014/main" id="{375179BF-C85A-4381-B141-1EA71B2355BF}"/>
              </a:ext>
            </a:extLst>
          </p:cNvPr>
          <p:cNvSpPr txBox="1"/>
          <p:nvPr/>
        </p:nvSpPr>
        <p:spPr>
          <a:xfrm>
            <a:off x="7096297" y="3645663"/>
            <a:ext cx="954107" cy="276999"/>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zh-TW" altLang="en-US" b="0" dirty="0"/>
              <a:t>總銷售金額</a:t>
            </a:r>
          </a:p>
        </p:txBody>
      </p:sp>
      <p:sp>
        <p:nvSpPr>
          <p:cNvPr id="110" name="文字方塊 109">
            <a:extLst>
              <a:ext uri="{FF2B5EF4-FFF2-40B4-BE49-F238E27FC236}">
                <a16:creationId xmlns:a16="http://schemas.microsoft.com/office/drawing/2014/main" id="{CE25455E-C3F6-4A03-96B7-4C840D7A98DA}"/>
              </a:ext>
            </a:extLst>
          </p:cNvPr>
          <p:cNvSpPr txBox="1"/>
          <p:nvPr/>
        </p:nvSpPr>
        <p:spPr>
          <a:xfrm>
            <a:off x="5303111" y="2214511"/>
            <a:ext cx="543739" cy="307777"/>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zh-TW" altLang="en-US" sz="1400" dirty="0"/>
              <a:t>項目</a:t>
            </a:r>
          </a:p>
        </p:txBody>
      </p:sp>
      <p:sp>
        <p:nvSpPr>
          <p:cNvPr id="112" name="文字方塊 111">
            <a:extLst>
              <a:ext uri="{FF2B5EF4-FFF2-40B4-BE49-F238E27FC236}">
                <a16:creationId xmlns:a16="http://schemas.microsoft.com/office/drawing/2014/main" id="{CB6BF4C6-9281-40FE-B12B-07962D69800A}"/>
              </a:ext>
            </a:extLst>
          </p:cNvPr>
          <p:cNvSpPr txBox="1"/>
          <p:nvPr/>
        </p:nvSpPr>
        <p:spPr>
          <a:xfrm>
            <a:off x="6131094" y="2703652"/>
            <a:ext cx="697627" cy="276999"/>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en-US" altLang="zh-TW" b="0" dirty="0"/>
              <a:t>1212</a:t>
            </a:r>
            <a:r>
              <a:rPr lang="zh-TW" altLang="en-US" b="0" dirty="0"/>
              <a:t>人</a:t>
            </a:r>
          </a:p>
        </p:txBody>
      </p:sp>
      <p:sp>
        <p:nvSpPr>
          <p:cNvPr id="113" name="文字方塊 112">
            <a:extLst>
              <a:ext uri="{FF2B5EF4-FFF2-40B4-BE49-F238E27FC236}">
                <a16:creationId xmlns:a16="http://schemas.microsoft.com/office/drawing/2014/main" id="{05D8B3F2-353D-46DA-8842-E77103D7A7FB}"/>
              </a:ext>
            </a:extLst>
          </p:cNvPr>
          <p:cNvSpPr txBox="1"/>
          <p:nvPr/>
        </p:nvSpPr>
        <p:spPr>
          <a:xfrm>
            <a:off x="6161338" y="3167034"/>
            <a:ext cx="697627" cy="276999"/>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en-US" altLang="zh-TW" b="0" dirty="0"/>
              <a:t>3000</a:t>
            </a:r>
            <a:r>
              <a:rPr lang="zh-TW" altLang="en-US" b="0" dirty="0"/>
              <a:t>人</a:t>
            </a:r>
          </a:p>
        </p:txBody>
      </p:sp>
      <p:sp>
        <p:nvSpPr>
          <p:cNvPr id="116" name="文字方塊 115">
            <a:extLst>
              <a:ext uri="{FF2B5EF4-FFF2-40B4-BE49-F238E27FC236}">
                <a16:creationId xmlns:a16="http://schemas.microsoft.com/office/drawing/2014/main" id="{50C1996F-4563-4C5F-9A4F-A686C536DE27}"/>
              </a:ext>
            </a:extLst>
          </p:cNvPr>
          <p:cNvSpPr txBox="1"/>
          <p:nvPr/>
        </p:nvSpPr>
        <p:spPr>
          <a:xfrm>
            <a:off x="6266013" y="3654796"/>
            <a:ext cx="518091" cy="276999"/>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en-US" altLang="zh-TW" b="0" dirty="0"/>
              <a:t>43</a:t>
            </a:r>
            <a:r>
              <a:rPr lang="zh-TW" altLang="en-US" b="0" dirty="0"/>
              <a:t>人</a:t>
            </a:r>
          </a:p>
        </p:txBody>
      </p:sp>
      <p:sp>
        <p:nvSpPr>
          <p:cNvPr id="118" name="文字方塊 117">
            <a:extLst>
              <a:ext uri="{FF2B5EF4-FFF2-40B4-BE49-F238E27FC236}">
                <a16:creationId xmlns:a16="http://schemas.microsoft.com/office/drawing/2014/main" id="{11681A34-72E6-4370-8557-50D026E4C528}"/>
              </a:ext>
            </a:extLst>
          </p:cNvPr>
          <p:cNvSpPr txBox="1"/>
          <p:nvPr/>
        </p:nvSpPr>
        <p:spPr>
          <a:xfrm>
            <a:off x="8040691" y="2702709"/>
            <a:ext cx="543739" cy="276999"/>
          </a:xfrm>
          <a:prstGeom prst="rect">
            <a:avLst/>
          </a:prstGeom>
          <a:noFill/>
        </p:spPr>
        <p:txBody>
          <a:bodyPr wrap="squar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en-US" altLang="zh-TW" b="0" dirty="0"/>
              <a:t>20</a:t>
            </a:r>
            <a:r>
              <a:rPr lang="zh-TW" altLang="en-US" b="0" dirty="0"/>
              <a:t>人</a:t>
            </a:r>
          </a:p>
        </p:txBody>
      </p:sp>
      <p:sp>
        <p:nvSpPr>
          <p:cNvPr id="119" name="文字方塊 118">
            <a:extLst>
              <a:ext uri="{FF2B5EF4-FFF2-40B4-BE49-F238E27FC236}">
                <a16:creationId xmlns:a16="http://schemas.microsoft.com/office/drawing/2014/main" id="{04A2701D-995D-4CAB-8C10-6296FDB26189}"/>
              </a:ext>
            </a:extLst>
          </p:cNvPr>
          <p:cNvSpPr txBox="1"/>
          <p:nvPr/>
        </p:nvSpPr>
        <p:spPr>
          <a:xfrm>
            <a:off x="8039353" y="3176767"/>
            <a:ext cx="697627" cy="276999"/>
          </a:xfrm>
          <a:prstGeom prst="rect">
            <a:avLst/>
          </a:prstGeom>
          <a:noFill/>
        </p:spPr>
        <p:txBody>
          <a:bodyPr wrap="squar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en-US" altLang="zh-TW" b="0" dirty="0"/>
              <a:t>62</a:t>
            </a:r>
            <a:r>
              <a:rPr lang="zh-TW" altLang="en-US" b="0" dirty="0"/>
              <a:t>筆</a:t>
            </a:r>
          </a:p>
        </p:txBody>
      </p:sp>
      <p:sp>
        <p:nvSpPr>
          <p:cNvPr id="120" name="文字方塊 119">
            <a:extLst>
              <a:ext uri="{FF2B5EF4-FFF2-40B4-BE49-F238E27FC236}">
                <a16:creationId xmlns:a16="http://schemas.microsoft.com/office/drawing/2014/main" id="{E0E221DE-5F7E-4C35-AA11-D5D2DAEECB99}"/>
              </a:ext>
            </a:extLst>
          </p:cNvPr>
          <p:cNvSpPr txBox="1"/>
          <p:nvPr/>
        </p:nvSpPr>
        <p:spPr>
          <a:xfrm>
            <a:off x="8039416" y="3650272"/>
            <a:ext cx="913940" cy="276999"/>
          </a:xfrm>
          <a:prstGeom prst="rect">
            <a:avLst/>
          </a:prstGeom>
          <a:noFill/>
        </p:spPr>
        <p:txBody>
          <a:bodyPr wrap="squar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en-US" altLang="zh-TW" b="0" dirty="0"/>
              <a:t>39000</a:t>
            </a:r>
            <a:r>
              <a:rPr lang="zh-TW" altLang="en-US" b="0" dirty="0"/>
              <a:t>元</a:t>
            </a:r>
          </a:p>
        </p:txBody>
      </p:sp>
      <p:sp>
        <p:nvSpPr>
          <p:cNvPr id="121" name="文字方塊 120">
            <a:extLst>
              <a:ext uri="{FF2B5EF4-FFF2-40B4-BE49-F238E27FC236}">
                <a16:creationId xmlns:a16="http://schemas.microsoft.com/office/drawing/2014/main" id="{782B670D-2107-4FEC-ABFD-17E188CE0B86}"/>
              </a:ext>
            </a:extLst>
          </p:cNvPr>
          <p:cNvSpPr txBox="1"/>
          <p:nvPr/>
        </p:nvSpPr>
        <p:spPr>
          <a:xfrm>
            <a:off x="7251596" y="2224429"/>
            <a:ext cx="543739" cy="307777"/>
          </a:xfrm>
          <a:prstGeom prst="rect">
            <a:avLst/>
          </a:prstGeom>
          <a:noFill/>
        </p:spPr>
        <p:txBody>
          <a:bodyPr wrap="none" rtlCol="0">
            <a:spAutoFit/>
          </a:bodyPr>
          <a:lstStyle>
            <a:defPPr>
              <a:defRPr lang="zh-TW"/>
            </a:defPPr>
            <a:lvl1pPr>
              <a:defRPr sz="1200" b="1">
                <a:latin typeface="微軟正黑體" panose="020B0604030504040204" pitchFamily="34" charset="-120"/>
                <a:ea typeface="微軟正黑體" panose="020B0604030504040204" pitchFamily="34" charset="-120"/>
              </a:defRPr>
            </a:lvl1pPr>
          </a:lstStyle>
          <a:p>
            <a:r>
              <a:rPr lang="zh-TW" altLang="en-US" sz="1400" dirty="0"/>
              <a:t>項目</a:t>
            </a:r>
          </a:p>
        </p:txBody>
      </p:sp>
      <p:sp>
        <p:nvSpPr>
          <p:cNvPr id="17" name="文字方塊 16">
            <a:extLst>
              <a:ext uri="{FF2B5EF4-FFF2-40B4-BE49-F238E27FC236}">
                <a16:creationId xmlns:a16="http://schemas.microsoft.com/office/drawing/2014/main" id="{C1B8C365-4D9D-4E1F-88CA-7ECF94AE3F5F}"/>
              </a:ext>
            </a:extLst>
          </p:cNvPr>
          <p:cNvSpPr txBox="1"/>
          <p:nvPr/>
        </p:nvSpPr>
        <p:spPr>
          <a:xfrm>
            <a:off x="4955105" y="1606428"/>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直播統計</a:t>
            </a:r>
          </a:p>
        </p:txBody>
      </p:sp>
      <p:grpSp>
        <p:nvGrpSpPr>
          <p:cNvPr id="14" name="群組 13">
            <a:extLst>
              <a:ext uri="{FF2B5EF4-FFF2-40B4-BE49-F238E27FC236}">
                <a16:creationId xmlns:a16="http://schemas.microsoft.com/office/drawing/2014/main" id="{96042EB8-7F86-41F7-BD2C-0BBA5B1C4C98}"/>
              </a:ext>
            </a:extLst>
          </p:cNvPr>
          <p:cNvGrpSpPr/>
          <p:nvPr/>
        </p:nvGrpSpPr>
        <p:grpSpPr>
          <a:xfrm>
            <a:off x="2359779" y="617062"/>
            <a:ext cx="914400" cy="287366"/>
            <a:chOff x="791304" y="1736966"/>
            <a:chExt cx="914400" cy="287366"/>
          </a:xfrm>
        </p:grpSpPr>
        <p:sp>
          <p:nvSpPr>
            <p:cNvPr id="4" name="矩形: 圓角 3">
              <a:extLst>
                <a:ext uri="{FF2B5EF4-FFF2-40B4-BE49-F238E27FC236}">
                  <a16:creationId xmlns:a16="http://schemas.microsoft.com/office/drawing/2014/main" id="{4941E586-44B5-4342-85A4-15C1528FB83C}"/>
                </a:ext>
              </a:extLst>
            </p:cNvPr>
            <p:cNvSpPr/>
            <p:nvPr/>
          </p:nvSpPr>
          <p:spPr>
            <a:xfrm>
              <a:off x="791304" y="1736966"/>
              <a:ext cx="914400" cy="268323"/>
            </a:xfrm>
            <a:prstGeom prst="roundRect">
              <a:avLst/>
            </a:prstGeom>
            <a:solidFill>
              <a:schemeClr val="accent2">
                <a:lumMod val="60000"/>
                <a:lumOff val="4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C722D6F0-600A-4395-AEC2-021B876E8705}"/>
                </a:ext>
              </a:extLst>
            </p:cNvPr>
            <p:cNvSpPr txBox="1"/>
            <p:nvPr/>
          </p:nvSpPr>
          <p:spPr>
            <a:xfrm>
              <a:off x="826664" y="1747333"/>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直播總覽</a:t>
              </a:r>
            </a:p>
          </p:txBody>
        </p:sp>
      </p:grpSp>
      <p:grpSp>
        <p:nvGrpSpPr>
          <p:cNvPr id="15" name="群組 14">
            <a:extLst>
              <a:ext uri="{FF2B5EF4-FFF2-40B4-BE49-F238E27FC236}">
                <a16:creationId xmlns:a16="http://schemas.microsoft.com/office/drawing/2014/main" id="{4ED51016-086B-4533-9544-C48EDDEB63B0}"/>
              </a:ext>
            </a:extLst>
          </p:cNvPr>
          <p:cNvGrpSpPr/>
          <p:nvPr/>
        </p:nvGrpSpPr>
        <p:grpSpPr>
          <a:xfrm>
            <a:off x="3462212" y="617613"/>
            <a:ext cx="914400" cy="283834"/>
            <a:chOff x="777183" y="2245029"/>
            <a:chExt cx="914400" cy="283834"/>
          </a:xfrm>
        </p:grpSpPr>
        <p:sp>
          <p:nvSpPr>
            <p:cNvPr id="125" name="矩形: 圓角 124">
              <a:extLst>
                <a:ext uri="{FF2B5EF4-FFF2-40B4-BE49-F238E27FC236}">
                  <a16:creationId xmlns:a16="http://schemas.microsoft.com/office/drawing/2014/main" id="{00FFE0E8-ABDB-4358-A3EE-94F67A664091}"/>
                </a:ext>
              </a:extLst>
            </p:cNvPr>
            <p:cNvSpPr/>
            <p:nvPr/>
          </p:nvSpPr>
          <p:spPr>
            <a:xfrm>
              <a:off x="777183" y="2245029"/>
              <a:ext cx="914400" cy="26777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文字方塊 125">
              <a:extLst>
                <a:ext uri="{FF2B5EF4-FFF2-40B4-BE49-F238E27FC236}">
                  <a16:creationId xmlns:a16="http://schemas.microsoft.com/office/drawing/2014/main" id="{5955C10E-79CF-4F41-8C1F-496C738BA3E3}"/>
                </a:ext>
              </a:extLst>
            </p:cNvPr>
            <p:cNvSpPr txBox="1"/>
            <p:nvPr/>
          </p:nvSpPr>
          <p:spPr>
            <a:xfrm>
              <a:off x="831218" y="2251864"/>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銷售成效</a:t>
              </a:r>
            </a:p>
          </p:txBody>
        </p:sp>
      </p:grpSp>
      <p:sp>
        <p:nvSpPr>
          <p:cNvPr id="127" name="文字方塊 126">
            <a:extLst>
              <a:ext uri="{FF2B5EF4-FFF2-40B4-BE49-F238E27FC236}">
                <a16:creationId xmlns:a16="http://schemas.microsoft.com/office/drawing/2014/main" id="{8D943114-895A-466A-B405-ABC6C4E854FE}"/>
              </a:ext>
            </a:extLst>
          </p:cNvPr>
          <p:cNvSpPr txBox="1"/>
          <p:nvPr/>
        </p:nvSpPr>
        <p:spPr>
          <a:xfrm>
            <a:off x="4905204" y="4223562"/>
            <a:ext cx="1627369"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觀看收視率</a:t>
            </a:r>
          </a:p>
        </p:txBody>
      </p:sp>
      <p:pic>
        <p:nvPicPr>
          <p:cNvPr id="20" name="圖片 19">
            <a:extLst>
              <a:ext uri="{FF2B5EF4-FFF2-40B4-BE49-F238E27FC236}">
                <a16:creationId xmlns:a16="http://schemas.microsoft.com/office/drawing/2014/main" id="{8EF941EC-9153-4C91-8963-DE1079544172}"/>
              </a:ext>
            </a:extLst>
          </p:cNvPr>
          <p:cNvPicPr>
            <a:picLocks noChangeAspect="1"/>
          </p:cNvPicPr>
          <p:nvPr/>
        </p:nvPicPr>
        <p:blipFill>
          <a:blip r:embed="rId4"/>
          <a:stretch>
            <a:fillRect/>
          </a:stretch>
        </p:blipFill>
        <p:spPr>
          <a:xfrm>
            <a:off x="5005116" y="5281951"/>
            <a:ext cx="4281432" cy="1268572"/>
          </a:xfrm>
          <a:prstGeom prst="rect">
            <a:avLst/>
          </a:prstGeom>
        </p:spPr>
      </p:pic>
      <p:sp>
        <p:nvSpPr>
          <p:cNvPr id="21" name="文字方塊 20">
            <a:extLst>
              <a:ext uri="{FF2B5EF4-FFF2-40B4-BE49-F238E27FC236}">
                <a16:creationId xmlns:a16="http://schemas.microsoft.com/office/drawing/2014/main" id="{7CBAFE72-6092-4915-B8FF-449393F13DFB}"/>
              </a:ext>
            </a:extLst>
          </p:cNvPr>
          <p:cNvSpPr txBox="1"/>
          <p:nvPr/>
        </p:nvSpPr>
        <p:spPr>
          <a:xfrm>
            <a:off x="8903855" y="6539766"/>
            <a:ext cx="441146"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時間</a:t>
            </a:r>
          </a:p>
        </p:txBody>
      </p:sp>
      <p:sp>
        <p:nvSpPr>
          <p:cNvPr id="128" name="文字方塊 127">
            <a:extLst>
              <a:ext uri="{FF2B5EF4-FFF2-40B4-BE49-F238E27FC236}">
                <a16:creationId xmlns:a16="http://schemas.microsoft.com/office/drawing/2014/main" id="{4441EE75-D32D-42F2-AAB1-87A3D524BA35}"/>
              </a:ext>
            </a:extLst>
          </p:cNvPr>
          <p:cNvSpPr txBox="1"/>
          <p:nvPr/>
        </p:nvSpPr>
        <p:spPr>
          <a:xfrm>
            <a:off x="4994802" y="5124352"/>
            <a:ext cx="697627"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觀看人數</a:t>
            </a:r>
          </a:p>
        </p:txBody>
      </p:sp>
      <p:grpSp>
        <p:nvGrpSpPr>
          <p:cNvPr id="78" name="群組 77">
            <a:extLst>
              <a:ext uri="{FF2B5EF4-FFF2-40B4-BE49-F238E27FC236}">
                <a16:creationId xmlns:a16="http://schemas.microsoft.com/office/drawing/2014/main" id="{612CC142-F577-4EC6-9368-001938583088}"/>
              </a:ext>
            </a:extLst>
          </p:cNvPr>
          <p:cNvGrpSpPr/>
          <p:nvPr/>
        </p:nvGrpSpPr>
        <p:grpSpPr>
          <a:xfrm>
            <a:off x="2106634" y="165138"/>
            <a:ext cx="1183300" cy="273937"/>
            <a:chOff x="5514940" y="935823"/>
            <a:chExt cx="1183300" cy="273937"/>
          </a:xfrm>
        </p:grpSpPr>
        <p:sp>
          <p:nvSpPr>
            <p:cNvPr id="79" name="矩形 78">
              <a:extLst>
                <a:ext uri="{FF2B5EF4-FFF2-40B4-BE49-F238E27FC236}">
                  <a16:creationId xmlns:a16="http://schemas.microsoft.com/office/drawing/2014/main" id="{4476B882-9236-4CF1-9043-CCA74B0D05FE}"/>
                </a:ext>
              </a:extLst>
            </p:cNvPr>
            <p:cNvSpPr/>
            <p:nvPr/>
          </p:nvSpPr>
          <p:spPr>
            <a:xfrm>
              <a:off x="5614687" y="935823"/>
              <a:ext cx="962625" cy="24324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文字方塊 79">
              <a:extLst>
                <a:ext uri="{FF2B5EF4-FFF2-40B4-BE49-F238E27FC236}">
                  <a16:creationId xmlns:a16="http://schemas.microsoft.com/office/drawing/2014/main" id="{C5DA8CD1-6FFA-4A9E-9547-613038F500BD}"/>
                </a:ext>
              </a:extLst>
            </p:cNvPr>
            <p:cNvSpPr txBox="1"/>
            <p:nvPr/>
          </p:nvSpPr>
          <p:spPr>
            <a:xfrm>
              <a:off x="5514940" y="94815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grpSp>
      <p:pic>
        <p:nvPicPr>
          <p:cNvPr id="2" name="圖片 1">
            <a:extLst>
              <a:ext uri="{FF2B5EF4-FFF2-40B4-BE49-F238E27FC236}">
                <a16:creationId xmlns:a16="http://schemas.microsoft.com/office/drawing/2014/main" id="{51339FCE-455C-4900-B4D7-24AEC486544A}"/>
              </a:ext>
            </a:extLst>
          </p:cNvPr>
          <p:cNvPicPr>
            <a:picLocks noChangeAspect="1"/>
          </p:cNvPicPr>
          <p:nvPr/>
        </p:nvPicPr>
        <p:blipFill>
          <a:blip r:embed="rId5"/>
          <a:stretch>
            <a:fillRect/>
          </a:stretch>
        </p:blipFill>
        <p:spPr>
          <a:xfrm>
            <a:off x="10341073" y="606122"/>
            <a:ext cx="234368" cy="167405"/>
          </a:xfrm>
          <a:prstGeom prst="rect">
            <a:avLst/>
          </a:prstGeom>
        </p:spPr>
      </p:pic>
    </p:spTree>
    <p:extLst>
      <p:ext uri="{BB962C8B-B14F-4D97-AF65-F5344CB8AC3E}">
        <p14:creationId xmlns:p14="http://schemas.microsoft.com/office/powerpoint/2010/main" val="1286258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3B04F08-5E83-4041-B69C-7B6C78A3195E}"/>
              </a:ext>
            </a:extLst>
          </p:cNvPr>
          <p:cNvSpPr/>
          <p:nvPr/>
        </p:nvSpPr>
        <p:spPr>
          <a:xfrm>
            <a:off x="1313889" y="161078"/>
            <a:ext cx="895900" cy="281770"/>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1FA9D795-9AC3-40C8-9EBF-6BDB4F58D91D}"/>
              </a:ext>
            </a:extLst>
          </p:cNvPr>
          <p:cNvCxnSpPr>
            <a:cxnSpLocks/>
          </p:cNvCxnSpPr>
          <p:nvPr/>
        </p:nvCxnSpPr>
        <p:spPr>
          <a:xfrm flipV="1">
            <a:off x="2209789" y="399142"/>
            <a:ext cx="7116391" cy="24828"/>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51685DBB-DDE6-4140-AA85-3C304E29D8A5}"/>
              </a:ext>
            </a:extLst>
          </p:cNvPr>
          <p:cNvCxnSpPr>
            <a:cxnSpLocks/>
          </p:cNvCxnSpPr>
          <p:nvPr/>
        </p:nvCxnSpPr>
        <p:spPr>
          <a:xfrm flipH="1">
            <a:off x="336042" y="166550"/>
            <a:ext cx="7826" cy="6546299"/>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DBC32941-70F6-4E1C-9F5C-5143B7BC5088}"/>
              </a:ext>
            </a:extLst>
          </p:cNvPr>
          <p:cNvCxnSpPr>
            <a:cxnSpLocks/>
          </p:cNvCxnSpPr>
          <p:nvPr/>
        </p:nvCxnSpPr>
        <p:spPr>
          <a:xfrm>
            <a:off x="9326180" y="408378"/>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B97A1386-9C73-49CB-B542-685D873C41E8}"/>
              </a:ext>
            </a:extLst>
          </p:cNvPr>
          <p:cNvSpPr txBox="1"/>
          <p:nvPr/>
        </p:nvSpPr>
        <p:spPr>
          <a:xfrm>
            <a:off x="1190427" y="172708"/>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10" name="文字方塊 9">
            <a:extLst>
              <a:ext uri="{FF2B5EF4-FFF2-40B4-BE49-F238E27FC236}">
                <a16:creationId xmlns:a16="http://schemas.microsoft.com/office/drawing/2014/main" id="{77B046CD-ADA2-40CC-82E3-AA8ED20F2C00}"/>
              </a:ext>
            </a:extLst>
          </p:cNvPr>
          <p:cNvSpPr txBox="1"/>
          <p:nvPr/>
        </p:nvSpPr>
        <p:spPr>
          <a:xfrm>
            <a:off x="248609" y="169629"/>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22" name="矩形 21">
            <a:extLst>
              <a:ext uri="{FF2B5EF4-FFF2-40B4-BE49-F238E27FC236}">
                <a16:creationId xmlns:a16="http://schemas.microsoft.com/office/drawing/2014/main" id="{B0430FEE-00B8-4AEE-99F8-AB2202774F28}"/>
              </a:ext>
            </a:extLst>
          </p:cNvPr>
          <p:cNvSpPr/>
          <p:nvPr/>
        </p:nvSpPr>
        <p:spPr>
          <a:xfrm>
            <a:off x="355507" y="163706"/>
            <a:ext cx="962625" cy="265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 name="直線接點 2">
            <a:extLst>
              <a:ext uri="{FF2B5EF4-FFF2-40B4-BE49-F238E27FC236}">
                <a16:creationId xmlns:a16="http://schemas.microsoft.com/office/drawing/2014/main" id="{5CEED06D-572E-40FA-A517-BCF495A011B7}"/>
              </a:ext>
            </a:extLst>
          </p:cNvPr>
          <p:cNvCxnSpPr>
            <a:cxnSpLocks/>
          </p:cNvCxnSpPr>
          <p:nvPr/>
        </p:nvCxnSpPr>
        <p:spPr>
          <a:xfrm flipV="1">
            <a:off x="1302148" y="160675"/>
            <a:ext cx="907641" cy="1"/>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D77877B3-22D7-434D-9BF8-95566653401B}"/>
              </a:ext>
            </a:extLst>
          </p:cNvPr>
          <p:cNvCxnSpPr/>
          <p:nvPr/>
        </p:nvCxnSpPr>
        <p:spPr>
          <a:xfrm>
            <a:off x="2209789" y="160675"/>
            <a:ext cx="0" cy="282173"/>
          </a:xfrm>
          <a:prstGeom prst="line">
            <a:avLst/>
          </a:prstGeom>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8FB17B6B-82B7-4379-BB7F-659B1BB5DA76}"/>
              </a:ext>
            </a:extLst>
          </p:cNvPr>
          <p:cNvSpPr txBox="1"/>
          <p:nvPr/>
        </p:nvSpPr>
        <p:spPr>
          <a:xfrm>
            <a:off x="559500" y="542695"/>
            <a:ext cx="1723549" cy="461665"/>
          </a:xfrm>
          <a:prstGeom prst="rect">
            <a:avLst/>
          </a:prstGeom>
          <a:noFill/>
        </p:spPr>
        <p:txBody>
          <a:bodyPr wrap="none" rtlCol="0">
            <a:spAutoFit/>
          </a:bodyPr>
          <a:lstStyle/>
          <a:p>
            <a:r>
              <a:rPr lang="zh-TW" altLang="en-US" sz="2400" b="1" u="sng" dirty="0">
                <a:latin typeface="微軟正黑體" panose="020B0604030504040204" pitchFamily="34" charset="-120"/>
                <a:ea typeface="微軟正黑體" panose="020B0604030504040204" pitchFamily="34" charset="-120"/>
              </a:rPr>
              <a:t>老闆大拍賣</a:t>
            </a:r>
          </a:p>
        </p:txBody>
      </p:sp>
      <p:sp>
        <p:nvSpPr>
          <p:cNvPr id="115" name="矩形 114">
            <a:extLst>
              <a:ext uri="{FF2B5EF4-FFF2-40B4-BE49-F238E27FC236}">
                <a16:creationId xmlns:a16="http://schemas.microsoft.com/office/drawing/2014/main" id="{EA3C1A3C-3418-41B5-A7A2-28DD6E4EB60B}"/>
              </a:ext>
            </a:extLst>
          </p:cNvPr>
          <p:cNvSpPr/>
          <p:nvPr/>
        </p:nvSpPr>
        <p:spPr>
          <a:xfrm>
            <a:off x="602723" y="993762"/>
            <a:ext cx="3809056" cy="338554"/>
          </a:xfrm>
          <a:prstGeom prst="rect">
            <a:avLst/>
          </a:prstGeom>
        </p:spPr>
        <p:txBody>
          <a:bodyPr wrap="none">
            <a:spAutoFit/>
          </a:bodyPr>
          <a:lstStyle/>
          <a:p>
            <a:r>
              <a:rPr lang="en-US" altLang="zh-TW" sz="1600" dirty="0">
                <a:solidFill>
                  <a:srgbClr val="444444"/>
                </a:solidFill>
                <a:latin typeface="微軟正黑體" panose="020B0604030504040204" pitchFamily="34" charset="-120"/>
                <a:ea typeface="微軟正黑體" panose="020B0604030504040204" pitchFamily="34" charset="-120"/>
              </a:rPr>
              <a:t>2019-06-05 16:11 - 16:18 </a:t>
            </a:r>
            <a:r>
              <a:rPr lang="zh-TW" altLang="en-US" sz="1600" dirty="0">
                <a:solidFill>
                  <a:srgbClr val="444444"/>
                </a:solidFill>
                <a:latin typeface="微軟正黑體" panose="020B0604030504040204" pitchFamily="34" charset="-120"/>
                <a:ea typeface="微軟正黑體" panose="020B0604030504040204" pitchFamily="34" charset="-120"/>
              </a:rPr>
              <a:t>   </a:t>
            </a:r>
            <a:r>
              <a:rPr lang="en-US" altLang="zh-TW" sz="1600" dirty="0">
                <a:solidFill>
                  <a:srgbClr val="444444"/>
                </a:solidFill>
                <a:latin typeface="微軟正黑體" panose="020B0604030504040204" pitchFamily="34" charset="-120"/>
                <a:ea typeface="微軟正黑體" panose="020B0604030504040204" pitchFamily="34" charset="-120"/>
              </a:rPr>
              <a:t>7 </a:t>
            </a:r>
            <a:r>
              <a:rPr lang="zh-TW" altLang="en-US" sz="1600" dirty="0">
                <a:solidFill>
                  <a:srgbClr val="444444"/>
                </a:solidFill>
                <a:latin typeface="微軟正黑體" panose="020B0604030504040204" pitchFamily="34" charset="-120"/>
                <a:ea typeface="微軟正黑體" panose="020B0604030504040204" pitchFamily="34" charset="-120"/>
              </a:rPr>
              <a:t>分鐘 </a:t>
            </a:r>
            <a:r>
              <a:rPr lang="en-US" altLang="zh-TW" sz="1600" dirty="0">
                <a:solidFill>
                  <a:srgbClr val="444444"/>
                </a:solidFill>
                <a:latin typeface="微軟正黑體" panose="020B0604030504040204" pitchFamily="34" charset="-120"/>
                <a:ea typeface="微軟正黑體" panose="020B0604030504040204" pitchFamily="34" charset="-120"/>
              </a:rPr>
              <a:t>4 </a:t>
            </a:r>
            <a:r>
              <a:rPr lang="zh-TW" altLang="en-US" sz="1600" dirty="0">
                <a:solidFill>
                  <a:srgbClr val="444444"/>
                </a:solidFill>
                <a:latin typeface="微軟正黑體" panose="020B0604030504040204" pitchFamily="34" charset="-120"/>
                <a:ea typeface="微軟正黑體" panose="020B0604030504040204" pitchFamily="34" charset="-120"/>
              </a:rPr>
              <a:t>秒</a:t>
            </a:r>
            <a:endParaRPr lang="zh-TW" altLang="en-US" sz="1600" b="0" i="0" dirty="0">
              <a:solidFill>
                <a:srgbClr val="444444"/>
              </a:solidFill>
              <a:effectLst/>
              <a:latin typeface="微軟正黑體" panose="020B0604030504040204" pitchFamily="34" charset="-120"/>
              <a:ea typeface="微軟正黑體" panose="020B0604030504040204" pitchFamily="34" charset="-120"/>
            </a:endParaRPr>
          </a:p>
        </p:txBody>
      </p:sp>
      <p:sp>
        <p:nvSpPr>
          <p:cNvPr id="60" name="矩形 59">
            <a:extLst>
              <a:ext uri="{FF2B5EF4-FFF2-40B4-BE49-F238E27FC236}">
                <a16:creationId xmlns:a16="http://schemas.microsoft.com/office/drawing/2014/main" id="{C745F601-5DDE-4014-9159-B2ABB7ECC282}"/>
              </a:ext>
            </a:extLst>
          </p:cNvPr>
          <p:cNvSpPr/>
          <p:nvPr/>
        </p:nvSpPr>
        <p:spPr>
          <a:xfrm>
            <a:off x="9384634" y="-1340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文字方塊 60">
            <a:extLst>
              <a:ext uri="{FF2B5EF4-FFF2-40B4-BE49-F238E27FC236}">
                <a16:creationId xmlns:a16="http://schemas.microsoft.com/office/drawing/2014/main" id="{B40A82A7-08D1-427B-8E48-43CA497218A6}"/>
              </a:ext>
            </a:extLst>
          </p:cNvPr>
          <p:cNvSpPr txBox="1"/>
          <p:nvPr/>
        </p:nvSpPr>
        <p:spPr>
          <a:xfrm>
            <a:off x="10472675" y="64986"/>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銷售成效</a:t>
            </a:r>
          </a:p>
        </p:txBody>
      </p:sp>
      <p:grpSp>
        <p:nvGrpSpPr>
          <p:cNvPr id="68" name="群組 67">
            <a:extLst>
              <a:ext uri="{FF2B5EF4-FFF2-40B4-BE49-F238E27FC236}">
                <a16:creationId xmlns:a16="http://schemas.microsoft.com/office/drawing/2014/main" id="{61EBFCED-1E3C-4153-BACC-D5D34AE28516}"/>
              </a:ext>
            </a:extLst>
          </p:cNvPr>
          <p:cNvGrpSpPr/>
          <p:nvPr/>
        </p:nvGrpSpPr>
        <p:grpSpPr>
          <a:xfrm>
            <a:off x="8324576" y="85185"/>
            <a:ext cx="936316" cy="271317"/>
            <a:chOff x="8055325" y="90629"/>
            <a:chExt cx="936316" cy="271317"/>
          </a:xfrm>
        </p:grpSpPr>
        <p:sp>
          <p:nvSpPr>
            <p:cNvPr id="69" name="矩形: 圓角 68">
              <a:extLst>
                <a:ext uri="{FF2B5EF4-FFF2-40B4-BE49-F238E27FC236}">
                  <a16:creationId xmlns:a16="http://schemas.microsoft.com/office/drawing/2014/main" id="{C89B6AB9-9AFA-4993-93C9-EAD4DE4B7E74}"/>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文字方塊 69">
              <a:extLst>
                <a:ext uri="{FF2B5EF4-FFF2-40B4-BE49-F238E27FC236}">
                  <a16:creationId xmlns:a16="http://schemas.microsoft.com/office/drawing/2014/main" id="{C497CF82-38D0-412E-AAA6-7B7C1B228BF0}"/>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sp>
        <p:nvSpPr>
          <p:cNvPr id="129" name="文字方塊 128">
            <a:extLst>
              <a:ext uri="{FF2B5EF4-FFF2-40B4-BE49-F238E27FC236}">
                <a16:creationId xmlns:a16="http://schemas.microsoft.com/office/drawing/2014/main" id="{DC1B3426-7B42-4C9A-A4DF-75814C29C83C}"/>
              </a:ext>
            </a:extLst>
          </p:cNvPr>
          <p:cNvSpPr txBox="1"/>
          <p:nvPr/>
        </p:nvSpPr>
        <p:spPr>
          <a:xfrm>
            <a:off x="619621" y="1455427"/>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商品排行</a:t>
            </a:r>
          </a:p>
        </p:txBody>
      </p:sp>
      <p:graphicFrame>
        <p:nvGraphicFramePr>
          <p:cNvPr id="12" name="表格 11">
            <a:extLst>
              <a:ext uri="{FF2B5EF4-FFF2-40B4-BE49-F238E27FC236}">
                <a16:creationId xmlns:a16="http://schemas.microsoft.com/office/drawing/2014/main" id="{6BA285EA-8D5B-4257-840E-09D10BE0AFE1}"/>
              </a:ext>
            </a:extLst>
          </p:cNvPr>
          <p:cNvGraphicFramePr>
            <a:graphicFrameLocks noGrp="1"/>
          </p:cNvGraphicFramePr>
          <p:nvPr>
            <p:extLst>
              <p:ext uri="{D42A27DB-BD31-4B8C-83A1-F6EECF244321}">
                <p14:modId xmlns:p14="http://schemas.microsoft.com/office/powerpoint/2010/main" val="3233134140"/>
              </p:ext>
            </p:extLst>
          </p:nvPr>
        </p:nvGraphicFramePr>
        <p:xfrm>
          <a:off x="989141" y="1853958"/>
          <a:ext cx="7840392" cy="1923643"/>
        </p:xfrm>
        <a:graphic>
          <a:graphicData uri="http://schemas.openxmlformats.org/drawingml/2006/table">
            <a:tbl>
              <a:tblPr firstRow="1" bandRow="1">
                <a:tableStyleId>{5C22544A-7EE6-4342-B048-85BDC9FD1C3A}</a:tableStyleId>
              </a:tblPr>
              <a:tblGrid>
                <a:gridCol w="925043">
                  <a:extLst>
                    <a:ext uri="{9D8B030D-6E8A-4147-A177-3AD203B41FA5}">
                      <a16:colId xmlns:a16="http://schemas.microsoft.com/office/drawing/2014/main" val="1658366331"/>
                    </a:ext>
                  </a:extLst>
                </a:gridCol>
                <a:gridCol w="1627497">
                  <a:extLst>
                    <a:ext uri="{9D8B030D-6E8A-4147-A177-3AD203B41FA5}">
                      <a16:colId xmlns:a16="http://schemas.microsoft.com/office/drawing/2014/main" val="4047088164"/>
                    </a:ext>
                  </a:extLst>
                </a:gridCol>
                <a:gridCol w="665850">
                  <a:extLst>
                    <a:ext uri="{9D8B030D-6E8A-4147-A177-3AD203B41FA5}">
                      <a16:colId xmlns:a16="http://schemas.microsoft.com/office/drawing/2014/main" val="4132535834"/>
                    </a:ext>
                  </a:extLst>
                </a:gridCol>
                <a:gridCol w="764381">
                  <a:extLst>
                    <a:ext uri="{9D8B030D-6E8A-4147-A177-3AD203B41FA5}">
                      <a16:colId xmlns:a16="http://schemas.microsoft.com/office/drawing/2014/main" val="1592960441"/>
                    </a:ext>
                  </a:extLst>
                </a:gridCol>
                <a:gridCol w="985838">
                  <a:extLst>
                    <a:ext uri="{9D8B030D-6E8A-4147-A177-3AD203B41FA5}">
                      <a16:colId xmlns:a16="http://schemas.microsoft.com/office/drawing/2014/main" val="1236855427"/>
                    </a:ext>
                  </a:extLst>
                </a:gridCol>
                <a:gridCol w="806545">
                  <a:extLst>
                    <a:ext uri="{9D8B030D-6E8A-4147-A177-3AD203B41FA5}">
                      <a16:colId xmlns:a16="http://schemas.microsoft.com/office/drawing/2014/main" val="3984646076"/>
                    </a:ext>
                  </a:extLst>
                </a:gridCol>
                <a:gridCol w="1024553">
                  <a:extLst>
                    <a:ext uri="{9D8B030D-6E8A-4147-A177-3AD203B41FA5}">
                      <a16:colId xmlns:a16="http://schemas.microsoft.com/office/drawing/2014/main" val="2353635945"/>
                    </a:ext>
                  </a:extLst>
                </a:gridCol>
                <a:gridCol w="1040685">
                  <a:extLst>
                    <a:ext uri="{9D8B030D-6E8A-4147-A177-3AD203B41FA5}">
                      <a16:colId xmlns:a16="http://schemas.microsoft.com/office/drawing/2014/main" val="4050292004"/>
                    </a:ext>
                  </a:extLst>
                </a:gridCol>
              </a:tblGrid>
              <a:tr h="330919">
                <a:tc>
                  <a:txBody>
                    <a:bodyPr/>
                    <a:lstStyle/>
                    <a:p>
                      <a:endParaRPr lang="zh-TW" altLang="en-US" dirty="0"/>
                    </a:p>
                  </a:txBody>
                  <a:tcPr/>
                </a:tc>
                <a:tc>
                  <a:txBody>
                    <a:bodyPr/>
                    <a:lstStyle/>
                    <a:p>
                      <a:endParaRPr lang="zh-TW" altLang="en-US"/>
                    </a:p>
                  </a:txBody>
                  <a:tcPr/>
                </a:tc>
                <a:tc>
                  <a:txBody>
                    <a:bodyPr/>
                    <a:lstStyle/>
                    <a:p>
                      <a:endParaRPr lang="zh-TW" altLang="en-US" dirty="0"/>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extLst>
                  <a:ext uri="{0D108BD9-81ED-4DB2-BD59-A6C34878D82A}">
                    <a16:rowId xmlns:a16="http://schemas.microsoft.com/office/drawing/2014/main" val="2396288280"/>
                  </a:ext>
                </a:extLst>
              </a:tr>
              <a:tr h="538098">
                <a:tc>
                  <a:txBody>
                    <a:bodyPr/>
                    <a:lstStyle/>
                    <a:p>
                      <a:endParaRPr lang="zh-TW" altLang="en-US" dirty="0"/>
                    </a:p>
                  </a:txBody>
                  <a:tcPr/>
                </a:tc>
                <a:tc>
                  <a:txBody>
                    <a:bodyPr/>
                    <a:lstStyle/>
                    <a:p>
                      <a:pPr algn="l"/>
                      <a:r>
                        <a:rPr lang="zh-TW" altLang="en-US" sz="1400" dirty="0">
                          <a:latin typeface="微軟正黑體" panose="020B0604030504040204" pitchFamily="34" charset="-120"/>
                          <a:ea typeface="微軟正黑體" panose="020B0604030504040204" pitchFamily="34" charset="-120"/>
                        </a:rPr>
                        <a:t>小綠花</a:t>
                      </a: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600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500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400" dirty="0">
                          <a:latin typeface="微軟正黑體" panose="020B0604030504040204" pitchFamily="34" charset="-120"/>
                          <a:ea typeface="微軟正黑體" panose="020B0604030504040204" pitchFamily="34" charset="-120"/>
                        </a:rPr>
                        <a:t>單一規格</a:t>
                      </a: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50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40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25000</a:t>
                      </a:r>
                      <a:endParaRPr lang="zh-TW" altLang="en-US" sz="1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577390996"/>
                  </a:ext>
                </a:extLst>
              </a:tr>
              <a:tr h="494699">
                <a:tc>
                  <a:txBody>
                    <a:bodyPr/>
                    <a:lstStyle/>
                    <a:p>
                      <a:endParaRPr lang="zh-TW" altLang="en-US" dirty="0"/>
                    </a:p>
                  </a:txBody>
                  <a:tcPr/>
                </a:tc>
                <a:tc>
                  <a:txBody>
                    <a:bodyPr/>
                    <a:lstStyle/>
                    <a:p>
                      <a:pPr algn="l"/>
                      <a:r>
                        <a:rPr lang="zh-TW" altLang="en-US" sz="1400" dirty="0">
                          <a:latin typeface="微軟正黑體" panose="020B0604030504040204" pitchFamily="34" charset="-120"/>
                          <a:ea typeface="微軟正黑體" panose="020B0604030504040204" pitchFamily="34" charset="-120"/>
                        </a:rPr>
                        <a:t>時尚花</a:t>
                      </a: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700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600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400" dirty="0">
                          <a:latin typeface="微軟正黑體" panose="020B0604030504040204" pitchFamily="34" charset="-120"/>
                          <a:ea typeface="微軟正黑體" panose="020B0604030504040204" pitchFamily="34" charset="-120"/>
                        </a:rPr>
                        <a:t>粉色</a:t>
                      </a: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40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30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24000</a:t>
                      </a:r>
                      <a:endParaRPr lang="zh-TW" altLang="en-US" sz="1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993239432"/>
                  </a:ext>
                </a:extLst>
              </a:tr>
              <a:tr h="525086">
                <a:tc>
                  <a:txBody>
                    <a:bodyPr/>
                    <a:lstStyle/>
                    <a:p>
                      <a:endParaRPr lang="zh-TW" altLang="en-US" dirty="0"/>
                    </a:p>
                  </a:txBody>
                  <a:tcPr/>
                </a:tc>
                <a:tc>
                  <a:txBody>
                    <a:bodyPr/>
                    <a:lstStyle/>
                    <a:p>
                      <a:pPr algn="l"/>
                      <a:r>
                        <a:rPr lang="zh-TW" altLang="en-US" sz="1400" dirty="0">
                          <a:latin typeface="微軟正黑體" panose="020B0604030504040204" pitchFamily="34" charset="-120"/>
                          <a:ea typeface="微軟正黑體" panose="020B0604030504040204" pitchFamily="34" charset="-120"/>
                        </a:rPr>
                        <a:t>時尚花</a:t>
                      </a: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500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400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400" dirty="0">
                          <a:latin typeface="微軟正黑體" panose="020B0604030504040204" pitchFamily="34" charset="-120"/>
                          <a:ea typeface="微軟正黑體" panose="020B0604030504040204" pitchFamily="34" charset="-120"/>
                        </a:rPr>
                        <a:t>紫色</a:t>
                      </a: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30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20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12000</a:t>
                      </a:r>
                      <a:endParaRPr lang="zh-TW" altLang="en-US" sz="1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334751721"/>
                  </a:ext>
                </a:extLst>
              </a:tr>
            </a:tbl>
          </a:graphicData>
        </a:graphic>
      </p:graphicFrame>
      <p:sp>
        <p:nvSpPr>
          <p:cNvPr id="2" name="文字方塊 1">
            <a:extLst>
              <a:ext uri="{FF2B5EF4-FFF2-40B4-BE49-F238E27FC236}">
                <a16:creationId xmlns:a16="http://schemas.microsoft.com/office/drawing/2014/main" id="{6A79F284-3A56-470C-81F8-D6F1534E4E73}"/>
              </a:ext>
            </a:extLst>
          </p:cNvPr>
          <p:cNvSpPr txBox="1"/>
          <p:nvPr/>
        </p:nvSpPr>
        <p:spPr>
          <a:xfrm>
            <a:off x="1117203" y="1918852"/>
            <a:ext cx="543739"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排名</a:t>
            </a:r>
          </a:p>
        </p:txBody>
      </p:sp>
      <p:sp>
        <p:nvSpPr>
          <p:cNvPr id="130" name="文字方塊 129">
            <a:extLst>
              <a:ext uri="{FF2B5EF4-FFF2-40B4-BE49-F238E27FC236}">
                <a16:creationId xmlns:a16="http://schemas.microsoft.com/office/drawing/2014/main" id="{1E3264A1-AD2F-4F92-8B7B-404441780169}"/>
              </a:ext>
            </a:extLst>
          </p:cNvPr>
          <p:cNvSpPr txBox="1"/>
          <p:nvPr/>
        </p:nvSpPr>
        <p:spPr>
          <a:xfrm>
            <a:off x="4177858" y="1909879"/>
            <a:ext cx="902811" cy="307777"/>
          </a:xfrm>
          <a:prstGeom prst="rect">
            <a:avLst/>
          </a:prstGeom>
          <a:noFill/>
        </p:spPr>
        <p:txBody>
          <a:bodyPr wrap="none" rtlCol="0">
            <a:spAutoFit/>
          </a:bodyPr>
          <a:lstStyle>
            <a:defPPr>
              <a:defRPr lang="zh-TW"/>
            </a:defPPr>
            <a:lvl1pPr>
              <a:defRPr sz="1400" b="1">
                <a:solidFill>
                  <a:schemeClr val="bg1"/>
                </a:solidFill>
                <a:latin typeface="微軟正黑體" panose="020B0604030504040204" pitchFamily="34" charset="-120"/>
                <a:ea typeface="微軟正黑體" panose="020B0604030504040204" pitchFamily="34" charset="-120"/>
              </a:defRPr>
            </a:lvl1pPr>
          </a:lstStyle>
          <a:p>
            <a:r>
              <a:rPr lang="zh-TW" altLang="en-US" dirty="0"/>
              <a:t>直播價格</a:t>
            </a:r>
          </a:p>
        </p:txBody>
      </p:sp>
      <p:sp>
        <p:nvSpPr>
          <p:cNvPr id="131" name="文字方塊 130">
            <a:extLst>
              <a:ext uri="{FF2B5EF4-FFF2-40B4-BE49-F238E27FC236}">
                <a16:creationId xmlns:a16="http://schemas.microsoft.com/office/drawing/2014/main" id="{938ED4E8-C241-4BDF-92BD-3A758B67F809}"/>
              </a:ext>
            </a:extLst>
          </p:cNvPr>
          <p:cNvSpPr txBox="1"/>
          <p:nvPr/>
        </p:nvSpPr>
        <p:spPr>
          <a:xfrm>
            <a:off x="6786843" y="1899805"/>
            <a:ext cx="1082348"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實際銷售數</a:t>
            </a:r>
          </a:p>
        </p:txBody>
      </p:sp>
      <p:sp>
        <p:nvSpPr>
          <p:cNvPr id="48" name="文字方塊 47">
            <a:extLst>
              <a:ext uri="{FF2B5EF4-FFF2-40B4-BE49-F238E27FC236}">
                <a16:creationId xmlns:a16="http://schemas.microsoft.com/office/drawing/2014/main" id="{DAABC251-84DE-4680-B571-8D9FA48EACFB}"/>
              </a:ext>
            </a:extLst>
          </p:cNvPr>
          <p:cNvSpPr txBox="1"/>
          <p:nvPr/>
        </p:nvSpPr>
        <p:spPr>
          <a:xfrm>
            <a:off x="7948574" y="1899806"/>
            <a:ext cx="723275" cy="307777"/>
          </a:xfrm>
          <a:prstGeom prst="rect">
            <a:avLst/>
          </a:prstGeom>
          <a:noFill/>
        </p:spPr>
        <p:txBody>
          <a:bodyPr wrap="none" rtlCol="0">
            <a:spAutoFit/>
          </a:bodyPr>
          <a:lstStyle>
            <a:defPPr>
              <a:defRPr lang="zh-TW"/>
            </a:defPPr>
            <a:lvl1pPr>
              <a:defRPr sz="1400" b="1">
                <a:solidFill>
                  <a:schemeClr val="bg1"/>
                </a:solidFill>
                <a:latin typeface="微軟正黑體" panose="020B0604030504040204" pitchFamily="34" charset="-120"/>
                <a:ea typeface="微軟正黑體" panose="020B0604030504040204" pitchFamily="34" charset="-120"/>
              </a:defRPr>
            </a:lvl1pPr>
          </a:lstStyle>
          <a:p>
            <a:r>
              <a:rPr lang="zh-TW" altLang="en-US" dirty="0"/>
              <a:t>銷售額</a:t>
            </a:r>
          </a:p>
        </p:txBody>
      </p:sp>
      <p:sp>
        <p:nvSpPr>
          <p:cNvPr id="49" name="文字方塊 48">
            <a:extLst>
              <a:ext uri="{FF2B5EF4-FFF2-40B4-BE49-F238E27FC236}">
                <a16:creationId xmlns:a16="http://schemas.microsoft.com/office/drawing/2014/main" id="{7D5D033C-4B32-476D-BC93-06146706A04F}"/>
              </a:ext>
            </a:extLst>
          </p:cNvPr>
          <p:cNvSpPr txBox="1"/>
          <p:nvPr/>
        </p:nvSpPr>
        <p:spPr>
          <a:xfrm>
            <a:off x="2325075" y="1913897"/>
            <a:ext cx="902811"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商品名稱</a:t>
            </a:r>
          </a:p>
        </p:txBody>
      </p:sp>
      <p:sp>
        <p:nvSpPr>
          <p:cNvPr id="50" name="文字方塊 49">
            <a:extLst>
              <a:ext uri="{FF2B5EF4-FFF2-40B4-BE49-F238E27FC236}">
                <a16:creationId xmlns:a16="http://schemas.microsoft.com/office/drawing/2014/main" id="{16BC699A-8379-4EC3-9A40-0A0665BC8DDE}"/>
              </a:ext>
            </a:extLst>
          </p:cNvPr>
          <p:cNvSpPr txBox="1"/>
          <p:nvPr/>
        </p:nvSpPr>
        <p:spPr>
          <a:xfrm>
            <a:off x="1187439" y="2316719"/>
            <a:ext cx="336952" cy="307777"/>
          </a:xfrm>
          <a:prstGeom prst="rect">
            <a:avLst/>
          </a:prstGeom>
          <a:noFill/>
        </p:spPr>
        <p:txBody>
          <a:bodyPr wrap="none" rtlCol="0">
            <a:spAutoFit/>
          </a:bodyPr>
          <a:lstStyle/>
          <a:p>
            <a:r>
              <a:rPr lang="en-US" altLang="zh-TW" sz="1400" b="1" dirty="0">
                <a:latin typeface="微軟正黑體" panose="020B0604030504040204" pitchFamily="34" charset="-120"/>
                <a:ea typeface="微軟正黑體" panose="020B0604030504040204" pitchFamily="34" charset="-120"/>
              </a:rPr>
              <a:t>1.</a:t>
            </a:r>
            <a:endParaRPr lang="zh-TW" altLang="en-US" sz="1400" b="1" dirty="0">
              <a:latin typeface="微軟正黑體" panose="020B0604030504040204" pitchFamily="34" charset="-120"/>
              <a:ea typeface="微軟正黑體" panose="020B0604030504040204" pitchFamily="34" charset="-120"/>
            </a:endParaRPr>
          </a:p>
        </p:txBody>
      </p:sp>
      <p:sp>
        <p:nvSpPr>
          <p:cNvPr id="51" name="文字方塊 50">
            <a:extLst>
              <a:ext uri="{FF2B5EF4-FFF2-40B4-BE49-F238E27FC236}">
                <a16:creationId xmlns:a16="http://schemas.microsoft.com/office/drawing/2014/main" id="{63F66F66-9099-46A9-B402-181F9015BA83}"/>
              </a:ext>
            </a:extLst>
          </p:cNvPr>
          <p:cNvSpPr txBox="1"/>
          <p:nvPr/>
        </p:nvSpPr>
        <p:spPr>
          <a:xfrm>
            <a:off x="1187439" y="2840824"/>
            <a:ext cx="336952" cy="307777"/>
          </a:xfrm>
          <a:prstGeom prst="rect">
            <a:avLst/>
          </a:prstGeom>
          <a:noFill/>
        </p:spPr>
        <p:txBody>
          <a:bodyPr wrap="none" rtlCol="0">
            <a:spAutoFit/>
          </a:bodyPr>
          <a:lstStyle/>
          <a:p>
            <a:r>
              <a:rPr lang="en-US" altLang="zh-TW" sz="1400" b="1" dirty="0">
                <a:latin typeface="微軟正黑體" panose="020B0604030504040204" pitchFamily="34" charset="-120"/>
                <a:ea typeface="微軟正黑體" panose="020B0604030504040204" pitchFamily="34" charset="-120"/>
              </a:rPr>
              <a:t>2.</a:t>
            </a:r>
            <a:endParaRPr lang="zh-TW" altLang="en-US" sz="1400" b="1" dirty="0">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E6637F4D-F8D9-4410-AF51-86FE8FDFF222}"/>
              </a:ext>
            </a:extLst>
          </p:cNvPr>
          <p:cNvSpPr txBox="1"/>
          <p:nvPr/>
        </p:nvSpPr>
        <p:spPr>
          <a:xfrm>
            <a:off x="1198757" y="3356501"/>
            <a:ext cx="336952" cy="307777"/>
          </a:xfrm>
          <a:prstGeom prst="rect">
            <a:avLst/>
          </a:prstGeom>
          <a:noFill/>
        </p:spPr>
        <p:txBody>
          <a:bodyPr wrap="none" rtlCol="0">
            <a:spAutoFit/>
          </a:bodyPr>
          <a:lstStyle/>
          <a:p>
            <a:r>
              <a:rPr lang="en-US" altLang="zh-TW" sz="1400" b="1" dirty="0">
                <a:latin typeface="微軟正黑體" panose="020B0604030504040204" pitchFamily="34" charset="-120"/>
                <a:ea typeface="微軟正黑體" panose="020B0604030504040204" pitchFamily="34" charset="-120"/>
              </a:rPr>
              <a:t>3.</a:t>
            </a:r>
            <a:endParaRPr lang="zh-TW" altLang="en-US" sz="1400" b="1" dirty="0">
              <a:latin typeface="微軟正黑體" panose="020B0604030504040204" pitchFamily="34" charset="-120"/>
              <a:ea typeface="微軟正黑體" panose="020B0604030504040204" pitchFamily="34" charset="-120"/>
            </a:endParaRPr>
          </a:p>
        </p:txBody>
      </p:sp>
      <p:sp>
        <p:nvSpPr>
          <p:cNvPr id="53" name="文字方塊 52">
            <a:extLst>
              <a:ext uri="{FF2B5EF4-FFF2-40B4-BE49-F238E27FC236}">
                <a16:creationId xmlns:a16="http://schemas.microsoft.com/office/drawing/2014/main" id="{AA361B25-52B3-4852-9351-DAFFE16745EB}"/>
              </a:ext>
            </a:extLst>
          </p:cNvPr>
          <p:cNvSpPr txBox="1"/>
          <p:nvPr/>
        </p:nvSpPr>
        <p:spPr>
          <a:xfrm>
            <a:off x="5256344" y="1901558"/>
            <a:ext cx="543739" cy="307777"/>
          </a:xfrm>
          <a:prstGeom prst="rect">
            <a:avLst/>
          </a:prstGeom>
          <a:noFill/>
        </p:spPr>
        <p:txBody>
          <a:bodyPr wrap="none" rtlCol="0">
            <a:spAutoFit/>
          </a:bodyPr>
          <a:lstStyle>
            <a:defPPr>
              <a:defRPr lang="zh-TW"/>
            </a:defPPr>
            <a:lvl1pPr>
              <a:defRPr sz="1400" b="1">
                <a:solidFill>
                  <a:schemeClr val="bg1"/>
                </a:solidFill>
                <a:latin typeface="微軟正黑體" panose="020B0604030504040204" pitchFamily="34" charset="-120"/>
                <a:ea typeface="微軟正黑體" panose="020B0604030504040204" pitchFamily="34" charset="-120"/>
              </a:defRPr>
            </a:lvl1pPr>
          </a:lstStyle>
          <a:p>
            <a:pPr algn="ctr"/>
            <a:r>
              <a:rPr lang="zh-TW" altLang="en-US" dirty="0"/>
              <a:t>規格</a:t>
            </a:r>
          </a:p>
        </p:txBody>
      </p:sp>
      <p:sp>
        <p:nvSpPr>
          <p:cNvPr id="54" name="文字方塊 53">
            <a:extLst>
              <a:ext uri="{FF2B5EF4-FFF2-40B4-BE49-F238E27FC236}">
                <a16:creationId xmlns:a16="http://schemas.microsoft.com/office/drawing/2014/main" id="{2466A018-B613-417A-A9C3-3A7FACE4B85B}"/>
              </a:ext>
            </a:extLst>
          </p:cNvPr>
          <p:cNvSpPr txBox="1"/>
          <p:nvPr/>
        </p:nvSpPr>
        <p:spPr>
          <a:xfrm>
            <a:off x="3515110" y="1899806"/>
            <a:ext cx="543739" cy="307777"/>
          </a:xfrm>
          <a:prstGeom prst="rect">
            <a:avLst/>
          </a:prstGeom>
          <a:noFill/>
        </p:spPr>
        <p:txBody>
          <a:bodyPr wrap="none" rtlCol="0">
            <a:spAutoFit/>
          </a:bodyPr>
          <a:lstStyle>
            <a:defPPr>
              <a:defRPr lang="zh-TW"/>
            </a:defPPr>
            <a:lvl1pPr>
              <a:defRPr sz="1400" b="1">
                <a:solidFill>
                  <a:schemeClr val="bg1"/>
                </a:solidFill>
                <a:latin typeface="微軟正黑體" panose="020B0604030504040204" pitchFamily="34" charset="-120"/>
                <a:ea typeface="微軟正黑體" panose="020B0604030504040204" pitchFamily="34" charset="-120"/>
              </a:defRPr>
            </a:lvl1pPr>
          </a:lstStyle>
          <a:p>
            <a:r>
              <a:rPr lang="zh-TW" altLang="en-US" dirty="0"/>
              <a:t>原價</a:t>
            </a:r>
          </a:p>
        </p:txBody>
      </p:sp>
      <p:sp>
        <p:nvSpPr>
          <p:cNvPr id="55" name="文字方塊 54">
            <a:extLst>
              <a:ext uri="{FF2B5EF4-FFF2-40B4-BE49-F238E27FC236}">
                <a16:creationId xmlns:a16="http://schemas.microsoft.com/office/drawing/2014/main" id="{1455746B-5952-409E-ABCA-81451D862A20}"/>
              </a:ext>
            </a:extLst>
          </p:cNvPr>
          <p:cNvSpPr txBox="1"/>
          <p:nvPr/>
        </p:nvSpPr>
        <p:spPr>
          <a:xfrm>
            <a:off x="5934631" y="1899806"/>
            <a:ext cx="902811"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欲銷售數</a:t>
            </a:r>
          </a:p>
        </p:txBody>
      </p:sp>
      <p:pic>
        <p:nvPicPr>
          <p:cNvPr id="57" name="圖片 56">
            <a:extLst>
              <a:ext uri="{FF2B5EF4-FFF2-40B4-BE49-F238E27FC236}">
                <a16:creationId xmlns:a16="http://schemas.microsoft.com/office/drawing/2014/main" id="{E566D84B-50E8-43E7-B494-B52CDA95438E}"/>
              </a:ext>
            </a:extLst>
          </p:cNvPr>
          <p:cNvPicPr>
            <a:picLocks noChangeAspect="1"/>
          </p:cNvPicPr>
          <p:nvPr/>
        </p:nvPicPr>
        <p:blipFill rotWithShape="1">
          <a:blip r:embed="rId2">
            <a:extLst>
              <a:ext uri="{28A0092B-C50C-407E-A947-70E740481C1C}">
                <a14:useLocalDpi xmlns:a14="http://schemas.microsoft.com/office/drawing/2010/main" val="0"/>
              </a:ext>
            </a:extLst>
          </a:blip>
          <a:srcRect t="14611"/>
          <a:stretch/>
        </p:blipFill>
        <p:spPr>
          <a:xfrm>
            <a:off x="2717184" y="2281613"/>
            <a:ext cx="742643" cy="438693"/>
          </a:xfrm>
          <a:prstGeom prst="rect">
            <a:avLst/>
          </a:prstGeom>
        </p:spPr>
      </p:pic>
      <p:pic>
        <p:nvPicPr>
          <p:cNvPr id="64" name="圖片 63">
            <a:extLst>
              <a:ext uri="{FF2B5EF4-FFF2-40B4-BE49-F238E27FC236}">
                <a16:creationId xmlns:a16="http://schemas.microsoft.com/office/drawing/2014/main" id="{EC08F8A1-0657-4EC6-9561-3842F2FD6BAA}"/>
              </a:ext>
            </a:extLst>
          </p:cNvPr>
          <p:cNvPicPr>
            <a:picLocks noChangeAspect="1"/>
          </p:cNvPicPr>
          <p:nvPr/>
        </p:nvPicPr>
        <p:blipFill rotWithShape="1">
          <a:blip r:embed="rId3">
            <a:extLst>
              <a:ext uri="{28A0092B-C50C-407E-A947-70E740481C1C}">
                <a14:useLocalDpi xmlns:a14="http://schemas.microsoft.com/office/drawing/2010/main" val="0"/>
              </a:ext>
            </a:extLst>
          </a:blip>
          <a:srcRect t="1595" b="11865"/>
          <a:stretch/>
        </p:blipFill>
        <p:spPr>
          <a:xfrm>
            <a:off x="2719546" y="2762304"/>
            <a:ext cx="742643" cy="486706"/>
          </a:xfrm>
          <a:prstGeom prst="rect">
            <a:avLst/>
          </a:prstGeom>
        </p:spPr>
      </p:pic>
      <p:pic>
        <p:nvPicPr>
          <p:cNvPr id="65" name="圖片 64">
            <a:extLst>
              <a:ext uri="{FF2B5EF4-FFF2-40B4-BE49-F238E27FC236}">
                <a16:creationId xmlns:a16="http://schemas.microsoft.com/office/drawing/2014/main" id="{8A762BE4-4D82-41E8-994C-FF642CE122DE}"/>
              </a:ext>
            </a:extLst>
          </p:cNvPr>
          <p:cNvPicPr>
            <a:picLocks noChangeAspect="1"/>
          </p:cNvPicPr>
          <p:nvPr/>
        </p:nvPicPr>
        <p:blipFill rotWithShape="1">
          <a:blip r:embed="rId3">
            <a:extLst>
              <a:ext uri="{28A0092B-C50C-407E-A947-70E740481C1C}">
                <a14:useLocalDpi xmlns:a14="http://schemas.microsoft.com/office/drawing/2010/main" val="0"/>
              </a:ext>
            </a:extLst>
          </a:blip>
          <a:srcRect t="1595" b="11865"/>
          <a:stretch/>
        </p:blipFill>
        <p:spPr>
          <a:xfrm>
            <a:off x="2717183" y="3276608"/>
            <a:ext cx="742643" cy="486706"/>
          </a:xfrm>
          <a:prstGeom prst="rect">
            <a:avLst/>
          </a:prstGeom>
        </p:spPr>
      </p:pic>
      <p:sp>
        <p:nvSpPr>
          <p:cNvPr id="41" name="文字方塊 40">
            <a:extLst>
              <a:ext uri="{FF2B5EF4-FFF2-40B4-BE49-F238E27FC236}">
                <a16:creationId xmlns:a16="http://schemas.microsoft.com/office/drawing/2014/main" id="{FC21239C-D0DB-47AA-9085-B1A73198ADAD}"/>
              </a:ext>
            </a:extLst>
          </p:cNvPr>
          <p:cNvSpPr txBox="1"/>
          <p:nvPr/>
        </p:nvSpPr>
        <p:spPr>
          <a:xfrm>
            <a:off x="619621" y="3950284"/>
            <a:ext cx="2297424"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最大買家</a:t>
            </a:r>
            <a:r>
              <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前</a:t>
            </a:r>
            <a:r>
              <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10</a:t>
            </a: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名</a:t>
            </a:r>
            <a:r>
              <a:rPr lang="en-US" altLang="zh-TW"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graphicFrame>
        <p:nvGraphicFramePr>
          <p:cNvPr id="16" name="表格 15">
            <a:extLst>
              <a:ext uri="{FF2B5EF4-FFF2-40B4-BE49-F238E27FC236}">
                <a16:creationId xmlns:a16="http://schemas.microsoft.com/office/drawing/2014/main" id="{D9FCCA0C-E7AF-49EF-A09C-DA664D6104B2}"/>
              </a:ext>
            </a:extLst>
          </p:cNvPr>
          <p:cNvGraphicFramePr>
            <a:graphicFrameLocks noGrp="1"/>
          </p:cNvGraphicFramePr>
          <p:nvPr>
            <p:extLst>
              <p:ext uri="{D42A27DB-BD31-4B8C-83A1-F6EECF244321}">
                <p14:modId xmlns:p14="http://schemas.microsoft.com/office/powerpoint/2010/main" val="2432599930"/>
              </p:ext>
            </p:extLst>
          </p:nvPr>
        </p:nvGraphicFramePr>
        <p:xfrm>
          <a:off x="964308" y="4430616"/>
          <a:ext cx="8128001" cy="1259840"/>
        </p:xfrm>
        <a:graphic>
          <a:graphicData uri="http://schemas.openxmlformats.org/drawingml/2006/table">
            <a:tbl>
              <a:tblPr firstRow="1" bandRow="1">
                <a:tableStyleId>{93296810-A885-4BE3-A3E7-6D5BEEA58F35}</a:tableStyleId>
              </a:tblPr>
              <a:tblGrid>
                <a:gridCol w="924336">
                  <a:extLst>
                    <a:ext uri="{9D8B030D-6E8A-4147-A177-3AD203B41FA5}">
                      <a16:colId xmlns:a16="http://schemas.microsoft.com/office/drawing/2014/main" val="286237578"/>
                    </a:ext>
                  </a:extLst>
                </a:gridCol>
                <a:gridCol w="1560056">
                  <a:extLst>
                    <a:ext uri="{9D8B030D-6E8A-4147-A177-3AD203B41FA5}">
                      <a16:colId xmlns:a16="http://schemas.microsoft.com/office/drawing/2014/main" val="2160884800"/>
                    </a:ext>
                  </a:extLst>
                </a:gridCol>
                <a:gridCol w="1194418">
                  <a:extLst>
                    <a:ext uri="{9D8B030D-6E8A-4147-A177-3AD203B41FA5}">
                      <a16:colId xmlns:a16="http://schemas.microsoft.com/office/drawing/2014/main" val="3262047532"/>
                    </a:ext>
                  </a:extLst>
                </a:gridCol>
                <a:gridCol w="1194418">
                  <a:extLst>
                    <a:ext uri="{9D8B030D-6E8A-4147-A177-3AD203B41FA5}">
                      <a16:colId xmlns:a16="http://schemas.microsoft.com/office/drawing/2014/main" val="696727965"/>
                    </a:ext>
                  </a:extLst>
                </a:gridCol>
                <a:gridCol w="3254773">
                  <a:extLst>
                    <a:ext uri="{9D8B030D-6E8A-4147-A177-3AD203B41FA5}">
                      <a16:colId xmlns:a16="http://schemas.microsoft.com/office/drawing/2014/main" val="1168532436"/>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排名</a:t>
                      </a: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買家</a:t>
                      </a: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購買金額</a:t>
                      </a: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下單數</a:t>
                      </a:r>
                    </a:p>
                  </a:txBody>
                  <a:tcPr/>
                </a:tc>
                <a:tc>
                  <a:txBody>
                    <a:bodyPr/>
                    <a:lstStyle/>
                    <a:p>
                      <a:pPr algn="ctr"/>
                      <a:r>
                        <a:rPr lang="zh-TW" altLang="en-US" sz="1600" dirty="0">
                          <a:latin typeface="微軟正黑體" panose="020B0604030504040204" pitchFamily="34" charset="-120"/>
                          <a:ea typeface="微軟正黑體" panose="020B0604030504040204" pitchFamily="34" charset="-120"/>
                        </a:rPr>
                        <a:t>商品名及數量</a:t>
                      </a:r>
                    </a:p>
                  </a:txBody>
                  <a:tcPr/>
                </a:tc>
                <a:extLst>
                  <a:ext uri="{0D108BD9-81ED-4DB2-BD59-A6C34878D82A}">
                    <a16:rowId xmlns:a16="http://schemas.microsoft.com/office/drawing/2014/main" val="4021362741"/>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1.</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5600</a:t>
                      </a:r>
                      <a:r>
                        <a:rPr lang="zh-TW" altLang="en-US" sz="1400" dirty="0">
                          <a:latin typeface="微軟正黑體" panose="020B0604030504040204" pitchFamily="34" charset="-120"/>
                          <a:ea typeface="微軟正黑體" panose="020B0604030504040204" pitchFamily="34" charset="-120"/>
                        </a:rPr>
                        <a:t>元</a:t>
                      </a: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10</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400" dirty="0">
                          <a:latin typeface="微軟正黑體" panose="020B0604030504040204" pitchFamily="34" charset="-120"/>
                          <a:ea typeface="微軟正黑體" panose="020B0604030504040204" pitchFamily="34" charset="-120"/>
                        </a:rPr>
                        <a:t>小綠花</a:t>
                      </a:r>
                      <a:r>
                        <a:rPr lang="en-US" altLang="zh-TW" sz="1400" dirty="0">
                          <a:latin typeface="微軟正黑體" panose="020B0604030504040204" pitchFamily="34" charset="-120"/>
                          <a:ea typeface="微軟正黑體" panose="020B0604030504040204" pitchFamily="34" charset="-120"/>
                        </a:rPr>
                        <a:t>+3</a:t>
                      </a:r>
                      <a:r>
                        <a:rPr lang="zh-TW" altLang="en-US" sz="1400" dirty="0">
                          <a:latin typeface="微軟正黑體" panose="020B0604030504040204" pitchFamily="34" charset="-120"/>
                          <a:ea typeface="微軟正黑體" panose="020B0604030504040204" pitchFamily="34" charset="-120"/>
                        </a:rPr>
                        <a:t>、時尚花</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粉</a:t>
                      </a:r>
                      <a:r>
                        <a:rPr lang="en-US" altLang="zh-TW" sz="1400" dirty="0">
                          <a:latin typeface="微軟正黑體" panose="020B0604030504040204" pitchFamily="34" charset="-120"/>
                          <a:ea typeface="微軟正黑體" panose="020B0604030504040204" pitchFamily="34" charset="-120"/>
                        </a:rPr>
                        <a:t>)+5</a:t>
                      </a:r>
                      <a:r>
                        <a:rPr lang="zh-TW" altLang="en-US" sz="1400" dirty="0">
                          <a:latin typeface="微軟正黑體" panose="020B0604030504040204" pitchFamily="34" charset="-120"/>
                          <a:ea typeface="微軟正黑體" panose="020B0604030504040204" pitchFamily="34" charset="-120"/>
                        </a:rPr>
                        <a:t>、時尚花</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紫</a:t>
                      </a:r>
                      <a:r>
                        <a:rPr lang="en-US" altLang="zh-TW" sz="1400" dirty="0">
                          <a:latin typeface="微軟正黑體" panose="020B0604030504040204" pitchFamily="34" charset="-120"/>
                          <a:ea typeface="微軟正黑體" panose="020B0604030504040204" pitchFamily="34" charset="-120"/>
                        </a:rPr>
                        <a:t>)+2</a:t>
                      </a:r>
                      <a:endParaRPr lang="zh-TW" altLang="en-US" sz="1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410670696"/>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2.</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4700</a:t>
                      </a:r>
                      <a:r>
                        <a:rPr lang="zh-TW" altLang="en-US" sz="1400" dirty="0">
                          <a:latin typeface="微軟正黑體" panose="020B0604030504040204" pitchFamily="34" charset="-120"/>
                          <a:ea typeface="微軟正黑體" panose="020B0604030504040204" pitchFamily="34" charset="-120"/>
                        </a:rPr>
                        <a:t>元</a:t>
                      </a:r>
                    </a:p>
                  </a:txBody>
                  <a:tcPr/>
                </a:tc>
                <a:tc>
                  <a:txBody>
                    <a:bodyPr/>
                    <a:lstStyle/>
                    <a:p>
                      <a:pPr algn="ctr"/>
                      <a:r>
                        <a:rPr lang="en-US" altLang="zh-TW" sz="1400" dirty="0">
                          <a:latin typeface="微軟正黑體" panose="020B0604030504040204" pitchFamily="34" charset="-120"/>
                          <a:ea typeface="微軟正黑體" panose="020B0604030504040204" pitchFamily="34" charset="-120"/>
                        </a:rPr>
                        <a:t>7</a:t>
                      </a:r>
                      <a:endParaRPr lang="zh-TW" altLang="en-US" sz="1400" dirty="0">
                        <a:latin typeface="微軟正黑體" panose="020B0604030504040204" pitchFamily="34" charset="-120"/>
                        <a:ea typeface="微軟正黑體" panose="020B0604030504040204" pitchFamily="34" charset="-12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小綠花</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、時尚花</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紫</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endPar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tc>
                <a:extLst>
                  <a:ext uri="{0D108BD9-81ED-4DB2-BD59-A6C34878D82A}">
                    <a16:rowId xmlns:a16="http://schemas.microsoft.com/office/drawing/2014/main" val="1365472232"/>
                  </a:ext>
                </a:extLst>
              </a:tr>
            </a:tbl>
          </a:graphicData>
        </a:graphic>
      </p:graphicFrame>
      <p:pic>
        <p:nvPicPr>
          <p:cNvPr id="43" name="圖片 42">
            <a:extLst>
              <a:ext uri="{FF2B5EF4-FFF2-40B4-BE49-F238E27FC236}">
                <a16:creationId xmlns:a16="http://schemas.microsoft.com/office/drawing/2014/main" id="{873987A8-2776-430D-A0E4-F2DEABD89350}"/>
              </a:ext>
            </a:extLst>
          </p:cNvPr>
          <p:cNvPicPr>
            <a:picLocks noChangeAspect="1"/>
          </p:cNvPicPr>
          <p:nvPr/>
        </p:nvPicPr>
        <p:blipFill>
          <a:blip r:embed="rId4"/>
          <a:stretch>
            <a:fillRect/>
          </a:stretch>
        </p:blipFill>
        <p:spPr>
          <a:xfrm>
            <a:off x="2139904" y="5343573"/>
            <a:ext cx="315845" cy="313153"/>
          </a:xfrm>
          <a:prstGeom prst="rect">
            <a:avLst/>
          </a:prstGeom>
        </p:spPr>
      </p:pic>
      <p:pic>
        <p:nvPicPr>
          <p:cNvPr id="44" name="圖片 43">
            <a:extLst>
              <a:ext uri="{FF2B5EF4-FFF2-40B4-BE49-F238E27FC236}">
                <a16:creationId xmlns:a16="http://schemas.microsoft.com/office/drawing/2014/main" id="{DEB23095-66BD-48C6-9948-556B266660A4}"/>
              </a:ext>
            </a:extLst>
          </p:cNvPr>
          <p:cNvPicPr>
            <a:picLocks noChangeAspect="1"/>
          </p:cNvPicPr>
          <p:nvPr/>
        </p:nvPicPr>
        <p:blipFill>
          <a:blip r:embed="rId5"/>
          <a:stretch>
            <a:fillRect/>
          </a:stretch>
        </p:blipFill>
        <p:spPr>
          <a:xfrm>
            <a:off x="2155594" y="4861551"/>
            <a:ext cx="300155" cy="285449"/>
          </a:xfrm>
          <a:prstGeom prst="rect">
            <a:avLst/>
          </a:prstGeom>
        </p:spPr>
      </p:pic>
      <p:sp>
        <p:nvSpPr>
          <p:cNvPr id="45" name="文字方塊 44">
            <a:extLst>
              <a:ext uri="{FF2B5EF4-FFF2-40B4-BE49-F238E27FC236}">
                <a16:creationId xmlns:a16="http://schemas.microsoft.com/office/drawing/2014/main" id="{34109DA2-CCD9-4AFE-8DDA-366F82F661EA}"/>
              </a:ext>
            </a:extLst>
          </p:cNvPr>
          <p:cNvSpPr txBox="1"/>
          <p:nvPr/>
        </p:nvSpPr>
        <p:spPr>
          <a:xfrm>
            <a:off x="2656135" y="5338300"/>
            <a:ext cx="57175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造咖</a:t>
            </a:r>
          </a:p>
        </p:txBody>
      </p:sp>
      <p:sp>
        <p:nvSpPr>
          <p:cNvPr id="46" name="文字方塊 45">
            <a:extLst>
              <a:ext uri="{FF2B5EF4-FFF2-40B4-BE49-F238E27FC236}">
                <a16:creationId xmlns:a16="http://schemas.microsoft.com/office/drawing/2014/main" id="{F50248CB-1844-438E-964F-E5FDA9A3920D}"/>
              </a:ext>
            </a:extLst>
          </p:cNvPr>
          <p:cNvSpPr txBox="1"/>
          <p:nvPr/>
        </p:nvSpPr>
        <p:spPr>
          <a:xfrm>
            <a:off x="2455749" y="4876291"/>
            <a:ext cx="94932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蠟筆小新</a:t>
            </a:r>
          </a:p>
        </p:txBody>
      </p:sp>
      <p:sp>
        <p:nvSpPr>
          <p:cNvPr id="59" name="文字方塊 58">
            <a:extLst>
              <a:ext uri="{FF2B5EF4-FFF2-40B4-BE49-F238E27FC236}">
                <a16:creationId xmlns:a16="http://schemas.microsoft.com/office/drawing/2014/main" id="{85B9B838-479F-4DB9-ACA0-993EF09798AC}"/>
              </a:ext>
            </a:extLst>
          </p:cNvPr>
          <p:cNvSpPr txBox="1"/>
          <p:nvPr/>
        </p:nvSpPr>
        <p:spPr>
          <a:xfrm>
            <a:off x="9314541" y="418399"/>
            <a:ext cx="2877458" cy="3016210"/>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返回上層按鍵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銷售成效按鍵</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直播名稱、日期時間、分鐘數顯示。</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商品排行</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排名</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商品名稱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圖片</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原價</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直播價格</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規格</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欲銷售數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實際銷售數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銷售額</a:t>
            </a:r>
            <a:endParaRPr lang="en-US" altLang="zh-TW" sz="1000" dirty="0">
              <a:latin typeface="微軟正黑體" panose="020B0604030504040204" pitchFamily="34" charset="-120"/>
              <a:ea typeface="微軟正黑體" panose="020B0604030504040204" pitchFamily="34" charset="-120"/>
            </a:endParaRPr>
          </a:p>
          <a:p>
            <a:pPr marL="685800" lvl="1" indent="-22860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最大買家</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前</a:t>
            </a:r>
            <a:r>
              <a:rPr lang="en-US" altLang="zh-TW" sz="1000" dirty="0">
                <a:latin typeface="微軟正黑體" panose="020B0604030504040204" pitchFamily="34" charset="-120"/>
                <a:ea typeface="微軟正黑體" panose="020B0604030504040204" pitchFamily="34" charset="-120"/>
              </a:rPr>
              <a:t>10</a:t>
            </a:r>
            <a:r>
              <a:rPr lang="zh-TW" altLang="en-US" sz="1000" dirty="0">
                <a:latin typeface="微軟正黑體" panose="020B0604030504040204" pitchFamily="34" charset="-120"/>
                <a:ea typeface="微軟正黑體" panose="020B0604030504040204" pitchFamily="34" charset="-120"/>
              </a:rPr>
              <a:t>名</a:t>
            </a:r>
            <a:r>
              <a:rPr lang="en-US" altLang="zh-TW" sz="1000" dirty="0">
                <a:latin typeface="微軟正黑體" panose="020B0604030504040204" pitchFamily="34" charset="-120"/>
                <a:ea typeface="微軟正黑體" panose="020B0604030504040204" pitchFamily="34" charset="-120"/>
              </a:rPr>
              <a:t>)</a:t>
            </a: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排名</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買家</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買家名</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大頭貼</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購買金額</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下單數</a:t>
            </a:r>
            <a:endParaRPr lang="en-US" altLang="zh-TW" sz="1000" dirty="0">
              <a:latin typeface="微軟正黑體" panose="020B0604030504040204" pitchFamily="34" charset="-120"/>
              <a:ea typeface="微軟正黑體" panose="020B0604030504040204" pitchFamily="34" charset="-120"/>
            </a:endParaRPr>
          </a:p>
          <a:p>
            <a:pPr marL="1143000" lvl="2" indent="-22860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商品名及數量</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p:txBody>
      </p:sp>
      <p:grpSp>
        <p:nvGrpSpPr>
          <p:cNvPr id="62" name="群組 61">
            <a:extLst>
              <a:ext uri="{FF2B5EF4-FFF2-40B4-BE49-F238E27FC236}">
                <a16:creationId xmlns:a16="http://schemas.microsoft.com/office/drawing/2014/main" id="{8CA085A9-FC27-4248-861B-C40DAFE94E36}"/>
              </a:ext>
            </a:extLst>
          </p:cNvPr>
          <p:cNvGrpSpPr/>
          <p:nvPr/>
        </p:nvGrpSpPr>
        <p:grpSpPr>
          <a:xfrm>
            <a:off x="2359779" y="617062"/>
            <a:ext cx="914400" cy="287657"/>
            <a:chOff x="791304" y="1736966"/>
            <a:chExt cx="914400" cy="287657"/>
          </a:xfrm>
        </p:grpSpPr>
        <p:sp>
          <p:nvSpPr>
            <p:cNvPr id="63" name="矩形: 圓角 62">
              <a:extLst>
                <a:ext uri="{FF2B5EF4-FFF2-40B4-BE49-F238E27FC236}">
                  <a16:creationId xmlns:a16="http://schemas.microsoft.com/office/drawing/2014/main" id="{054C5C39-CBDC-4419-ACED-29F2DBF94031}"/>
                </a:ext>
              </a:extLst>
            </p:cNvPr>
            <p:cNvSpPr/>
            <p:nvPr/>
          </p:nvSpPr>
          <p:spPr>
            <a:xfrm>
              <a:off x="791304" y="1736966"/>
              <a:ext cx="914400" cy="26832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2A9AAC2C-2154-4C75-8888-C2DB56FEDA9B}"/>
                </a:ext>
              </a:extLst>
            </p:cNvPr>
            <p:cNvSpPr txBox="1"/>
            <p:nvPr/>
          </p:nvSpPr>
          <p:spPr>
            <a:xfrm>
              <a:off x="852077" y="1747624"/>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直播總覽</a:t>
              </a:r>
            </a:p>
          </p:txBody>
        </p:sp>
      </p:grpSp>
      <p:grpSp>
        <p:nvGrpSpPr>
          <p:cNvPr id="67" name="群組 66">
            <a:extLst>
              <a:ext uri="{FF2B5EF4-FFF2-40B4-BE49-F238E27FC236}">
                <a16:creationId xmlns:a16="http://schemas.microsoft.com/office/drawing/2014/main" id="{F4DCF2B1-2E9B-4A97-87D3-BDE984B85A32}"/>
              </a:ext>
            </a:extLst>
          </p:cNvPr>
          <p:cNvGrpSpPr/>
          <p:nvPr/>
        </p:nvGrpSpPr>
        <p:grpSpPr>
          <a:xfrm>
            <a:off x="3462212" y="617613"/>
            <a:ext cx="914400" cy="287106"/>
            <a:chOff x="777183" y="2245029"/>
            <a:chExt cx="914400" cy="287106"/>
          </a:xfrm>
        </p:grpSpPr>
        <p:sp>
          <p:nvSpPr>
            <p:cNvPr id="71" name="矩形: 圓角 70">
              <a:extLst>
                <a:ext uri="{FF2B5EF4-FFF2-40B4-BE49-F238E27FC236}">
                  <a16:creationId xmlns:a16="http://schemas.microsoft.com/office/drawing/2014/main" id="{B69AEABB-4611-4A4D-A0E1-458749799E1B}"/>
                </a:ext>
              </a:extLst>
            </p:cNvPr>
            <p:cNvSpPr/>
            <p:nvPr/>
          </p:nvSpPr>
          <p:spPr>
            <a:xfrm>
              <a:off x="777183" y="2245029"/>
              <a:ext cx="914400" cy="267772"/>
            </a:xfrm>
            <a:prstGeom prst="roundRect">
              <a:avLst/>
            </a:prstGeom>
            <a:solidFill>
              <a:schemeClr val="accent2">
                <a:lumMod val="60000"/>
                <a:lumOff val="4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文字方塊 71">
              <a:extLst>
                <a:ext uri="{FF2B5EF4-FFF2-40B4-BE49-F238E27FC236}">
                  <a16:creationId xmlns:a16="http://schemas.microsoft.com/office/drawing/2014/main" id="{CBB68287-CD55-49DA-9CAE-3283B87059D8}"/>
                </a:ext>
              </a:extLst>
            </p:cNvPr>
            <p:cNvSpPr txBox="1"/>
            <p:nvPr/>
          </p:nvSpPr>
          <p:spPr>
            <a:xfrm>
              <a:off x="850312" y="2255136"/>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銷售成效</a:t>
              </a:r>
            </a:p>
          </p:txBody>
        </p:sp>
      </p:grpSp>
      <p:grpSp>
        <p:nvGrpSpPr>
          <p:cNvPr id="75" name="群組 74">
            <a:extLst>
              <a:ext uri="{FF2B5EF4-FFF2-40B4-BE49-F238E27FC236}">
                <a16:creationId xmlns:a16="http://schemas.microsoft.com/office/drawing/2014/main" id="{80515E1A-AC30-4C7C-BC44-51739EF96307}"/>
              </a:ext>
            </a:extLst>
          </p:cNvPr>
          <p:cNvGrpSpPr/>
          <p:nvPr/>
        </p:nvGrpSpPr>
        <p:grpSpPr>
          <a:xfrm>
            <a:off x="2104799" y="168050"/>
            <a:ext cx="1183300" cy="270533"/>
            <a:chOff x="5516592" y="957569"/>
            <a:chExt cx="1183300" cy="270533"/>
          </a:xfrm>
        </p:grpSpPr>
        <p:sp>
          <p:nvSpPr>
            <p:cNvPr id="76" name="矩形 75">
              <a:extLst>
                <a:ext uri="{FF2B5EF4-FFF2-40B4-BE49-F238E27FC236}">
                  <a16:creationId xmlns:a16="http://schemas.microsoft.com/office/drawing/2014/main" id="{8D06B5C0-D731-4B67-AB6B-4F6D803A8D48}"/>
                </a:ext>
              </a:extLst>
            </p:cNvPr>
            <p:cNvSpPr/>
            <p:nvPr/>
          </p:nvSpPr>
          <p:spPr>
            <a:xfrm>
              <a:off x="5614687" y="957569"/>
              <a:ext cx="962625" cy="25721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文字方塊 76">
              <a:extLst>
                <a:ext uri="{FF2B5EF4-FFF2-40B4-BE49-F238E27FC236}">
                  <a16:creationId xmlns:a16="http://schemas.microsoft.com/office/drawing/2014/main" id="{3A848E33-4BD9-429E-BE94-8A73CFF0C7C6}"/>
                </a:ext>
              </a:extLst>
            </p:cNvPr>
            <p:cNvSpPr txBox="1"/>
            <p:nvPr/>
          </p:nvSpPr>
          <p:spPr>
            <a:xfrm>
              <a:off x="5516592" y="966492"/>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grpSp>
    </p:spTree>
    <p:extLst>
      <p:ext uri="{BB962C8B-B14F-4D97-AF65-F5344CB8AC3E}">
        <p14:creationId xmlns:p14="http://schemas.microsoft.com/office/powerpoint/2010/main" val="113763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A8F13F3-03F2-45F7-8225-17877A605731}"/>
              </a:ext>
            </a:extLst>
          </p:cNvPr>
          <p:cNvSpPr/>
          <p:nvPr/>
        </p:nvSpPr>
        <p:spPr>
          <a:xfrm>
            <a:off x="2285043" y="155381"/>
            <a:ext cx="895900" cy="281770"/>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93787493-798E-46EE-9822-D274FC792D14}"/>
              </a:ext>
            </a:extLst>
          </p:cNvPr>
          <p:cNvCxnSpPr>
            <a:cxnSpLocks/>
          </p:cNvCxnSpPr>
          <p:nvPr/>
        </p:nvCxnSpPr>
        <p:spPr>
          <a:xfrm flipV="1">
            <a:off x="3187992" y="399142"/>
            <a:ext cx="6138188" cy="29684"/>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F50CD543-FC33-47A0-A730-48840FB96D75}"/>
              </a:ext>
            </a:extLst>
          </p:cNvPr>
          <p:cNvCxnSpPr>
            <a:cxnSpLocks/>
          </p:cNvCxnSpPr>
          <p:nvPr/>
        </p:nvCxnSpPr>
        <p:spPr>
          <a:xfrm flipH="1">
            <a:off x="336042" y="166550"/>
            <a:ext cx="7826" cy="6546299"/>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15238FF1-ECA0-4FF5-BC7C-6D84C364BD21}"/>
              </a:ext>
            </a:extLst>
          </p:cNvPr>
          <p:cNvCxnSpPr>
            <a:cxnSpLocks/>
          </p:cNvCxnSpPr>
          <p:nvPr/>
        </p:nvCxnSpPr>
        <p:spPr>
          <a:xfrm>
            <a:off x="9326180" y="408378"/>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65BA5943-838C-48ED-8696-1B21F0B476E3}"/>
              </a:ext>
            </a:extLst>
          </p:cNvPr>
          <p:cNvSpPr txBox="1"/>
          <p:nvPr/>
        </p:nvSpPr>
        <p:spPr>
          <a:xfrm>
            <a:off x="1199211" y="159544"/>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15" name="文字方塊 14">
            <a:extLst>
              <a:ext uri="{FF2B5EF4-FFF2-40B4-BE49-F238E27FC236}">
                <a16:creationId xmlns:a16="http://schemas.microsoft.com/office/drawing/2014/main" id="{F4992488-B826-4C9F-8B8D-2C22A5890389}"/>
              </a:ext>
            </a:extLst>
          </p:cNvPr>
          <p:cNvSpPr txBox="1"/>
          <p:nvPr/>
        </p:nvSpPr>
        <p:spPr>
          <a:xfrm>
            <a:off x="248609" y="169629"/>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16" name="矩形 15">
            <a:extLst>
              <a:ext uri="{FF2B5EF4-FFF2-40B4-BE49-F238E27FC236}">
                <a16:creationId xmlns:a16="http://schemas.microsoft.com/office/drawing/2014/main" id="{A23BF8D4-DB4C-4994-84D9-C39101C9AF09}"/>
              </a:ext>
            </a:extLst>
          </p:cNvPr>
          <p:cNvSpPr/>
          <p:nvPr/>
        </p:nvSpPr>
        <p:spPr>
          <a:xfrm>
            <a:off x="355507" y="163706"/>
            <a:ext cx="962625" cy="265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CF9050B1-3EB9-4FE3-B6AD-FEEAECBCDCBE}"/>
              </a:ext>
            </a:extLst>
          </p:cNvPr>
          <p:cNvCxnSpPr>
            <a:cxnSpLocks/>
          </p:cNvCxnSpPr>
          <p:nvPr/>
        </p:nvCxnSpPr>
        <p:spPr>
          <a:xfrm flipV="1">
            <a:off x="2280351" y="161293"/>
            <a:ext cx="907641" cy="1"/>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D8FB309D-331C-4D43-BF08-F8154521D2B8}"/>
              </a:ext>
            </a:extLst>
          </p:cNvPr>
          <p:cNvCxnSpPr/>
          <p:nvPr/>
        </p:nvCxnSpPr>
        <p:spPr>
          <a:xfrm>
            <a:off x="3180943" y="154978"/>
            <a:ext cx="0" cy="28217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9" name="群組 18">
            <a:extLst>
              <a:ext uri="{FF2B5EF4-FFF2-40B4-BE49-F238E27FC236}">
                <a16:creationId xmlns:a16="http://schemas.microsoft.com/office/drawing/2014/main" id="{27702B83-88BE-411F-8B53-EFAFCE609F5B}"/>
              </a:ext>
            </a:extLst>
          </p:cNvPr>
          <p:cNvGrpSpPr/>
          <p:nvPr/>
        </p:nvGrpSpPr>
        <p:grpSpPr>
          <a:xfrm>
            <a:off x="8324576" y="85185"/>
            <a:ext cx="936316" cy="271317"/>
            <a:chOff x="8055325" y="90629"/>
            <a:chExt cx="936316" cy="271317"/>
          </a:xfrm>
        </p:grpSpPr>
        <p:sp>
          <p:nvSpPr>
            <p:cNvPr id="20" name="矩形: 圓角 19">
              <a:extLst>
                <a:ext uri="{FF2B5EF4-FFF2-40B4-BE49-F238E27FC236}">
                  <a16:creationId xmlns:a16="http://schemas.microsoft.com/office/drawing/2014/main" id="{9D5BDA5D-8281-4636-986B-BDC9FD978DA9}"/>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文字方塊 20">
              <a:extLst>
                <a:ext uri="{FF2B5EF4-FFF2-40B4-BE49-F238E27FC236}">
                  <a16:creationId xmlns:a16="http://schemas.microsoft.com/office/drawing/2014/main" id="{089BE730-49AF-45E0-9004-EFF13CA34705}"/>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sp>
        <p:nvSpPr>
          <p:cNvPr id="23" name="矩形 22">
            <a:extLst>
              <a:ext uri="{FF2B5EF4-FFF2-40B4-BE49-F238E27FC236}">
                <a16:creationId xmlns:a16="http://schemas.microsoft.com/office/drawing/2014/main" id="{CDF15312-6A51-41EA-A6FF-91B53A71F55E}"/>
              </a:ext>
            </a:extLst>
          </p:cNvPr>
          <p:cNvSpPr/>
          <p:nvPr/>
        </p:nvSpPr>
        <p:spPr>
          <a:xfrm>
            <a:off x="1317726" y="161293"/>
            <a:ext cx="962625" cy="25721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622BBE65-6123-45B0-8EC3-606EADE1FE6D}"/>
              </a:ext>
            </a:extLst>
          </p:cNvPr>
          <p:cNvSpPr txBox="1"/>
          <p:nvPr/>
        </p:nvSpPr>
        <p:spPr>
          <a:xfrm>
            <a:off x="2141343" y="154977"/>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sp>
        <p:nvSpPr>
          <p:cNvPr id="25" name="矩形 24">
            <a:extLst>
              <a:ext uri="{FF2B5EF4-FFF2-40B4-BE49-F238E27FC236}">
                <a16:creationId xmlns:a16="http://schemas.microsoft.com/office/drawing/2014/main" id="{DCD327D9-DE81-4BD7-AB5D-6E05A1DA0B4D}"/>
              </a:ext>
            </a:extLst>
          </p:cNvPr>
          <p:cNvSpPr/>
          <p:nvPr/>
        </p:nvSpPr>
        <p:spPr>
          <a:xfrm>
            <a:off x="9384634" y="-1340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7" name="圖片 26">
            <a:extLst>
              <a:ext uri="{FF2B5EF4-FFF2-40B4-BE49-F238E27FC236}">
                <a16:creationId xmlns:a16="http://schemas.microsoft.com/office/drawing/2014/main" id="{D45216C4-DF08-43F6-B029-41B4B5F9AEDC}"/>
              </a:ext>
            </a:extLst>
          </p:cNvPr>
          <p:cNvPicPr>
            <a:picLocks noChangeAspect="1"/>
          </p:cNvPicPr>
          <p:nvPr/>
        </p:nvPicPr>
        <p:blipFill>
          <a:blip r:embed="rId2"/>
          <a:stretch>
            <a:fillRect/>
          </a:stretch>
        </p:blipFill>
        <p:spPr>
          <a:xfrm>
            <a:off x="7304470" y="1676352"/>
            <a:ext cx="1857607" cy="243507"/>
          </a:xfrm>
          <a:prstGeom prst="rect">
            <a:avLst/>
          </a:prstGeom>
        </p:spPr>
      </p:pic>
      <p:grpSp>
        <p:nvGrpSpPr>
          <p:cNvPr id="28" name="群組 27">
            <a:extLst>
              <a:ext uri="{FF2B5EF4-FFF2-40B4-BE49-F238E27FC236}">
                <a16:creationId xmlns:a16="http://schemas.microsoft.com/office/drawing/2014/main" id="{710A1A81-69DC-4775-95D9-442C9BF903AB}"/>
              </a:ext>
            </a:extLst>
          </p:cNvPr>
          <p:cNvGrpSpPr/>
          <p:nvPr/>
        </p:nvGrpSpPr>
        <p:grpSpPr>
          <a:xfrm>
            <a:off x="557519" y="781538"/>
            <a:ext cx="914400" cy="282956"/>
            <a:chOff x="791304" y="1736966"/>
            <a:chExt cx="914400" cy="282956"/>
          </a:xfrm>
        </p:grpSpPr>
        <p:sp>
          <p:nvSpPr>
            <p:cNvPr id="29" name="矩形: 圓角 28">
              <a:extLst>
                <a:ext uri="{FF2B5EF4-FFF2-40B4-BE49-F238E27FC236}">
                  <a16:creationId xmlns:a16="http://schemas.microsoft.com/office/drawing/2014/main" id="{D6D714CF-A4D9-479B-B721-57F2D7D9D5F2}"/>
                </a:ext>
              </a:extLst>
            </p:cNvPr>
            <p:cNvSpPr/>
            <p:nvPr/>
          </p:nvSpPr>
          <p:spPr>
            <a:xfrm>
              <a:off x="791304" y="1736966"/>
              <a:ext cx="914400" cy="268323"/>
            </a:xfrm>
            <a:prstGeom prst="roundRect">
              <a:avLst/>
            </a:prstGeom>
            <a:solidFill>
              <a:srgbClr val="FFCC99"/>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D842C74E-2D91-4C75-82FA-2C0A0611943C}"/>
                </a:ext>
              </a:extLst>
            </p:cNvPr>
            <p:cNvSpPr txBox="1"/>
            <p:nvPr/>
          </p:nvSpPr>
          <p:spPr>
            <a:xfrm>
              <a:off x="850154" y="1742923"/>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所有名單</a:t>
              </a:r>
            </a:p>
          </p:txBody>
        </p:sp>
      </p:grpSp>
      <p:grpSp>
        <p:nvGrpSpPr>
          <p:cNvPr id="31" name="群組 30">
            <a:extLst>
              <a:ext uri="{FF2B5EF4-FFF2-40B4-BE49-F238E27FC236}">
                <a16:creationId xmlns:a16="http://schemas.microsoft.com/office/drawing/2014/main" id="{AE5577F4-5610-47E7-91F9-47F2A5A72CFC}"/>
              </a:ext>
            </a:extLst>
          </p:cNvPr>
          <p:cNvGrpSpPr/>
          <p:nvPr/>
        </p:nvGrpSpPr>
        <p:grpSpPr>
          <a:xfrm>
            <a:off x="1678444" y="781538"/>
            <a:ext cx="914400" cy="287657"/>
            <a:chOff x="791304" y="1736966"/>
            <a:chExt cx="914400" cy="287657"/>
          </a:xfrm>
        </p:grpSpPr>
        <p:sp>
          <p:nvSpPr>
            <p:cNvPr id="32" name="矩形: 圓角 31">
              <a:extLst>
                <a:ext uri="{FF2B5EF4-FFF2-40B4-BE49-F238E27FC236}">
                  <a16:creationId xmlns:a16="http://schemas.microsoft.com/office/drawing/2014/main" id="{174A6330-EB60-4CBB-85A2-CF13DC5ED445}"/>
                </a:ext>
              </a:extLst>
            </p:cNvPr>
            <p:cNvSpPr/>
            <p:nvPr/>
          </p:nvSpPr>
          <p:spPr>
            <a:xfrm>
              <a:off x="791304" y="1736966"/>
              <a:ext cx="914400" cy="26832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087F7632-FD31-4B4E-8C6A-4A68DA0E4311}"/>
                </a:ext>
              </a:extLst>
            </p:cNvPr>
            <p:cNvSpPr txBox="1"/>
            <p:nvPr/>
          </p:nvSpPr>
          <p:spPr>
            <a:xfrm>
              <a:off x="852077" y="1747624"/>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新進名單</a:t>
              </a:r>
            </a:p>
          </p:txBody>
        </p:sp>
      </p:grpSp>
      <p:grpSp>
        <p:nvGrpSpPr>
          <p:cNvPr id="34" name="群組 33">
            <a:extLst>
              <a:ext uri="{FF2B5EF4-FFF2-40B4-BE49-F238E27FC236}">
                <a16:creationId xmlns:a16="http://schemas.microsoft.com/office/drawing/2014/main" id="{309CD7F0-DFBE-49DD-BD13-D3658E5B4414}"/>
              </a:ext>
            </a:extLst>
          </p:cNvPr>
          <p:cNvGrpSpPr/>
          <p:nvPr/>
        </p:nvGrpSpPr>
        <p:grpSpPr>
          <a:xfrm>
            <a:off x="2865819" y="781538"/>
            <a:ext cx="914400" cy="287657"/>
            <a:chOff x="791304" y="1736966"/>
            <a:chExt cx="914400" cy="287657"/>
          </a:xfrm>
        </p:grpSpPr>
        <p:sp>
          <p:nvSpPr>
            <p:cNvPr id="35" name="矩形: 圓角 34">
              <a:extLst>
                <a:ext uri="{FF2B5EF4-FFF2-40B4-BE49-F238E27FC236}">
                  <a16:creationId xmlns:a16="http://schemas.microsoft.com/office/drawing/2014/main" id="{646F7997-3D56-4486-8907-1083CE2A5855}"/>
                </a:ext>
              </a:extLst>
            </p:cNvPr>
            <p:cNvSpPr/>
            <p:nvPr/>
          </p:nvSpPr>
          <p:spPr>
            <a:xfrm>
              <a:off x="791304" y="1736966"/>
              <a:ext cx="914400" cy="26832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E33E16FA-70A0-4AF3-A0C7-3AE79B9C236E}"/>
                </a:ext>
              </a:extLst>
            </p:cNvPr>
            <p:cNvSpPr txBox="1"/>
            <p:nvPr/>
          </p:nvSpPr>
          <p:spPr>
            <a:xfrm>
              <a:off x="852077" y="1747624"/>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特殊名單</a:t>
              </a:r>
            </a:p>
          </p:txBody>
        </p:sp>
      </p:grpSp>
      <p:graphicFrame>
        <p:nvGraphicFramePr>
          <p:cNvPr id="37" name="表格 36">
            <a:extLst>
              <a:ext uri="{FF2B5EF4-FFF2-40B4-BE49-F238E27FC236}">
                <a16:creationId xmlns:a16="http://schemas.microsoft.com/office/drawing/2014/main" id="{2756E835-D303-4FB4-8BE5-14993807D90E}"/>
              </a:ext>
            </a:extLst>
          </p:cNvPr>
          <p:cNvGraphicFramePr>
            <a:graphicFrameLocks noGrp="1"/>
          </p:cNvGraphicFramePr>
          <p:nvPr>
            <p:extLst>
              <p:ext uri="{D42A27DB-BD31-4B8C-83A1-F6EECF244321}">
                <p14:modId xmlns:p14="http://schemas.microsoft.com/office/powerpoint/2010/main" val="3141239465"/>
              </p:ext>
            </p:extLst>
          </p:nvPr>
        </p:nvGraphicFramePr>
        <p:xfrm>
          <a:off x="513100" y="1983862"/>
          <a:ext cx="8711265" cy="1414488"/>
        </p:xfrm>
        <a:graphic>
          <a:graphicData uri="http://schemas.openxmlformats.org/drawingml/2006/table">
            <a:tbl>
              <a:tblPr firstRow="1" bandRow="1">
                <a:tableStyleId>{7DF18680-E054-41AD-8BC1-D1AEF772440D}</a:tableStyleId>
              </a:tblPr>
              <a:tblGrid>
                <a:gridCol w="1096698">
                  <a:extLst>
                    <a:ext uri="{9D8B030D-6E8A-4147-A177-3AD203B41FA5}">
                      <a16:colId xmlns:a16="http://schemas.microsoft.com/office/drawing/2014/main" val="269006444"/>
                    </a:ext>
                  </a:extLst>
                </a:gridCol>
                <a:gridCol w="1182143">
                  <a:extLst>
                    <a:ext uri="{9D8B030D-6E8A-4147-A177-3AD203B41FA5}">
                      <a16:colId xmlns:a16="http://schemas.microsoft.com/office/drawing/2014/main" val="2136792642"/>
                    </a:ext>
                  </a:extLst>
                </a:gridCol>
                <a:gridCol w="1266328">
                  <a:extLst>
                    <a:ext uri="{9D8B030D-6E8A-4147-A177-3AD203B41FA5}">
                      <a16:colId xmlns:a16="http://schemas.microsoft.com/office/drawing/2014/main" val="3552033641"/>
                    </a:ext>
                  </a:extLst>
                </a:gridCol>
                <a:gridCol w="1146092">
                  <a:extLst>
                    <a:ext uri="{9D8B030D-6E8A-4147-A177-3AD203B41FA5}">
                      <a16:colId xmlns:a16="http://schemas.microsoft.com/office/drawing/2014/main" val="1080128355"/>
                    </a:ext>
                  </a:extLst>
                </a:gridCol>
                <a:gridCol w="1406569">
                  <a:extLst>
                    <a:ext uri="{9D8B030D-6E8A-4147-A177-3AD203B41FA5}">
                      <a16:colId xmlns:a16="http://schemas.microsoft.com/office/drawing/2014/main" val="490460108"/>
                    </a:ext>
                  </a:extLst>
                </a:gridCol>
                <a:gridCol w="2613435">
                  <a:extLst>
                    <a:ext uri="{9D8B030D-6E8A-4147-A177-3AD203B41FA5}">
                      <a16:colId xmlns:a16="http://schemas.microsoft.com/office/drawing/2014/main" val="1561207519"/>
                    </a:ext>
                  </a:extLst>
                </a:gridCol>
              </a:tblGrid>
              <a:tr h="325317">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客戶名</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總上線次數</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平均分鐘數</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下單總筆數</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下單總金額</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最新一次上線時間</a:t>
                      </a:r>
                    </a:p>
                  </a:txBody>
                  <a:tcPr/>
                </a:tc>
                <a:extLst>
                  <a:ext uri="{0D108BD9-81ED-4DB2-BD59-A6C34878D82A}">
                    <a16:rowId xmlns:a16="http://schemas.microsoft.com/office/drawing/2014/main" val="3458887701"/>
                  </a:ext>
                </a:extLst>
              </a:tr>
              <a:tr h="363057">
                <a:tc>
                  <a:txBody>
                    <a:bodyPr/>
                    <a:lstStyle/>
                    <a:p>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15</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53</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15</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5400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580799111"/>
                  </a:ext>
                </a:extLst>
              </a:tr>
              <a:tr h="363057">
                <a:tc>
                  <a:txBody>
                    <a:bodyPr/>
                    <a:lstStyle/>
                    <a:p>
                      <a:endParaRPr lang="zh-TW" altLang="en-US" sz="160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10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33</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10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3200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393515395"/>
                  </a:ext>
                </a:extLst>
              </a:tr>
              <a:tr h="363057">
                <a:tc>
                  <a:txBody>
                    <a:bodyPr/>
                    <a:lstStyle/>
                    <a:p>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6</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15</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3</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900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789434451"/>
                  </a:ext>
                </a:extLst>
              </a:tr>
            </a:tbl>
          </a:graphicData>
        </a:graphic>
      </p:graphicFrame>
      <p:pic>
        <p:nvPicPr>
          <p:cNvPr id="38" name="圖片 37">
            <a:extLst>
              <a:ext uri="{FF2B5EF4-FFF2-40B4-BE49-F238E27FC236}">
                <a16:creationId xmlns:a16="http://schemas.microsoft.com/office/drawing/2014/main" id="{238272D9-B8AE-4292-8217-D1622756DE20}"/>
              </a:ext>
            </a:extLst>
          </p:cNvPr>
          <p:cNvPicPr>
            <a:picLocks noChangeAspect="1"/>
          </p:cNvPicPr>
          <p:nvPr/>
        </p:nvPicPr>
        <p:blipFill>
          <a:blip r:embed="rId3"/>
          <a:stretch>
            <a:fillRect/>
          </a:stretch>
        </p:blipFill>
        <p:spPr>
          <a:xfrm>
            <a:off x="573700" y="2764058"/>
            <a:ext cx="266760" cy="264486"/>
          </a:xfrm>
          <a:prstGeom prst="rect">
            <a:avLst/>
          </a:prstGeom>
        </p:spPr>
      </p:pic>
      <p:pic>
        <p:nvPicPr>
          <p:cNvPr id="39" name="圖片 38">
            <a:extLst>
              <a:ext uri="{FF2B5EF4-FFF2-40B4-BE49-F238E27FC236}">
                <a16:creationId xmlns:a16="http://schemas.microsoft.com/office/drawing/2014/main" id="{CDD2E712-3116-481E-908D-3A3AC363D931}"/>
              </a:ext>
            </a:extLst>
          </p:cNvPr>
          <p:cNvPicPr>
            <a:picLocks noChangeAspect="1"/>
          </p:cNvPicPr>
          <p:nvPr/>
        </p:nvPicPr>
        <p:blipFill>
          <a:blip r:embed="rId4"/>
          <a:stretch>
            <a:fillRect/>
          </a:stretch>
        </p:blipFill>
        <p:spPr>
          <a:xfrm>
            <a:off x="581588" y="2375441"/>
            <a:ext cx="266761" cy="253691"/>
          </a:xfrm>
          <a:prstGeom prst="rect">
            <a:avLst/>
          </a:prstGeom>
        </p:spPr>
      </p:pic>
      <p:sp>
        <p:nvSpPr>
          <p:cNvPr id="40" name="文字方塊 39">
            <a:extLst>
              <a:ext uri="{FF2B5EF4-FFF2-40B4-BE49-F238E27FC236}">
                <a16:creationId xmlns:a16="http://schemas.microsoft.com/office/drawing/2014/main" id="{6A4A0E1E-F835-4042-8B45-C708F6A53E03}"/>
              </a:ext>
            </a:extLst>
          </p:cNvPr>
          <p:cNvSpPr txBox="1"/>
          <p:nvPr/>
        </p:nvSpPr>
        <p:spPr>
          <a:xfrm>
            <a:off x="840460" y="2777222"/>
            <a:ext cx="466794"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造咖</a:t>
            </a:r>
          </a:p>
        </p:txBody>
      </p:sp>
      <p:sp>
        <p:nvSpPr>
          <p:cNvPr id="41" name="文字方塊 40">
            <a:extLst>
              <a:ext uri="{FF2B5EF4-FFF2-40B4-BE49-F238E27FC236}">
                <a16:creationId xmlns:a16="http://schemas.microsoft.com/office/drawing/2014/main" id="{3564F727-766F-4698-8120-E2AC3246C021}"/>
              </a:ext>
            </a:extLst>
          </p:cNvPr>
          <p:cNvSpPr txBox="1"/>
          <p:nvPr/>
        </p:nvSpPr>
        <p:spPr>
          <a:xfrm>
            <a:off x="828391" y="2382683"/>
            <a:ext cx="748923"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蠟筆小新</a:t>
            </a:r>
          </a:p>
        </p:txBody>
      </p:sp>
      <p:pic>
        <p:nvPicPr>
          <p:cNvPr id="42" name="圖片 41">
            <a:extLst>
              <a:ext uri="{FF2B5EF4-FFF2-40B4-BE49-F238E27FC236}">
                <a16:creationId xmlns:a16="http://schemas.microsoft.com/office/drawing/2014/main" id="{E642B644-5CD3-4FEC-84B8-E663B8693675}"/>
              </a:ext>
            </a:extLst>
          </p:cNvPr>
          <p:cNvPicPr>
            <a:picLocks noChangeAspect="1"/>
          </p:cNvPicPr>
          <p:nvPr/>
        </p:nvPicPr>
        <p:blipFill>
          <a:blip r:embed="rId5"/>
          <a:stretch>
            <a:fillRect/>
          </a:stretch>
        </p:blipFill>
        <p:spPr>
          <a:xfrm>
            <a:off x="576685" y="3130121"/>
            <a:ext cx="294989" cy="253691"/>
          </a:xfrm>
          <a:prstGeom prst="rect">
            <a:avLst/>
          </a:prstGeom>
        </p:spPr>
      </p:pic>
      <p:sp>
        <p:nvSpPr>
          <p:cNvPr id="43" name="文字方塊 42">
            <a:extLst>
              <a:ext uri="{FF2B5EF4-FFF2-40B4-BE49-F238E27FC236}">
                <a16:creationId xmlns:a16="http://schemas.microsoft.com/office/drawing/2014/main" id="{854DEDB4-8C6D-4E25-A3AC-C6B1F460F458}"/>
              </a:ext>
            </a:extLst>
          </p:cNvPr>
          <p:cNvSpPr txBox="1"/>
          <p:nvPr/>
        </p:nvSpPr>
        <p:spPr>
          <a:xfrm>
            <a:off x="867364" y="3140834"/>
            <a:ext cx="5886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馬子狗</a:t>
            </a:r>
          </a:p>
        </p:txBody>
      </p:sp>
      <p:sp>
        <p:nvSpPr>
          <p:cNvPr id="48" name="文字方塊 47">
            <a:extLst>
              <a:ext uri="{FF2B5EF4-FFF2-40B4-BE49-F238E27FC236}">
                <a16:creationId xmlns:a16="http://schemas.microsoft.com/office/drawing/2014/main" id="{6A88EC9C-00B2-48EA-A380-88A4930D4EA1}"/>
              </a:ext>
            </a:extLst>
          </p:cNvPr>
          <p:cNvSpPr txBox="1"/>
          <p:nvPr/>
        </p:nvSpPr>
        <p:spPr>
          <a:xfrm>
            <a:off x="7021009" y="2367294"/>
            <a:ext cx="1808508"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母親節特惠</a:t>
            </a:r>
            <a:r>
              <a:rPr lang="en-US" altLang="zh-TW" sz="1200" dirty="0">
                <a:latin typeface="微軟正黑體" panose="020B0604030504040204" pitchFamily="34" charset="-120"/>
                <a:ea typeface="微軟正黑體" panose="020B0604030504040204" pitchFamily="34" charset="-120"/>
              </a:rPr>
              <a:t>-2019.06.12</a:t>
            </a:r>
            <a:endParaRPr lang="zh-TW" altLang="en-US" sz="1200" dirty="0">
              <a:latin typeface="微軟正黑體" panose="020B0604030504040204" pitchFamily="34" charset="-120"/>
              <a:ea typeface="微軟正黑體" panose="020B0604030504040204" pitchFamily="34" charset="-120"/>
            </a:endParaRPr>
          </a:p>
        </p:txBody>
      </p:sp>
      <p:sp>
        <p:nvSpPr>
          <p:cNvPr id="49" name="文字方塊 48">
            <a:extLst>
              <a:ext uri="{FF2B5EF4-FFF2-40B4-BE49-F238E27FC236}">
                <a16:creationId xmlns:a16="http://schemas.microsoft.com/office/drawing/2014/main" id="{9001D4EF-E5EF-4108-9B1A-AD95A59BA9EC}"/>
              </a:ext>
            </a:extLst>
          </p:cNvPr>
          <p:cNvSpPr txBox="1"/>
          <p:nvPr/>
        </p:nvSpPr>
        <p:spPr>
          <a:xfrm>
            <a:off x="7024717" y="2725080"/>
            <a:ext cx="1808508"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老闆大拍賣</a:t>
            </a:r>
            <a:r>
              <a:rPr lang="en-US" altLang="zh-TW" sz="1200" dirty="0">
                <a:latin typeface="微軟正黑體" panose="020B0604030504040204" pitchFamily="34" charset="-120"/>
                <a:ea typeface="微軟正黑體" panose="020B0604030504040204" pitchFamily="34" charset="-120"/>
              </a:rPr>
              <a:t>-2019.06.13</a:t>
            </a:r>
            <a:endParaRPr lang="zh-TW" altLang="en-US" sz="1200" dirty="0">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110ACA56-6D9E-4F84-8B9C-E947C7A992FA}"/>
              </a:ext>
            </a:extLst>
          </p:cNvPr>
          <p:cNvSpPr txBox="1"/>
          <p:nvPr/>
        </p:nvSpPr>
        <p:spPr>
          <a:xfrm>
            <a:off x="7057378" y="3074122"/>
            <a:ext cx="1654620"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新品上市</a:t>
            </a:r>
            <a:r>
              <a:rPr lang="en-US" altLang="zh-TW" sz="1200" dirty="0">
                <a:latin typeface="微軟正黑體" panose="020B0604030504040204" pitchFamily="34" charset="-120"/>
                <a:ea typeface="微軟正黑體" panose="020B0604030504040204" pitchFamily="34" charset="-120"/>
              </a:rPr>
              <a:t>-2019.06.14</a:t>
            </a:r>
            <a:endParaRPr lang="zh-TW" altLang="en-US" sz="1200" dirty="0">
              <a:latin typeface="微軟正黑體" panose="020B0604030504040204" pitchFamily="34" charset="-120"/>
              <a:ea typeface="微軟正黑體" panose="020B0604030504040204" pitchFamily="34" charset="-120"/>
            </a:endParaRPr>
          </a:p>
        </p:txBody>
      </p:sp>
      <p:pic>
        <p:nvPicPr>
          <p:cNvPr id="51" name="圖片 50">
            <a:extLst>
              <a:ext uri="{FF2B5EF4-FFF2-40B4-BE49-F238E27FC236}">
                <a16:creationId xmlns:a16="http://schemas.microsoft.com/office/drawing/2014/main" id="{D7E42288-95B7-4908-964D-35B70B2EC807}"/>
              </a:ext>
            </a:extLst>
          </p:cNvPr>
          <p:cNvPicPr>
            <a:picLocks noChangeAspect="1"/>
          </p:cNvPicPr>
          <p:nvPr/>
        </p:nvPicPr>
        <p:blipFill>
          <a:blip r:embed="rId6"/>
          <a:stretch>
            <a:fillRect/>
          </a:stretch>
        </p:blipFill>
        <p:spPr>
          <a:xfrm>
            <a:off x="489526" y="1730012"/>
            <a:ext cx="1117484" cy="184056"/>
          </a:xfrm>
          <a:prstGeom prst="rect">
            <a:avLst/>
          </a:prstGeom>
        </p:spPr>
      </p:pic>
      <p:pic>
        <p:nvPicPr>
          <p:cNvPr id="52" name="圖片 51">
            <a:extLst>
              <a:ext uri="{FF2B5EF4-FFF2-40B4-BE49-F238E27FC236}">
                <a16:creationId xmlns:a16="http://schemas.microsoft.com/office/drawing/2014/main" id="{E9FC312A-E12A-457E-870C-F2AF0D2E164A}"/>
              </a:ext>
            </a:extLst>
          </p:cNvPr>
          <p:cNvPicPr>
            <a:picLocks noChangeAspect="1"/>
          </p:cNvPicPr>
          <p:nvPr/>
        </p:nvPicPr>
        <p:blipFill>
          <a:blip r:embed="rId7"/>
          <a:stretch>
            <a:fillRect/>
          </a:stretch>
        </p:blipFill>
        <p:spPr>
          <a:xfrm>
            <a:off x="5684685" y="6296614"/>
            <a:ext cx="3131213" cy="293104"/>
          </a:xfrm>
          <a:prstGeom prst="rect">
            <a:avLst/>
          </a:prstGeom>
        </p:spPr>
      </p:pic>
      <p:sp>
        <p:nvSpPr>
          <p:cNvPr id="53" name="矩形 52">
            <a:extLst>
              <a:ext uri="{FF2B5EF4-FFF2-40B4-BE49-F238E27FC236}">
                <a16:creationId xmlns:a16="http://schemas.microsoft.com/office/drawing/2014/main" id="{70861954-ED10-4B83-BD18-4B670000C7E9}"/>
              </a:ext>
            </a:extLst>
          </p:cNvPr>
          <p:cNvSpPr/>
          <p:nvPr/>
        </p:nvSpPr>
        <p:spPr>
          <a:xfrm>
            <a:off x="420961" y="651041"/>
            <a:ext cx="8787656" cy="529020"/>
          </a:xfrm>
          <a:prstGeom prst="rect">
            <a:avLst/>
          </a:prstGeom>
          <a:noFill/>
          <a:ln w="34925"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E1CD8F9A-C27F-405C-BD26-D32698481359}"/>
              </a:ext>
            </a:extLst>
          </p:cNvPr>
          <p:cNvGrpSpPr/>
          <p:nvPr/>
        </p:nvGrpSpPr>
        <p:grpSpPr>
          <a:xfrm>
            <a:off x="4325158" y="1662569"/>
            <a:ext cx="1607675" cy="253916"/>
            <a:chOff x="3862493" y="4390754"/>
            <a:chExt cx="1607675" cy="253916"/>
          </a:xfrm>
        </p:grpSpPr>
        <p:grpSp>
          <p:nvGrpSpPr>
            <p:cNvPr id="59" name="群組 58">
              <a:extLst>
                <a:ext uri="{FF2B5EF4-FFF2-40B4-BE49-F238E27FC236}">
                  <a16:creationId xmlns:a16="http://schemas.microsoft.com/office/drawing/2014/main" id="{361758D6-6B94-4E46-9E1F-103D8B7C7056}"/>
                </a:ext>
              </a:extLst>
            </p:cNvPr>
            <p:cNvGrpSpPr/>
            <p:nvPr/>
          </p:nvGrpSpPr>
          <p:grpSpPr>
            <a:xfrm>
              <a:off x="4726769" y="4400469"/>
              <a:ext cx="743399" cy="230832"/>
              <a:chOff x="1455377" y="4457168"/>
              <a:chExt cx="743399" cy="230832"/>
            </a:xfrm>
          </p:grpSpPr>
          <p:sp>
            <p:nvSpPr>
              <p:cNvPr id="57" name="矩形 56">
                <a:extLst>
                  <a:ext uri="{FF2B5EF4-FFF2-40B4-BE49-F238E27FC236}">
                    <a16:creationId xmlns:a16="http://schemas.microsoft.com/office/drawing/2014/main" id="{7E50705C-FD2A-4FD0-864F-C008CA784DD0}"/>
                  </a:ext>
                </a:extLst>
              </p:cNvPr>
              <p:cNvSpPr/>
              <p:nvPr/>
            </p:nvSpPr>
            <p:spPr>
              <a:xfrm>
                <a:off x="1455377" y="4475987"/>
                <a:ext cx="743399" cy="18242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B6054176-402F-4D8B-9ECF-957196E61BE0}"/>
                  </a:ext>
                </a:extLst>
              </p:cNvPr>
              <p:cNvSpPr txBox="1"/>
              <p:nvPr/>
            </p:nvSpPr>
            <p:spPr>
              <a:xfrm>
                <a:off x="1526112" y="4457168"/>
                <a:ext cx="644728" cy="230832"/>
              </a:xfrm>
              <a:prstGeom prst="rect">
                <a:avLst/>
              </a:prstGeom>
              <a:noFill/>
            </p:spPr>
            <p:txBody>
              <a:bodyPr wrap="none" rtlCol="0">
                <a:spAutoFit/>
              </a:bodyPr>
              <a:lstStyle/>
              <a:p>
                <a:pPr algn="ctr"/>
                <a:r>
                  <a:rPr lang="zh-TW" altLang="en-US" sz="900" dirty="0">
                    <a:latin typeface="微軟正黑體" panose="020B0604030504040204" pitchFamily="34" charset="-120"/>
                    <a:ea typeface="微軟正黑體" panose="020B0604030504040204" pitchFamily="34" charset="-120"/>
                  </a:rPr>
                  <a:t>請選擇▼</a:t>
                </a:r>
              </a:p>
            </p:txBody>
          </p:sp>
        </p:grpSp>
        <p:sp>
          <p:nvSpPr>
            <p:cNvPr id="61" name="文字方塊 60">
              <a:extLst>
                <a:ext uri="{FF2B5EF4-FFF2-40B4-BE49-F238E27FC236}">
                  <a16:creationId xmlns:a16="http://schemas.microsoft.com/office/drawing/2014/main" id="{CCA2AC07-34D7-4C24-8E17-1F7377A6B491}"/>
                </a:ext>
              </a:extLst>
            </p:cNvPr>
            <p:cNvSpPr txBox="1"/>
            <p:nvPr/>
          </p:nvSpPr>
          <p:spPr>
            <a:xfrm>
              <a:off x="3862493" y="4390754"/>
              <a:ext cx="896399"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選擇客戶</a:t>
              </a:r>
            </a:p>
          </p:txBody>
        </p:sp>
      </p:grpSp>
      <p:sp>
        <p:nvSpPr>
          <p:cNvPr id="64" name="文字方塊 63">
            <a:extLst>
              <a:ext uri="{FF2B5EF4-FFF2-40B4-BE49-F238E27FC236}">
                <a16:creationId xmlns:a16="http://schemas.microsoft.com/office/drawing/2014/main" id="{21010F23-92FC-4CDF-B97B-1EC84C0837AD}"/>
              </a:ext>
            </a:extLst>
          </p:cNvPr>
          <p:cNvSpPr txBox="1"/>
          <p:nvPr/>
        </p:nvSpPr>
        <p:spPr>
          <a:xfrm>
            <a:off x="9836462" y="82322"/>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客戶關係</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所有名單</a:t>
            </a:r>
          </a:p>
        </p:txBody>
      </p:sp>
      <p:sp>
        <p:nvSpPr>
          <p:cNvPr id="65" name="文字方塊 64">
            <a:extLst>
              <a:ext uri="{FF2B5EF4-FFF2-40B4-BE49-F238E27FC236}">
                <a16:creationId xmlns:a16="http://schemas.microsoft.com/office/drawing/2014/main" id="{FDC4777A-0C59-4B32-8BB5-EDDC597DE95B}"/>
              </a:ext>
            </a:extLst>
          </p:cNvPr>
          <p:cNvSpPr txBox="1"/>
          <p:nvPr/>
        </p:nvSpPr>
        <p:spPr>
          <a:xfrm>
            <a:off x="9314541" y="418399"/>
            <a:ext cx="2877458" cy="7478970"/>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返回上層按鍵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所有名單按鍵</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顯示項目數選擇下拉選單</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en-US" altLang="zh-TW" sz="1000" dirty="0">
                <a:latin typeface="微軟正黑體" panose="020B0604030504040204" pitchFamily="34" charset="-120"/>
                <a:ea typeface="微軟正黑體" panose="020B0604030504040204" pitchFamily="34" charset="-120"/>
              </a:rPr>
              <a:t>10</a:t>
            </a:r>
          </a:p>
          <a:p>
            <a:pPr marL="1085850" lvl="2" indent="-171450">
              <a:buFont typeface="Wingdings" panose="05000000000000000000" pitchFamily="2" charset="2"/>
              <a:buChar char="Ø"/>
            </a:pPr>
            <a:r>
              <a:rPr lang="en-US" altLang="zh-TW" sz="1000" dirty="0">
                <a:latin typeface="微軟正黑體" panose="020B0604030504040204" pitchFamily="34" charset="-120"/>
                <a:ea typeface="微軟正黑體" panose="020B0604030504040204" pitchFamily="34" charset="-120"/>
              </a:rPr>
              <a:t>25</a:t>
            </a:r>
          </a:p>
          <a:p>
            <a:pPr marL="1085850" lvl="2" indent="-171450">
              <a:buFont typeface="Wingdings" panose="05000000000000000000" pitchFamily="2" charset="2"/>
              <a:buChar char="Ø"/>
            </a:pPr>
            <a:r>
              <a:rPr lang="en-US" altLang="zh-TW" sz="1000" dirty="0">
                <a:latin typeface="微軟正黑體" panose="020B0604030504040204" pitchFamily="34" charset="-120"/>
                <a:ea typeface="微軟正黑體" panose="020B0604030504040204" pitchFamily="34" charset="-120"/>
              </a:rPr>
              <a:t>50</a:t>
            </a:r>
          </a:p>
          <a:p>
            <a:pPr marL="1085850" lvl="2" indent="-171450">
              <a:buFont typeface="Wingdings" panose="05000000000000000000" pitchFamily="2" charset="2"/>
              <a:buChar char="Ø"/>
            </a:pPr>
            <a:r>
              <a:rPr lang="en-US" altLang="zh-TW" sz="1000" dirty="0">
                <a:latin typeface="微軟正黑體" panose="020B0604030504040204" pitchFamily="34" charset="-120"/>
                <a:ea typeface="微軟正黑體" panose="020B0604030504040204" pitchFamily="34" charset="-120"/>
              </a:rPr>
              <a:t>100</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選擇客戶選單</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如圖示</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，於文字框輸入文字後，可檢索與該字相關的名稱出現，做選擇。</a:t>
            </a:r>
            <a:endParaRPr lang="en-US" altLang="zh-TW" sz="1000" dirty="0">
              <a:latin typeface="微軟正黑體" panose="020B0604030504040204" pitchFamily="34" charset="-120"/>
              <a:ea typeface="微軟正黑體" panose="020B0604030504040204" pitchFamily="34" charset="-120"/>
            </a:endParaRPr>
          </a:p>
          <a:p>
            <a:pPr lvl="2"/>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選擇期間</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可選擇時間區間進行檢索。</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名單列表顯示</a:t>
            </a:r>
            <a:r>
              <a:rPr lang="en-US" altLang="zh-TW" sz="1000" dirty="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客戶名</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大頭貼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名稱</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總上線次數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平均分鐘數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下單總筆數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下單總金額</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最新一次上線時間</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直播名稱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日期</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排序按鍵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點選此按鍵，可看到遞增或遞減的排序狀況。</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於列表，每個表頭呈現。</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關鍵字搜尋欄</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匯出</a:t>
            </a:r>
            <a:r>
              <a:rPr lang="en-US" altLang="zh-TW" sz="1000" dirty="0">
                <a:latin typeface="微軟正黑體" panose="020B0604030504040204" pitchFamily="34" charset="-120"/>
                <a:ea typeface="微軟正黑體" panose="020B0604030504040204" pitchFamily="34" charset="-120"/>
              </a:rPr>
              <a:t>excel</a:t>
            </a:r>
            <a:r>
              <a:rPr lang="zh-TW" altLang="en-US" sz="1000" dirty="0">
                <a:latin typeface="微軟正黑體" panose="020B0604030504040204" pitchFamily="34" charset="-120"/>
                <a:ea typeface="微軟正黑體" panose="020B0604030504040204" pitchFamily="34" charset="-120"/>
              </a:rPr>
              <a:t>表單按鍵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點選後可下載該表單的</a:t>
            </a:r>
            <a:r>
              <a:rPr lang="en-US" altLang="zh-TW" sz="1000" dirty="0">
                <a:latin typeface="微軟正黑體" panose="020B0604030504040204" pitchFamily="34" charset="-120"/>
                <a:ea typeface="微軟正黑體" panose="020B0604030504040204" pitchFamily="34" charset="-120"/>
              </a:rPr>
              <a:t>excel</a:t>
            </a:r>
            <a:r>
              <a:rPr lang="zh-TW" altLang="en-US" sz="1000" dirty="0">
                <a:latin typeface="微軟正黑體" panose="020B0604030504040204" pitchFamily="34" charset="-120"/>
                <a:ea typeface="微軟正黑體" panose="020B0604030504040204" pitchFamily="34" charset="-120"/>
              </a:rPr>
              <a:t>檔案。</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頁數按鍵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p:txBody>
      </p:sp>
      <p:pic>
        <p:nvPicPr>
          <p:cNvPr id="47" name="圖片 46">
            <a:extLst>
              <a:ext uri="{FF2B5EF4-FFF2-40B4-BE49-F238E27FC236}">
                <a16:creationId xmlns:a16="http://schemas.microsoft.com/office/drawing/2014/main" id="{2105388E-AB74-4B0E-8067-1E629AE4D6F7}"/>
              </a:ext>
            </a:extLst>
          </p:cNvPr>
          <p:cNvPicPr>
            <a:picLocks noChangeAspect="1"/>
          </p:cNvPicPr>
          <p:nvPr/>
        </p:nvPicPr>
        <p:blipFill rotWithShape="1">
          <a:blip r:embed="rId8"/>
          <a:srcRect r="33230" b="10674"/>
          <a:stretch/>
        </p:blipFill>
        <p:spPr>
          <a:xfrm>
            <a:off x="1363984" y="2061325"/>
            <a:ext cx="104514" cy="146176"/>
          </a:xfrm>
          <a:prstGeom prst="rect">
            <a:avLst/>
          </a:prstGeom>
        </p:spPr>
      </p:pic>
      <p:pic>
        <p:nvPicPr>
          <p:cNvPr id="54" name="圖片 53">
            <a:extLst>
              <a:ext uri="{FF2B5EF4-FFF2-40B4-BE49-F238E27FC236}">
                <a16:creationId xmlns:a16="http://schemas.microsoft.com/office/drawing/2014/main" id="{AF4E5356-8B25-4661-8595-4BF5308E3010}"/>
              </a:ext>
            </a:extLst>
          </p:cNvPr>
          <p:cNvPicPr>
            <a:picLocks noChangeAspect="1"/>
          </p:cNvPicPr>
          <p:nvPr/>
        </p:nvPicPr>
        <p:blipFill rotWithShape="1">
          <a:blip r:embed="rId8"/>
          <a:srcRect r="33230" b="10674"/>
          <a:stretch/>
        </p:blipFill>
        <p:spPr>
          <a:xfrm>
            <a:off x="2658331" y="2061325"/>
            <a:ext cx="104514" cy="146176"/>
          </a:xfrm>
          <a:prstGeom prst="rect">
            <a:avLst/>
          </a:prstGeom>
        </p:spPr>
      </p:pic>
      <p:pic>
        <p:nvPicPr>
          <p:cNvPr id="55" name="圖片 54">
            <a:extLst>
              <a:ext uri="{FF2B5EF4-FFF2-40B4-BE49-F238E27FC236}">
                <a16:creationId xmlns:a16="http://schemas.microsoft.com/office/drawing/2014/main" id="{649B94E4-5159-43A4-850E-0A56745D7A77}"/>
              </a:ext>
            </a:extLst>
          </p:cNvPr>
          <p:cNvPicPr>
            <a:picLocks noChangeAspect="1"/>
          </p:cNvPicPr>
          <p:nvPr/>
        </p:nvPicPr>
        <p:blipFill rotWithShape="1">
          <a:blip r:embed="rId8"/>
          <a:srcRect r="33230" b="10674"/>
          <a:stretch/>
        </p:blipFill>
        <p:spPr>
          <a:xfrm>
            <a:off x="3900421" y="2061325"/>
            <a:ext cx="104514" cy="146176"/>
          </a:xfrm>
          <a:prstGeom prst="rect">
            <a:avLst/>
          </a:prstGeom>
        </p:spPr>
      </p:pic>
      <p:pic>
        <p:nvPicPr>
          <p:cNvPr id="56" name="圖片 55">
            <a:extLst>
              <a:ext uri="{FF2B5EF4-FFF2-40B4-BE49-F238E27FC236}">
                <a16:creationId xmlns:a16="http://schemas.microsoft.com/office/drawing/2014/main" id="{73C01708-AC27-450E-9DEC-9E258095F71A}"/>
              </a:ext>
            </a:extLst>
          </p:cNvPr>
          <p:cNvPicPr>
            <a:picLocks noChangeAspect="1"/>
          </p:cNvPicPr>
          <p:nvPr/>
        </p:nvPicPr>
        <p:blipFill rotWithShape="1">
          <a:blip r:embed="rId8"/>
          <a:srcRect r="33230" b="10674"/>
          <a:stretch/>
        </p:blipFill>
        <p:spPr>
          <a:xfrm>
            <a:off x="5090254" y="2061325"/>
            <a:ext cx="104514" cy="146176"/>
          </a:xfrm>
          <a:prstGeom prst="rect">
            <a:avLst/>
          </a:prstGeom>
        </p:spPr>
      </p:pic>
      <p:pic>
        <p:nvPicPr>
          <p:cNvPr id="60" name="圖片 59">
            <a:extLst>
              <a:ext uri="{FF2B5EF4-FFF2-40B4-BE49-F238E27FC236}">
                <a16:creationId xmlns:a16="http://schemas.microsoft.com/office/drawing/2014/main" id="{0894CCB5-6A28-4AF5-939A-CB4E3CD41989}"/>
              </a:ext>
            </a:extLst>
          </p:cNvPr>
          <p:cNvPicPr>
            <a:picLocks noChangeAspect="1"/>
          </p:cNvPicPr>
          <p:nvPr/>
        </p:nvPicPr>
        <p:blipFill rotWithShape="1">
          <a:blip r:embed="rId8"/>
          <a:srcRect r="33230" b="10674"/>
          <a:stretch/>
        </p:blipFill>
        <p:spPr>
          <a:xfrm>
            <a:off x="6383226" y="2072304"/>
            <a:ext cx="104514" cy="146176"/>
          </a:xfrm>
          <a:prstGeom prst="rect">
            <a:avLst/>
          </a:prstGeom>
        </p:spPr>
      </p:pic>
      <p:pic>
        <p:nvPicPr>
          <p:cNvPr id="62" name="圖片 61">
            <a:extLst>
              <a:ext uri="{FF2B5EF4-FFF2-40B4-BE49-F238E27FC236}">
                <a16:creationId xmlns:a16="http://schemas.microsoft.com/office/drawing/2014/main" id="{38EC20F3-04B2-41FD-B0F1-F2DEFFA41B30}"/>
              </a:ext>
            </a:extLst>
          </p:cNvPr>
          <p:cNvPicPr>
            <a:picLocks noChangeAspect="1"/>
          </p:cNvPicPr>
          <p:nvPr/>
        </p:nvPicPr>
        <p:blipFill rotWithShape="1">
          <a:blip r:embed="rId8"/>
          <a:srcRect r="33230" b="10674"/>
          <a:stretch/>
        </p:blipFill>
        <p:spPr>
          <a:xfrm>
            <a:off x="8659868" y="2057945"/>
            <a:ext cx="104514" cy="146176"/>
          </a:xfrm>
          <a:prstGeom prst="rect">
            <a:avLst/>
          </a:prstGeom>
        </p:spPr>
      </p:pic>
      <p:sp>
        <p:nvSpPr>
          <p:cNvPr id="4" name="橢圓 3">
            <a:extLst>
              <a:ext uri="{FF2B5EF4-FFF2-40B4-BE49-F238E27FC236}">
                <a16:creationId xmlns:a16="http://schemas.microsoft.com/office/drawing/2014/main" id="{78F55ED3-60FF-4EBB-9859-AF6719B45CC4}"/>
              </a:ext>
            </a:extLst>
          </p:cNvPr>
          <p:cNvSpPr/>
          <p:nvPr/>
        </p:nvSpPr>
        <p:spPr>
          <a:xfrm>
            <a:off x="3849361" y="1945621"/>
            <a:ext cx="226432" cy="3607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5" name="文字方塊 4">
            <a:extLst>
              <a:ext uri="{FF2B5EF4-FFF2-40B4-BE49-F238E27FC236}">
                <a16:creationId xmlns:a16="http://schemas.microsoft.com/office/drawing/2014/main" id="{6066AD57-4C48-4157-B166-41BED7FDD51D}"/>
              </a:ext>
            </a:extLst>
          </p:cNvPr>
          <p:cNvSpPr txBox="1"/>
          <p:nvPr/>
        </p:nvSpPr>
        <p:spPr>
          <a:xfrm>
            <a:off x="3528424" y="2286080"/>
            <a:ext cx="1107996" cy="369332"/>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排序按鍵</a:t>
            </a:r>
          </a:p>
        </p:txBody>
      </p:sp>
      <p:pic>
        <p:nvPicPr>
          <p:cNvPr id="7" name="圖片 6">
            <a:extLst>
              <a:ext uri="{FF2B5EF4-FFF2-40B4-BE49-F238E27FC236}">
                <a16:creationId xmlns:a16="http://schemas.microsoft.com/office/drawing/2014/main" id="{ED35A950-4848-4939-9F48-DDC9A11DF0A0}"/>
              </a:ext>
            </a:extLst>
          </p:cNvPr>
          <p:cNvPicPr>
            <a:picLocks noChangeAspect="1"/>
          </p:cNvPicPr>
          <p:nvPr/>
        </p:nvPicPr>
        <p:blipFill>
          <a:blip r:embed="rId9"/>
          <a:stretch>
            <a:fillRect/>
          </a:stretch>
        </p:blipFill>
        <p:spPr>
          <a:xfrm>
            <a:off x="10790676" y="2025703"/>
            <a:ext cx="1391246" cy="1976349"/>
          </a:xfrm>
          <a:prstGeom prst="rect">
            <a:avLst/>
          </a:prstGeom>
        </p:spPr>
      </p:pic>
      <p:grpSp>
        <p:nvGrpSpPr>
          <p:cNvPr id="44" name="群組 43">
            <a:extLst>
              <a:ext uri="{FF2B5EF4-FFF2-40B4-BE49-F238E27FC236}">
                <a16:creationId xmlns:a16="http://schemas.microsoft.com/office/drawing/2014/main" id="{76C2EAC3-243E-44BA-80F1-8C72388B50DA}"/>
              </a:ext>
            </a:extLst>
          </p:cNvPr>
          <p:cNvGrpSpPr/>
          <p:nvPr/>
        </p:nvGrpSpPr>
        <p:grpSpPr>
          <a:xfrm>
            <a:off x="1598205" y="1634669"/>
            <a:ext cx="2727727" cy="295186"/>
            <a:chOff x="1591431" y="1477350"/>
            <a:chExt cx="2727727" cy="295186"/>
          </a:xfrm>
        </p:grpSpPr>
        <p:pic>
          <p:nvPicPr>
            <p:cNvPr id="3" name="圖片 2">
              <a:extLst>
                <a:ext uri="{FF2B5EF4-FFF2-40B4-BE49-F238E27FC236}">
                  <a16:creationId xmlns:a16="http://schemas.microsoft.com/office/drawing/2014/main" id="{A7C0627F-4401-4FA0-89C0-AF89FD93840F}"/>
                </a:ext>
              </a:extLst>
            </p:cNvPr>
            <p:cNvPicPr>
              <a:picLocks noChangeAspect="1"/>
            </p:cNvPicPr>
            <p:nvPr/>
          </p:nvPicPr>
          <p:blipFill rotWithShape="1">
            <a:blip r:embed="rId10"/>
            <a:srcRect l="3705" t="32399" r="4585" b="12714"/>
            <a:stretch/>
          </p:blipFill>
          <p:spPr>
            <a:xfrm>
              <a:off x="2465190" y="1477350"/>
              <a:ext cx="1853968" cy="268447"/>
            </a:xfrm>
            <a:prstGeom prst="rect">
              <a:avLst/>
            </a:prstGeom>
          </p:spPr>
        </p:pic>
        <p:sp>
          <p:nvSpPr>
            <p:cNvPr id="8" name="文字方塊 7">
              <a:extLst>
                <a:ext uri="{FF2B5EF4-FFF2-40B4-BE49-F238E27FC236}">
                  <a16:creationId xmlns:a16="http://schemas.microsoft.com/office/drawing/2014/main" id="{18E3C1CB-DEA4-413A-A3F9-83776294A0DC}"/>
                </a:ext>
              </a:extLst>
            </p:cNvPr>
            <p:cNvSpPr txBox="1"/>
            <p:nvPr/>
          </p:nvSpPr>
          <p:spPr>
            <a:xfrm>
              <a:off x="1591431" y="1518620"/>
              <a:ext cx="896399" cy="253916"/>
            </a:xfrm>
            <a:prstGeom prst="rect">
              <a:avLst/>
            </a:prstGeom>
            <a:noFill/>
          </p:spPr>
          <p:txBody>
            <a:bodyPr wrap="none" rtlCol="0">
              <a:spAutoFit/>
            </a:bodyPr>
            <a:lstStyle>
              <a:defPPr>
                <a:defRPr lang="zh-TW"/>
              </a:defPPr>
              <a:lvl1pPr marL="171450" indent="-1714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選擇期間</a:t>
              </a:r>
            </a:p>
          </p:txBody>
        </p:sp>
      </p:grpSp>
      <p:pic>
        <p:nvPicPr>
          <p:cNvPr id="9" name="圖片 8">
            <a:extLst>
              <a:ext uri="{FF2B5EF4-FFF2-40B4-BE49-F238E27FC236}">
                <a16:creationId xmlns:a16="http://schemas.microsoft.com/office/drawing/2014/main" id="{6989D670-DAEE-4281-BED9-277AFB122B43}"/>
              </a:ext>
            </a:extLst>
          </p:cNvPr>
          <p:cNvPicPr>
            <a:picLocks noChangeAspect="1"/>
          </p:cNvPicPr>
          <p:nvPr/>
        </p:nvPicPr>
        <p:blipFill>
          <a:blip r:embed="rId11"/>
          <a:stretch>
            <a:fillRect/>
          </a:stretch>
        </p:blipFill>
        <p:spPr>
          <a:xfrm>
            <a:off x="9428322" y="2032882"/>
            <a:ext cx="1346464" cy="1961990"/>
          </a:xfrm>
          <a:prstGeom prst="rect">
            <a:avLst/>
          </a:prstGeom>
        </p:spPr>
      </p:pic>
      <p:pic>
        <p:nvPicPr>
          <p:cNvPr id="45" name="圖片 44">
            <a:extLst>
              <a:ext uri="{FF2B5EF4-FFF2-40B4-BE49-F238E27FC236}">
                <a16:creationId xmlns:a16="http://schemas.microsoft.com/office/drawing/2014/main" id="{AEC1FCA4-9F37-42BD-A98B-49C07D2715A4}"/>
              </a:ext>
            </a:extLst>
          </p:cNvPr>
          <p:cNvPicPr>
            <a:picLocks noChangeAspect="1"/>
          </p:cNvPicPr>
          <p:nvPr/>
        </p:nvPicPr>
        <p:blipFill>
          <a:blip r:embed="rId12"/>
          <a:stretch>
            <a:fillRect/>
          </a:stretch>
        </p:blipFill>
        <p:spPr>
          <a:xfrm>
            <a:off x="8399858" y="1336222"/>
            <a:ext cx="665361" cy="237629"/>
          </a:xfrm>
          <a:prstGeom prst="rect">
            <a:avLst/>
          </a:prstGeom>
          <a:ln>
            <a:solidFill>
              <a:schemeClr val="tx2">
                <a:lumMod val="50000"/>
              </a:schemeClr>
            </a:solidFill>
          </a:ln>
        </p:spPr>
      </p:pic>
    </p:spTree>
    <p:extLst>
      <p:ext uri="{BB962C8B-B14F-4D97-AF65-F5344CB8AC3E}">
        <p14:creationId xmlns:p14="http://schemas.microsoft.com/office/powerpoint/2010/main" val="2957132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A8F13F3-03F2-45F7-8225-17877A605731}"/>
              </a:ext>
            </a:extLst>
          </p:cNvPr>
          <p:cNvSpPr/>
          <p:nvPr/>
        </p:nvSpPr>
        <p:spPr>
          <a:xfrm>
            <a:off x="2285043" y="155381"/>
            <a:ext cx="895900" cy="281770"/>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93787493-798E-46EE-9822-D274FC792D14}"/>
              </a:ext>
            </a:extLst>
          </p:cNvPr>
          <p:cNvCxnSpPr>
            <a:cxnSpLocks/>
          </p:cNvCxnSpPr>
          <p:nvPr/>
        </p:nvCxnSpPr>
        <p:spPr>
          <a:xfrm flipV="1">
            <a:off x="3187992" y="399142"/>
            <a:ext cx="6138188" cy="29684"/>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F50CD543-FC33-47A0-A730-48840FB96D75}"/>
              </a:ext>
            </a:extLst>
          </p:cNvPr>
          <p:cNvCxnSpPr>
            <a:cxnSpLocks/>
          </p:cNvCxnSpPr>
          <p:nvPr/>
        </p:nvCxnSpPr>
        <p:spPr>
          <a:xfrm flipH="1">
            <a:off x="336042" y="166550"/>
            <a:ext cx="7826" cy="6546299"/>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15238FF1-ECA0-4FF5-BC7C-6D84C364BD21}"/>
              </a:ext>
            </a:extLst>
          </p:cNvPr>
          <p:cNvCxnSpPr>
            <a:cxnSpLocks/>
          </p:cNvCxnSpPr>
          <p:nvPr/>
        </p:nvCxnSpPr>
        <p:spPr>
          <a:xfrm>
            <a:off x="9326180" y="408378"/>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65BA5943-838C-48ED-8696-1B21F0B476E3}"/>
              </a:ext>
            </a:extLst>
          </p:cNvPr>
          <p:cNvSpPr txBox="1"/>
          <p:nvPr/>
        </p:nvSpPr>
        <p:spPr>
          <a:xfrm>
            <a:off x="1199211" y="159544"/>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15" name="文字方塊 14">
            <a:extLst>
              <a:ext uri="{FF2B5EF4-FFF2-40B4-BE49-F238E27FC236}">
                <a16:creationId xmlns:a16="http://schemas.microsoft.com/office/drawing/2014/main" id="{F4992488-B826-4C9F-8B8D-2C22A5890389}"/>
              </a:ext>
            </a:extLst>
          </p:cNvPr>
          <p:cNvSpPr txBox="1"/>
          <p:nvPr/>
        </p:nvSpPr>
        <p:spPr>
          <a:xfrm>
            <a:off x="248609" y="169629"/>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16" name="矩形 15">
            <a:extLst>
              <a:ext uri="{FF2B5EF4-FFF2-40B4-BE49-F238E27FC236}">
                <a16:creationId xmlns:a16="http://schemas.microsoft.com/office/drawing/2014/main" id="{A23BF8D4-DB4C-4994-84D9-C39101C9AF09}"/>
              </a:ext>
            </a:extLst>
          </p:cNvPr>
          <p:cNvSpPr/>
          <p:nvPr/>
        </p:nvSpPr>
        <p:spPr>
          <a:xfrm>
            <a:off x="355507" y="163706"/>
            <a:ext cx="962625" cy="265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CF9050B1-3EB9-4FE3-B6AD-FEEAECBCDCBE}"/>
              </a:ext>
            </a:extLst>
          </p:cNvPr>
          <p:cNvCxnSpPr>
            <a:cxnSpLocks/>
          </p:cNvCxnSpPr>
          <p:nvPr/>
        </p:nvCxnSpPr>
        <p:spPr>
          <a:xfrm flipV="1">
            <a:off x="2280351" y="161293"/>
            <a:ext cx="907641" cy="1"/>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D8FB309D-331C-4D43-BF08-F8154521D2B8}"/>
              </a:ext>
            </a:extLst>
          </p:cNvPr>
          <p:cNvCxnSpPr/>
          <p:nvPr/>
        </p:nvCxnSpPr>
        <p:spPr>
          <a:xfrm>
            <a:off x="3180943" y="154978"/>
            <a:ext cx="0" cy="28217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9" name="群組 18">
            <a:extLst>
              <a:ext uri="{FF2B5EF4-FFF2-40B4-BE49-F238E27FC236}">
                <a16:creationId xmlns:a16="http://schemas.microsoft.com/office/drawing/2014/main" id="{27702B83-88BE-411F-8B53-EFAFCE609F5B}"/>
              </a:ext>
            </a:extLst>
          </p:cNvPr>
          <p:cNvGrpSpPr/>
          <p:nvPr/>
        </p:nvGrpSpPr>
        <p:grpSpPr>
          <a:xfrm>
            <a:off x="8324576" y="85185"/>
            <a:ext cx="936316" cy="271317"/>
            <a:chOff x="8055325" y="90629"/>
            <a:chExt cx="936316" cy="271317"/>
          </a:xfrm>
        </p:grpSpPr>
        <p:sp>
          <p:nvSpPr>
            <p:cNvPr id="20" name="矩形: 圓角 19">
              <a:extLst>
                <a:ext uri="{FF2B5EF4-FFF2-40B4-BE49-F238E27FC236}">
                  <a16:creationId xmlns:a16="http://schemas.microsoft.com/office/drawing/2014/main" id="{9D5BDA5D-8281-4636-986B-BDC9FD978DA9}"/>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文字方塊 20">
              <a:extLst>
                <a:ext uri="{FF2B5EF4-FFF2-40B4-BE49-F238E27FC236}">
                  <a16:creationId xmlns:a16="http://schemas.microsoft.com/office/drawing/2014/main" id="{089BE730-49AF-45E0-9004-EFF13CA34705}"/>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sp>
        <p:nvSpPr>
          <p:cNvPr id="23" name="矩形 22">
            <a:extLst>
              <a:ext uri="{FF2B5EF4-FFF2-40B4-BE49-F238E27FC236}">
                <a16:creationId xmlns:a16="http://schemas.microsoft.com/office/drawing/2014/main" id="{CDF15312-6A51-41EA-A6FF-91B53A71F55E}"/>
              </a:ext>
            </a:extLst>
          </p:cNvPr>
          <p:cNvSpPr/>
          <p:nvPr/>
        </p:nvSpPr>
        <p:spPr>
          <a:xfrm>
            <a:off x="1317726" y="161293"/>
            <a:ext cx="962625" cy="25721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622BBE65-6123-45B0-8EC3-606EADE1FE6D}"/>
              </a:ext>
            </a:extLst>
          </p:cNvPr>
          <p:cNvSpPr txBox="1"/>
          <p:nvPr/>
        </p:nvSpPr>
        <p:spPr>
          <a:xfrm>
            <a:off x="2141343" y="154977"/>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sp>
        <p:nvSpPr>
          <p:cNvPr id="25" name="矩形 24">
            <a:extLst>
              <a:ext uri="{FF2B5EF4-FFF2-40B4-BE49-F238E27FC236}">
                <a16:creationId xmlns:a16="http://schemas.microsoft.com/office/drawing/2014/main" id="{DCD327D9-DE81-4BD7-AB5D-6E05A1DA0B4D}"/>
              </a:ext>
            </a:extLst>
          </p:cNvPr>
          <p:cNvSpPr/>
          <p:nvPr/>
        </p:nvSpPr>
        <p:spPr>
          <a:xfrm>
            <a:off x="9384634" y="-1340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8" name="群組 27">
            <a:extLst>
              <a:ext uri="{FF2B5EF4-FFF2-40B4-BE49-F238E27FC236}">
                <a16:creationId xmlns:a16="http://schemas.microsoft.com/office/drawing/2014/main" id="{710A1A81-69DC-4775-95D9-442C9BF903AB}"/>
              </a:ext>
            </a:extLst>
          </p:cNvPr>
          <p:cNvGrpSpPr/>
          <p:nvPr/>
        </p:nvGrpSpPr>
        <p:grpSpPr>
          <a:xfrm>
            <a:off x="517509" y="773566"/>
            <a:ext cx="914400" cy="282955"/>
            <a:chOff x="791304" y="1736966"/>
            <a:chExt cx="914400" cy="282955"/>
          </a:xfrm>
        </p:grpSpPr>
        <p:sp>
          <p:nvSpPr>
            <p:cNvPr id="29" name="矩形: 圓角 28">
              <a:extLst>
                <a:ext uri="{FF2B5EF4-FFF2-40B4-BE49-F238E27FC236}">
                  <a16:creationId xmlns:a16="http://schemas.microsoft.com/office/drawing/2014/main" id="{D6D714CF-A4D9-479B-B721-57F2D7D9D5F2}"/>
                </a:ext>
              </a:extLst>
            </p:cNvPr>
            <p:cNvSpPr/>
            <p:nvPr/>
          </p:nvSpPr>
          <p:spPr>
            <a:xfrm>
              <a:off x="791304" y="1736966"/>
              <a:ext cx="914400" cy="268323"/>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D842C74E-2D91-4C75-82FA-2C0A0611943C}"/>
                </a:ext>
              </a:extLst>
            </p:cNvPr>
            <p:cNvSpPr txBox="1"/>
            <p:nvPr/>
          </p:nvSpPr>
          <p:spPr>
            <a:xfrm>
              <a:off x="851742" y="1742922"/>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所有名單</a:t>
              </a:r>
            </a:p>
          </p:txBody>
        </p:sp>
      </p:grpSp>
      <p:grpSp>
        <p:nvGrpSpPr>
          <p:cNvPr id="31" name="群組 30">
            <a:extLst>
              <a:ext uri="{FF2B5EF4-FFF2-40B4-BE49-F238E27FC236}">
                <a16:creationId xmlns:a16="http://schemas.microsoft.com/office/drawing/2014/main" id="{AE5577F4-5610-47E7-91F9-47F2A5A72CFC}"/>
              </a:ext>
            </a:extLst>
          </p:cNvPr>
          <p:cNvGrpSpPr/>
          <p:nvPr/>
        </p:nvGrpSpPr>
        <p:grpSpPr>
          <a:xfrm>
            <a:off x="1639818" y="782821"/>
            <a:ext cx="914400" cy="282955"/>
            <a:chOff x="791304" y="1736966"/>
            <a:chExt cx="914400" cy="282955"/>
          </a:xfrm>
        </p:grpSpPr>
        <p:sp>
          <p:nvSpPr>
            <p:cNvPr id="32" name="矩形: 圓角 31">
              <a:extLst>
                <a:ext uri="{FF2B5EF4-FFF2-40B4-BE49-F238E27FC236}">
                  <a16:creationId xmlns:a16="http://schemas.microsoft.com/office/drawing/2014/main" id="{174A6330-EB60-4CBB-85A2-CF13DC5ED445}"/>
                </a:ext>
              </a:extLst>
            </p:cNvPr>
            <p:cNvSpPr/>
            <p:nvPr/>
          </p:nvSpPr>
          <p:spPr>
            <a:xfrm>
              <a:off x="791304" y="1736966"/>
              <a:ext cx="914400" cy="268323"/>
            </a:xfrm>
            <a:prstGeom prst="roundRect">
              <a:avLst/>
            </a:prstGeom>
            <a:solidFill>
              <a:srgbClr val="FFCC99"/>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087F7632-FD31-4B4E-8C6A-4A68DA0E4311}"/>
                </a:ext>
              </a:extLst>
            </p:cNvPr>
            <p:cNvSpPr txBox="1"/>
            <p:nvPr/>
          </p:nvSpPr>
          <p:spPr>
            <a:xfrm>
              <a:off x="851233" y="1742922"/>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新進名單</a:t>
              </a:r>
            </a:p>
          </p:txBody>
        </p:sp>
      </p:grpSp>
      <p:grpSp>
        <p:nvGrpSpPr>
          <p:cNvPr id="34" name="群組 33">
            <a:extLst>
              <a:ext uri="{FF2B5EF4-FFF2-40B4-BE49-F238E27FC236}">
                <a16:creationId xmlns:a16="http://schemas.microsoft.com/office/drawing/2014/main" id="{309CD7F0-DFBE-49DD-BD13-D3658E5B4414}"/>
              </a:ext>
            </a:extLst>
          </p:cNvPr>
          <p:cNvGrpSpPr/>
          <p:nvPr/>
        </p:nvGrpSpPr>
        <p:grpSpPr>
          <a:xfrm>
            <a:off x="2820559" y="773566"/>
            <a:ext cx="914400" cy="287657"/>
            <a:chOff x="791304" y="1736966"/>
            <a:chExt cx="914400" cy="287657"/>
          </a:xfrm>
        </p:grpSpPr>
        <p:sp>
          <p:nvSpPr>
            <p:cNvPr id="35" name="矩形: 圓角 34">
              <a:extLst>
                <a:ext uri="{FF2B5EF4-FFF2-40B4-BE49-F238E27FC236}">
                  <a16:creationId xmlns:a16="http://schemas.microsoft.com/office/drawing/2014/main" id="{646F7997-3D56-4486-8907-1083CE2A5855}"/>
                </a:ext>
              </a:extLst>
            </p:cNvPr>
            <p:cNvSpPr/>
            <p:nvPr/>
          </p:nvSpPr>
          <p:spPr>
            <a:xfrm>
              <a:off x="791304" y="1736966"/>
              <a:ext cx="914400" cy="26832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E33E16FA-70A0-4AF3-A0C7-3AE79B9C236E}"/>
                </a:ext>
              </a:extLst>
            </p:cNvPr>
            <p:cNvSpPr txBox="1"/>
            <p:nvPr/>
          </p:nvSpPr>
          <p:spPr>
            <a:xfrm>
              <a:off x="852077" y="1747624"/>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特殊名單</a:t>
              </a:r>
            </a:p>
          </p:txBody>
        </p:sp>
      </p:grpSp>
      <p:graphicFrame>
        <p:nvGraphicFramePr>
          <p:cNvPr id="37" name="表格 36">
            <a:extLst>
              <a:ext uri="{FF2B5EF4-FFF2-40B4-BE49-F238E27FC236}">
                <a16:creationId xmlns:a16="http://schemas.microsoft.com/office/drawing/2014/main" id="{2756E835-D303-4FB4-8BE5-14993807D90E}"/>
              </a:ext>
            </a:extLst>
          </p:cNvPr>
          <p:cNvGraphicFramePr>
            <a:graphicFrameLocks noGrp="1"/>
          </p:cNvGraphicFramePr>
          <p:nvPr>
            <p:extLst>
              <p:ext uri="{D42A27DB-BD31-4B8C-83A1-F6EECF244321}">
                <p14:modId xmlns:p14="http://schemas.microsoft.com/office/powerpoint/2010/main" val="3151200516"/>
              </p:ext>
            </p:extLst>
          </p:nvPr>
        </p:nvGraphicFramePr>
        <p:xfrm>
          <a:off x="512352" y="2219565"/>
          <a:ext cx="8615445" cy="1474039"/>
        </p:xfrm>
        <a:graphic>
          <a:graphicData uri="http://schemas.openxmlformats.org/drawingml/2006/table">
            <a:tbl>
              <a:tblPr firstRow="1" bandRow="1">
                <a:tableStyleId>{7DF18680-E054-41AD-8BC1-D1AEF772440D}</a:tableStyleId>
              </a:tblPr>
              <a:tblGrid>
                <a:gridCol w="1236184">
                  <a:extLst>
                    <a:ext uri="{9D8B030D-6E8A-4147-A177-3AD203B41FA5}">
                      <a16:colId xmlns:a16="http://schemas.microsoft.com/office/drawing/2014/main" val="269006444"/>
                    </a:ext>
                  </a:extLst>
                </a:gridCol>
                <a:gridCol w="1556105">
                  <a:extLst>
                    <a:ext uri="{9D8B030D-6E8A-4147-A177-3AD203B41FA5}">
                      <a16:colId xmlns:a16="http://schemas.microsoft.com/office/drawing/2014/main" val="3552033641"/>
                    </a:ext>
                  </a:extLst>
                </a:gridCol>
                <a:gridCol w="1291860">
                  <a:extLst>
                    <a:ext uri="{9D8B030D-6E8A-4147-A177-3AD203B41FA5}">
                      <a16:colId xmlns:a16="http://schemas.microsoft.com/office/drawing/2014/main" val="1080128355"/>
                    </a:ext>
                  </a:extLst>
                </a:gridCol>
                <a:gridCol w="1585466">
                  <a:extLst>
                    <a:ext uri="{9D8B030D-6E8A-4147-A177-3AD203B41FA5}">
                      <a16:colId xmlns:a16="http://schemas.microsoft.com/office/drawing/2014/main" val="490460108"/>
                    </a:ext>
                  </a:extLst>
                </a:gridCol>
                <a:gridCol w="2945830">
                  <a:extLst>
                    <a:ext uri="{9D8B030D-6E8A-4147-A177-3AD203B41FA5}">
                      <a16:colId xmlns:a16="http://schemas.microsoft.com/office/drawing/2014/main" val="1561207519"/>
                    </a:ext>
                  </a:extLst>
                </a:gridCol>
              </a:tblGrid>
              <a:tr h="339013">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客戶名</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參與分鐘數</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下單筆數</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下單金額</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參與直播名稱</a:t>
                      </a:r>
                      <a:r>
                        <a:rPr lang="en-US" altLang="zh-TW"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時間</a:t>
                      </a:r>
                      <a:r>
                        <a:rPr lang="en-US" altLang="zh-TW"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458887701"/>
                  </a:ext>
                </a:extLst>
              </a:tr>
              <a:tr h="378342">
                <a:tc>
                  <a:txBody>
                    <a:bodyPr/>
                    <a:lstStyle/>
                    <a:p>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53</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2</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300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580799111"/>
                  </a:ext>
                </a:extLst>
              </a:tr>
              <a:tr h="378342">
                <a:tc>
                  <a:txBody>
                    <a:bodyPr/>
                    <a:lstStyle/>
                    <a:p>
                      <a:endParaRPr lang="zh-TW" altLang="en-US" sz="160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33</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5</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1200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393515395"/>
                  </a:ext>
                </a:extLst>
              </a:tr>
              <a:tr h="378342">
                <a:tc>
                  <a:txBody>
                    <a:bodyPr/>
                    <a:lstStyle/>
                    <a:p>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15</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789434451"/>
                  </a:ext>
                </a:extLst>
              </a:tr>
            </a:tbl>
          </a:graphicData>
        </a:graphic>
      </p:graphicFrame>
      <p:pic>
        <p:nvPicPr>
          <p:cNvPr id="38" name="圖片 37">
            <a:extLst>
              <a:ext uri="{FF2B5EF4-FFF2-40B4-BE49-F238E27FC236}">
                <a16:creationId xmlns:a16="http://schemas.microsoft.com/office/drawing/2014/main" id="{238272D9-B8AE-4292-8217-D1622756DE20}"/>
              </a:ext>
            </a:extLst>
          </p:cNvPr>
          <p:cNvPicPr>
            <a:picLocks noChangeAspect="1"/>
          </p:cNvPicPr>
          <p:nvPr/>
        </p:nvPicPr>
        <p:blipFill>
          <a:blip r:embed="rId2"/>
          <a:stretch>
            <a:fillRect/>
          </a:stretch>
        </p:blipFill>
        <p:spPr>
          <a:xfrm>
            <a:off x="564903" y="3003362"/>
            <a:ext cx="266760" cy="264486"/>
          </a:xfrm>
          <a:prstGeom prst="rect">
            <a:avLst/>
          </a:prstGeom>
        </p:spPr>
      </p:pic>
      <p:pic>
        <p:nvPicPr>
          <p:cNvPr id="39" name="圖片 38">
            <a:extLst>
              <a:ext uri="{FF2B5EF4-FFF2-40B4-BE49-F238E27FC236}">
                <a16:creationId xmlns:a16="http://schemas.microsoft.com/office/drawing/2014/main" id="{CDD2E712-3116-481E-908D-3A3AC363D931}"/>
              </a:ext>
            </a:extLst>
          </p:cNvPr>
          <p:cNvPicPr>
            <a:picLocks noChangeAspect="1"/>
          </p:cNvPicPr>
          <p:nvPr/>
        </p:nvPicPr>
        <p:blipFill>
          <a:blip r:embed="rId3"/>
          <a:stretch>
            <a:fillRect/>
          </a:stretch>
        </p:blipFill>
        <p:spPr>
          <a:xfrm>
            <a:off x="572791" y="2614745"/>
            <a:ext cx="266761" cy="253691"/>
          </a:xfrm>
          <a:prstGeom prst="rect">
            <a:avLst/>
          </a:prstGeom>
        </p:spPr>
      </p:pic>
      <p:sp>
        <p:nvSpPr>
          <p:cNvPr id="40" name="文字方塊 39">
            <a:extLst>
              <a:ext uri="{FF2B5EF4-FFF2-40B4-BE49-F238E27FC236}">
                <a16:creationId xmlns:a16="http://schemas.microsoft.com/office/drawing/2014/main" id="{6A4A0E1E-F835-4042-8B45-C708F6A53E03}"/>
              </a:ext>
            </a:extLst>
          </p:cNvPr>
          <p:cNvSpPr txBox="1"/>
          <p:nvPr/>
        </p:nvSpPr>
        <p:spPr>
          <a:xfrm>
            <a:off x="831663" y="3016526"/>
            <a:ext cx="466794"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造咖</a:t>
            </a:r>
          </a:p>
        </p:txBody>
      </p:sp>
      <p:sp>
        <p:nvSpPr>
          <p:cNvPr id="41" name="文字方塊 40">
            <a:extLst>
              <a:ext uri="{FF2B5EF4-FFF2-40B4-BE49-F238E27FC236}">
                <a16:creationId xmlns:a16="http://schemas.microsoft.com/office/drawing/2014/main" id="{3564F727-766F-4698-8120-E2AC3246C021}"/>
              </a:ext>
            </a:extLst>
          </p:cNvPr>
          <p:cNvSpPr txBox="1"/>
          <p:nvPr/>
        </p:nvSpPr>
        <p:spPr>
          <a:xfrm>
            <a:off x="819594" y="2621987"/>
            <a:ext cx="748923"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蠟筆小新</a:t>
            </a:r>
          </a:p>
        </p:txBody>
      </p:sp>
      <p:pic>
        <p:nvPicPr>
          <p:cNvPr id="42" name="圖片 41">
            <a:extLst>
              <a:ext uri="{FF2B5EF4-FFF2-40B4-BE49-F238E27FC236}">
                <a16:creationId xmlns:a16="http://schemas.microsoft.com/office/drawing/2014/main" id="{E642B644-5CD3-4FEC-84B8-E663B8693675}"/>
              </a:ext>
            </a:extLst>
          </p:cNvPr>
          <p:cNvPicPr>
            <a:picLocks noChangeAspect="1"/>
          </p:cNvPicPr>
          <p:nvPr/>
        </p:nvPicPr>
        <p:blipFill>
          <a:blip r:embed="rId4"/>
          <a:stretch>
            <a:fillRect/>
          </a:stretch>
        </p:blipFill>
        <p:spPr>
          <a:xfrm>
            <a:off x="567888" y="3369425"/>
            <a:ext cx="294989" cy="253691"/>
          </a:xfrm>
          <a:prstGeom prst="rect">
            <a:avLst/>
          </a:prstGeom>
        </p:spPr>
      </p:pic>
      <p:sp>
        <p:nvSpPr>
          <p:cNvPr id="43" name="文字方塊 42">
            <a:extLst>
              <a:ext uri="{FF2B5EF4-FFF2-40B4-BE49-F238E27FC236}">
                <a16:creationId xmlns:a16="http://schemas.microsoft.com/office/drawing/2014/main" id="{854DEDB4-8C6D-4E25-A3AC-C6B1F460F458}"/>
              </a:ext>
            </a:extLst>
          </p:cNvPr>
          <p:cNvSpPr txBox="1"/>
          <p:nvPr/>
        </p:nvSpPr>
        <p:spPr>
          <a:xfrm>
            <a:off x="858567" y="3380138"/>
            <a:ext cx="5886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馬子狗</a:t>
            </a:r>
          </a:p>
        </p:txBody>
      </p:sp>
      <p:sp>
        <p:nvSpPr>
          <p:cNvPr id="48" name="文字方塊 47">
            <a:extLst>
              <a:ext uri="{FF2B5EF4-FFF2-40B4-BE49-F238E27FC236}">
                <a16:creationId xmlns:a16="http://schemas.microsoft.com/office/drawing/2014/main" id="{6A88EC9C-00B2-48EA-A380-88A4930D4EA1}"/>
              </a:ext>
            </a:extLst>
          </p:cNvPr>
          <p:cNvSpPr txBox="1"/>
          <p:nvPr/>
        </p:nvSpPr>
        <p:spPr>
          <a:xfrm>
            <a:off x="6771060" y="2591478"/>
            <a:ext cx="1808508"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母親節特惠</a:t>
            </a:r>
            <a:r>
              <a:rPr lang="en-US" altLang="zh-TW" sz="1200" dirty="0">
                <a:latin typeface="微軟正黑體" panose="020B0604030504040204" pitchFamily="34" charset="-120"/>
                <a:ea typeface="微軟正黑體" panose="020B0604030504040204" pitchFamily="34" charset="-120"/>
              </a:rPr>
              <a:t>-2019.06.12</a:t>
            </a:r>
            <a:endParaRPr lang="zh-TW" altLang="en-US" sz="1200" dirty="0">
              <a:latin typeface="微軟正黑體" panose="020B0604030504040204" pitchFamily="34" charset="-120"/>
              <a:ea typeface="微軟正黑體" panose="020B0604030504040204" pitchFamily="34" charset="-120"/>
            </a:endParaRPr>
          </a:p>
        </p:txBody>
      </p:sp>
      <p:pic>
        <p:nvPicPr>
          <p:cNvPr id="51" name="圖片 50">
            <a:extLst>
              <a:ext uri="{FF2B5EF4-FFF2-40B4-BE49-F238E27FC236}">
                <a16:creationId xmlns:a16="http://schemas.microsoft.com/office/drawing/2014/main" id="{D7E42288-95B7-4908-964D-35B70B2EC807}"/>
              </a:ext>
            </a:extLst>
          </p:cNvPr>
          <p:cNvPicPr>
            <a:picLocks noChangeAspect="1"/>
          </p:cNvPicPr>
          <p:nvPr/>
        </p:nvPicPr>
        <p:blipFill>
          <a:blip r:embed="rId5"/>
          <a:stretch>
            <a:fillRect/>
          </a:stretch>
        </p:blipFill>
        <p:spPr>
          <a:xfrm>
            <a:off x="489526" y="1976870"/>
            <a:ext cx="1117484" cy="184056"/>
          </a:xfrm>
          <a:prstGeom prst="rect">
            <a:avLst/>
          </a:prstGeom>
        </p:spPr>
      </p:pic>
      <p:pic>
        <p:nvPicPr>
          <p:cNvPr id="52" name="圖片 51">
            <a:extLst>
              <a:ext uri="{FF2B5EF4-FFF2-40B4-BE49-F238E27FC236}">
                <a16:creationId xmlns:a16="http://schemas.microsoft.com/office/drawing/2014/main" id="{E9FC312A-E12A-457E-870C-F2AF0D2E164A}"/>
              </a:ext>
            </a:extLst>
          </p:cNvPr>
          <p:cNvPicPr>
            <a:picLocks noChangeAspect="1"/>
          </p:cNvPicPr>
          <p:nvPr/>
        </p:nvPicPr>
        <p:blipFill>
          <a:blip r:embed="rId6"/>
          <a:stretch>
            <a:fillRect/>
          </a:stretch>
        </p:blipFill>
        <p:spPr>
          <a:xfrm>
            <a:off x="5684685" y="6296614"/>
            <a:ext cx="3131213" cy="293104"/>
          </a:xfrm>
          <a:prstGeom prst="rect">
            <a:avLst/>
          </a:prstGeom>
        </p:spPr>
      </p:pic>
      <p:sp>
        <p:nvSpPr>
          <p:cNvPr id="46" name="文字方塊 45">
            <a:extLst>
              <a:ext uri="{FF2B5EF4-FFF2-40B4-BE49-F238E27FC236}">
                <a16:creationId xmlns:a16="http://schemas.microsoft.com/office/drawing/2014/main" id="{6AF21767-64AB-4AA1-96F6-5725C0ADAB40}"/>
              </a:ext>
            </a:extLst>
          </p:cNvPr>
          <p:cNvSpPr txBox="1"/>
          <p:nvPr/>
        </p:nvSpPr>
        <p:spPr>
          <a:xfrm>
            <a:off x="6771060" y="2964325"/>
            <a:ext cx="1808508"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母親節特惠</a:t>
            </a:r>
            <a:r>
              <a:rPr lang="en-US" altLang="zh-TW" sz="1200" dirty="0">
                <a:latin typeface="微軟正黑體" panose="020B0604030504040204" pitchFamily="34" charset="-120"/>
                <a:ea typeface="微軟正黑體" panose="020B0604030504040204" pitchFamily="34" charset="-120"/>
              </a:rPr>
              <a:t>-2019.06.12</a:t>
            </a:r>
            <a:endParaRPr lang="zh-TW" altLang="en-US" sz="1200" dirty="0">
              <a:latin typeface="微軟正黑體" panose="020B0604030504040204" pitchFamily="34" charset="-120"/>
              <a:ea typeface="微軟正黑體" panose="020B0604030504040204" pitchFamily="34" charset="-120"/>
            </a:endParaRPr>
          </a:p>
        </p:txBody>
      </p:sp>
      <p:sp>
        <p:nvSpPr>
          <p:cNvPr id="47" name="文字方塊 46">
            <a:extLst>
              <a:ext uri="{FF2B5EF4-FFF2-40B4-BE49-F238E27FC236}">
                <a16:creationId xmlns:a16="http://schemas.microsoft.com/office/drawing/2014/main" id="{24AF2737-C6BD-4702-AD3E-3E5DACA65D6E}"/>
              </a:ext>
            </a:extLst>
          </p:cNvPr>
          <p:cNvSpPr txBox="1"/>
          <p:nvPr/>
        </p:nvSpPr>
        <p:spPr>
          <a:xfrm>
            <a:off x="6777175" y="3337172"/>
            <a:ext cx="1808508"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母親節特惠</a:t>
            </a:r>
            <a:r>
              <a:rPr lang="en-US" altLang="zh-TW" sz="1200" dirty="0">
                <a:latin typeface="微軟正黑體" panose="020B0604030504040204" pitchFamily="34" charset="-120"/>
                <a:ea typeface="微軟正黑體" panose="020B0604030504040204" pitchFamily="34" charset="-120"/>
              </a:rPr>
              <a:t>-2019.06.12</a:t>
            </a:r>
            <a:endParaRPr lang="zh-TW" altLang="en-US" sz="1200" dirty="0">
              <a:latin typeface="微軟正黑體" panose="020B0604030504040204" pitchFamily="34" charset="-120"/>
              <a:ea typeface="微軟正黑體" panose="020B0604030504040204" pitchFamily="34" charset="-120"/>
            </a:endParaRPr>
          </a:p>
        </p:txBody>
      </p:sp>
      <p:sp>
        <p:nvSpPr>
          <p:cNvPr id="62" name="矩形 61">
            <a:extLst>
              <a:ext uri="{FF2B5EF4-FFF2-40B4-BE49-F238E27FC236}">
                <a16:creationId xmlns:a16="http://schemas.microsoft.com/office/drawing/2014/main" id="{9FAC03D5-24F9-4527-BFF5-FC19EA886625}"/>
              </a:ext>
            </a:extLst>
          </p:cNvPr>
          <p:cNvSpPr/>
          <p:nvPr/>
        </p:nvSpPr>
        <p:spPr>
          <a:xfrm>
            <a:off x="420961" y="651041"/>
            <a:ext cx="8787656" cy="529020"/>
          </a:xfrm>
          <a:prstGeom prst="rect">
            <a:avLst/>
          </a:prstGeom>
          <a:noFill/>
          <a:ln w="34925"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3" name="圖片 62">
            <a:extLst>
              <a:ext uri="{FF2B5EF4-FFF2-40B4-BE49-F238E27FC236}">
                <a16:creationId xmlns:a16="http://schemas.microsoft.com/office/drawing/2014/main" id="{23DB9F2B-56AC-459D-B37B-AB5408694B10}"/>
              </a:ext>
            </a:extLst>
          </p:cNvPr>
          <p:cNvPicPr>
            <a:picLocks noChangeAspect="1"/>
          </p:cNvPicPr>
          <p:nvPr/>
        </p:nvPicPr>
        <p:blipFill>
          <a:blip r:embed="rId7"/>
          <a:stretch>
            <a:fillRect/>
          </a:stretch>
        </p:blipFill>
        <p:spPr>
          <a:xfrm>
            <a:off x="7348618" y="1619957"/>
            <a:ext cx="1857607" cy="243507"/>
          </a:xfrm>
          <a:prstGeom prst="rect">
            <a:avLst/>
          </a:prstGeom>
        </p:spPr>
      </p:pic>
      <p:sp>
        <p:nvSpPr>
          <p:cNvPr id="64" name="文字方塊 63">
            <a:extLst>
              <a:ext uri="{FF2B5EF4-FFF2-40B4-BE49-F238E27FC236}">
                <a16:creationId xmlns:a16="http://schemas.microsoft.com/office/drawing/2014/main" id="{D4B2DED1-0DC9-46D0-A329-8CED02EE4ED3}"/>
              </a:ext>
            </a:extLst>
          </p:cNvPr>
          <p:cNvSpPr txBox="1"/>
          <p:nvPr/>
        </p:nvSpPr>
        <p:spPr>
          <a:xfrm>
            <a:off x="9314541" y="418399"/>
            <a:ext cx="2877458" cy="7478970"/>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返回上層按鍵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新進名單按鍵</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顯示項目數選擇下拉選單</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en-US" altLang="zh-TW" sz="1000" dirty="0">
                <a:latin typeface="微軟正黑體" panose="020B0604030504040204" pitchFamily="34" charset="-120"/>
                <a:ea typeface="微軟正黑體" panose="020B0604030504040204" pitchFamily="34" charset="-120"/>
              </a:rPr>
              <a:t>10</a:t>
            </a:r>
          </a:p>
          <a:p>
            <a:pPr marL="1085850" lvl="2" indent="-171450">
              <a:buFont typeface="Wingdings" panose="05000000000000000000" pitchFamily="2" charset="2"/>
              <a:buChar char="Ø"/>
            </a:pPr>
            <a:r>
              <a:rPr lang="en-US" altLang="zh-TW" sz="1000" dirty="0">
                <a:latin typeface="微軟正黑體" panose="020B0604030504040204" pitchFamily="34" charset="-120"/>
                <a:ea typeface="微軟正黑體" panose="020B0604030504040204" pitchFamily="34" charset="-120"/>
              </a:rPr>
              <a:t>25</a:t>
            </a:r>
          </a:p>
          <a:p>
            <a:pPr marL="1085850" lvl="2" indent="-171450">
              <a:buFont typeface="Wingdings" panose="05000000000000000000" pitchFamily="2" charset="2"/>
              <a:buChar char="Ø"/>
            </a:pPr>
            <a:r>
              <a:rPr lang="en-US" altLang="zh-TW" sz="1000" dirty="0">
                <a:latin typeface="微軟正黑體" panose="020B0604030504040204" pitchFamily="34" charset="-120"/>
                <a:ea typeface="微軟正黑體" panose="020B0604030504040204" pitchFamily="34" charset="-120"/>
              </a:rPr>
              <a:t>50</a:t>
            </a:r>
          </a:p>
          <a:p>
            <a:pPr marL="1085850" lvl="2" indent="-171450">
              <a:buFont typeface="Wingdings" panose="05000000000000000000" pitchFamily="2" charset="2"/>
              <a:buChar char="Ø"/>
            </a:pPr>
            <a:r>
              <a:rPr lang="en-US" altLang="zh-TW" sz="1000" dirty="0">
                <a:latin typeface="微軟正黑體" panose="020B0604030504040204" pitchFamily="34" charset="-120"/>
                <a:ea typeface="微軟正黑體" panose="020B0604030504040204" pitchFamily="34" charset="-120"/>
              </a:rPr>
              <a:t>100</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選擇客戶選單</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如下圖</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選擇直播名稱下拉選單</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如下圖</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，於文字框輸入文字後，可檢索與該字相關的名稱出現，做選擇。</a:t>
            </a: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lvl="1"/>
            <a:endParaRPr lang="en-US" altLang="zh-TW" sz="1000" dirty="0">
              <a:latin typeface="微軟正黑體" panose="020B0604030504040204" pitchFamily="34" charset="-120"/>
              <a:ea typeface="微軟正黑體" panose="020B0604030504040204" pitchFamily="34" charset="-120"/>
            </a:endParaRPr>
          </a:p>
          <a:p>
            <a:pPr lvl="1"/>
            <a:endParaRPr lang="en-US" altLang="zh-TW" sz="1000" dirty="0">
              <a:latin typeface="微軟正黑體" panose="020B0604030504040204" pitchFamily="34" charset="-120"/>
              <a:ea typeface="微軟正黑體" panose="020B0604030504040204" pitchFamily="34" charset="-120"/>
            </a:endParaRPr>
          </a:p>
          <a:p>
            <a:pPr lvl="1"/>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名單列表顯示</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客戶名</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大頭貼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名稱</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參與分鐘數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下單筆數</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下單金額</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參與直播名稱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時間</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直播名稱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日期</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關鍵字搜尋欄</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匯出</a:t>
            </a:r>
            <a:r>
              <a:rPr lang="en-US" altLang="zh-TW" sz="1000" dirty="0">
                <a:latin typeface="微軟正黑體" panose="020B0604030504040204" pitchFamily="34" charset="-120"/>
                <a:ea typeface="微軟正黑體" panose="020B0604030504040204" pitchFamily="34" charset="-120"/>
              </a:rPr>
              <a:t>excel</a:t>
            </a:r>
            <a:r>
              <a:rPr lang="zh-TW" altLang="en-US" sz="1000" dirty="0">
                <a:latin typeface="微軟正黑體" panose="020B0604030504040204" pitchFamily="34" charset="-120"/>
                <a:ea typeface="微軟正黑體" panose="020B0604030504040204" pitchFamily="34" charset="-120"/>
              </a:rPr>
              <a:t>表單按鍵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點選後可下載該表單的</a:t>
            </a:r>
            <a:r>
              <a:rPr lang="en-US" altLang="zh-TW" sz="1000" dirty="0">
                <a:latin typeface="微軟正黑體" panose="020B0604030504040204" pitchFamily="34" charset="-120"/>
                <a:ea typeface="微軟正黑體" panose="020B0604030504040204" pitchFamily="34" charset="-120"/>
              </a:rPr>
              <a:t>excel</a:t>
            </a:r>
            <a:r>
              <a:rPr lang="zh-TW" altLang="en-US" sz="1000" dirty="0">
                <a:latin typeface="微軟正黑體" panose="020B0604030504040204" pitchFamily="34" charset="-120"/>
                <a:ea typeface="微軟正黑體" panose="020B0604030504040204" pitchFamily="34" charset="-120"/>
              </a:rPr>
              <a:t>檔案。</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頁數按鍵</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排序按鍵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點選此按鍵，可看到遞增或遞減的排序狀況。</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於列表，每個表頭呈現。</a:t>
            </a:r>
            <a:r>
              <a:rPr lang="en-US" altLang="zh-TW" sz="1000" dirty="0">
                <a:latin typeface="微軟正黑體" panose="020B0604030504040204" pitchFamily="34" charset="-120"/>
                <a:ea typeface="微軟正黑體" panose="020B0604030504040204" pitchFamily="34" charset="-120"/>
              </a:rPr>
              <a:t>)</a:t>
            </a:r>
          </a:p>
          <a:p>
            <a:pPr lvl="1"/>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p:txBody>
      </p:sp>
      <p:sp>
        <p:nvSpPr>
          <p:cNvPr id="65" name="文字方塊 64">
            <a:extLst>
              <a:ext uri="{FF2B5EF4-FFF2-40B4-BE49-F238E27FC236}">
                <a16:creationId xmlns:a16="http://schemas.microsoft.com/office/drawing/2014/main" id="{6F090687-3337-4D91-945D-BEBA51AEBD47}"/>
              </a:ext>
            </a:extLst>
          </p:cNvPr>
          <p:cNvSpPr txBox="1"/>
          <p:nvPr/>
        </p:nvSpPr>
        <p:spPr>
          <a:xfrm>
            <a:off x="9836462" y="82322"/>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客戶關係</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新進名單</a:t>
            </a:r>
          </a:p>
        </p:txBody>
      </p:sp>
      <p:grpSp>
        <p:nvGrpSpPr>
          <p:cNvPr id="2" name="群組 1">
            <a:extLst>
              <a:ext uri="{FF2B5EF4-FFF2-40B4-BE49-F238E27FC236}">
                <a16:creationId xmlns:a16="http://schemas.microsoft.com/office/drawing/2014/main" id="{713F3824-2228-4A89-992B-01A930E93FD3}"/>
              </a:ext>
            </a:extLst>
          </p:cNvPr>
          <p:cNvGrpSpPr/>
          <p:nvPr/>
        </p:nvGrpSpPr>
        <p:grpSpPr>
          <a:xfrm>
            <a:off x="6082091" y="1965220"/>
            <a:ext cx="2147446" cy="253916"/>
            <a:chOff x="3411549" y="1586802"/>
            <a:chExt cx="2147446" cy="253916"/>
          </a:xfrm>
        </p:grpSpPr>
        <p:grpSp>
          <p:nvGrpSpPr>
            <p:cNvPr id="66" name="群組 65">
              <a:extLst>
                <a:ext uri="{FF2B5EF4-FFF2-40B4-BE49-F238E27FC236}">
                  <a16:creationId xmlns:a16="http://schemas.microsoft.com/office/drawing/2014/main" id="{57C96B46-7F55-4C66-A544-B0B93B1194FF}"/>
                </a:ext>
              </a:extLst>
            </p:cNvPr>
            <p:cNvGrpSpPr/>
            <p:nvPr/>
          </p:nvGrpSpPr>
          <p:grpSpPr>
            <a:xfrm>
              <a:off x="4496324" y="1600314"/>
              <a:ext cx="1062671" cy="230832"/>
              <a:chOff x="1641011" y="1917670"/>
              <a:chExt cx="1062671" cy="230832"/>
            </a:xfrm>
          </p:grpSpPr>
          <p:sp>
            <p:nvSpPr>
              <p:cNvPr id="67" name="矩形 66">
                <a:extLst>
                  <a:ext uri="{FF2B5EF4-FFF2-40B4-BE49-F238E27FC236}">
                    <a16:creationId xmlns:a16="http://schemas.microsoft.com/office/drawing/2014/main" id="{D46B71F4-ED6F-4C74-AAFE-8A0CCE321C70}"/>
                  </a:ext>
                </a:extLst>
              </p:cNvPr>
              <p:cNvSpPr/>
              <p:nvPr/>
            </p:nvSpPr>
            <p:spPr>
              <a:xfrm>
                <a:off x="1641011" y="1931050"/>
                <a:ext cx="1062671" cy="172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a:extLst>
                  <a:ext uri="{FF2B5EF4-FFF2-40B4-BE49-F238E27FC236}">
                    <a16:creationId xmlns:a16="http://schemas.microsoft.com/office/drawing/2014/main" id="{D3D69BBA-0510-41A3-98AD-BAB0952374E9}"/>
                  </a:ext>
                </a:extLst>
              </p:cNvPr>
              <p:cNvSpPr txBox="1"/>
              <p:nvPr/>
            </p:nvSpPr>
            <p:spPr>
              <a:xfrm>
                <a:off x="1736449" y="1917670"/>
                <a:ext cx="875561" cy="230832"/>
              </a:xfrm>
              <a:prstGeom prst="rect">
                <a:avLst/>
              </a:prstGeom>
              <a:noFill/>
            </p:spPr>
            <p:txBody>
              <a:bodyPr wrap="none" rtlCol="0">
                <a:spAutoFit/>
              </a:bodyPr>
              <a:lstStyle/>
              <a:p>
                <a:r>
                  <a:rPr lang="zh-TW" altLang="en-US" sz="900" dirty="0">
                    <a:latin typeface="微軟正黑體" panose="020B0604030504040204" pitchFamily="34" charset="-120"/>
                    <a:ea typeface="微軟正黑體" panose="020B0604030504040204" pitchFamily="34" charset="-120"/>
                  </a:rPr>
                  <a:t>母親節特惠▼</a:t>
                </a:r>
              </a:p>
            </p:txBody>
          </p:sp>
        </p:grpSp>
        <p:sp>
          <p:nvSpPr>
            <p:cNvPr id="73" name="文字方塊 72">
              <a:extLst>
                <a:ext uri="{FF2B5EF4-FFF2-40B4-BE49-F238E27FC236}">
                  <a16:creationId xmlns:a16="http://schemas.microsoft.com/office/drawing/2014/main" id="{19C22D4D-9780-44AD-9180-D63940E03FAE}"/>
                </a:ext>
              </a:extLst>
            </p:cNvPr>
            <p:cNvSpPr txBox="1"/>
            <p:nvPr/>
          </p:nvSpPr>
          <p:spPr>
            <a:xfrm>
              <a:off x="3411549" y="1586802"/>
              <a:ext cx="1165704" cy="253916"/>
            </a:xfrm>
            <a:prstGeom prst="rect">
              <a:avLst/>
            </a:prstGeom>
            <a:noFill/>
          </p:spPr>
          <p:txBody>
            <a:bodyPr wrap="non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pPr marL="171450" indent="-171450">
                <a:buFont typeface="Arial" panose="020B0604020202020204" pitchFamily="34" charset="0"/>
                <a:buChar char="•"/>
              </a:pPr>
              <a:r>
                <a:rPr lang="zh-TW" altLang="en-US" dirty="0"/>
                <a:t>選擇直播名稱</a:t>
              </a:r>
            </a:p>
          </p:txBody>
        </p:sp>
      </p:grpSp>
      <p:pic>
        <p:nvPicPr>
          <p:cNvPr id="50" name="圖片 49">
            <a:extLst>
              <a:ext uri="{FF2B5EF4-FFF2-40B4-BE49-F238E27FC236}">
                <a16:creationId xmlns:a16="http://schemas.microsoft.com/office/drawing/2014/main" id="{C6F72BD6-5BF3-4F6C-AD0F-4E991530A3E4}"/>
              </a:ext>
            </a:extLst>
          </p:cNvPr>
          <p:cNvPicPr>
            <a:picLocks noChangeAspect="1"/>
          </p:cNvPicPr>
          <p:nvPr/>
        </p:nvPicPr>
        <p:blipFill rotWithShape="1">
          <a:blip r:embed="rId8"/>
          <a:srcRect r="33230" b="10674"/>
          <a:stretch/>
        </p:blipFill>
        <p:spPr>
          <a:xfrm>
            <a:off x="1429088" y="2300629"/>
            <a:ext cx="104514" cy="146176"/>
          </a:xfrm>
          <a:prstGeom prst="rect">
            <a:avLst/>
          </a:prstGeom>
        </p:spPr>
      </p:pic>
      <p:pic>
        <p:nvPicPr>
          <p:cNvPr id="53" name="圖片 52">
            <a:extLst>
              <a:ext uri="{FF2B5EF4-FFF2-40B4-BE49-F238E27FC236}">
                <a16:creationId xmlns:a16="http://schemas.microsoft.com/office/drawing/2014/main" id="{BE7EF005-031E-48DD-A39F-C6107376E70E}"/>
              </a:ext>
            </a:extLst>
          </p:cNvPr>
          <p:cNvPicPr>
            <a:picLocks noChangeAspect="1"/>
          </p:cNvPicPr>
          <p:nvPr/>
        </p:nvPicPr>
        <p:blipFill rotWithShape="1">
          <a:blip r:embed="rId8"/>
          <a:srcRect r="33230" b="10674"/>
          <a:stretch/>
        </p:blipFill>
        <p:spPr>
          <a:xfrm>
            <a:off x="3001885" y="2291567"/>
            <a:ext cx="104514" cy="146176"/>
          </a:xfrm>
          <a:prstGeom prst="rect">
            <a:avLst/>
          </a:prstGeom>
        </p:spPr>
      </p:pic>
      <p:pic>
        <p:nvPicPr>
          <p:cNvPr id="54" name="圖片 53">
            <a:extLst>
              <a:ext uri="{FF2B5EF4-FFF2-40B4-BE49-F238E27FC236}">
                <a16:creationId xmlns:a16="http://schemas.microsoft.com/office/drawing/2014/main" id="{0FAB89EE-8760-4700-962E-FBE24098AD1E}"/>
              </a:ext>
            </a:extLst>
          </p:cNvPr>
          <p:cNvPicPr>
            <a:picLocks noChangeAspect="1"/>
          </p:cNvPicPr>
          <p:nvPr/>
        </p:nvPicPr>
        <p:blipFill rotWithShape="1">
          <a:blip r:embed="rId8"/>
          <a:srcRect r="33230" b="10674"/>
          <a:stretch/>
        </p:blipFill>
        <p:spPr>
          <a:xfrm>
            <a:off x="4372100" y="2300629"/>
            <a:ext cx="104514" cy="146176"/>
          </a:xfrm>
          <a:prstGeom prst="rect">
            <a:avLst/>
          </a:prstGeom>
        </p:spPr>
      </p:pic>
      <p:pic>
        <p:nvPicPr>
          <p:cNvPr id="55" name="圖片 54">
            <a:extLst>
              <a:ext uri="{FF2B5EF4-FFF2-40B4-BE49-F238E27FC236}">
                <a16:creationId xmlns:a16="http://schemas.microsoft.com/office/drawing/2014/main" id="{C68674C2-A8F7-443E-BC1E-848FC5602562}"/>
              </a:ext>
            </a:extLst>
          </p:cNvPr>
          <p:cNvPicPr>
            <a:picLocks noChangeAspect="1"/>
          </p:cNvPicPr>
          <p:nvPr/>
        </p:nvPicPr>
        <p:blipFill rotWithShape="1">
          <a:blip r:embed="rId8"/>
          <a:srcRect r="33230" b="10674"/>
          <a:stretch/>
        </p:blipFill>
        <p:spPr>
          <a:xfrm>
            <a:off x="5780813" y="2300629"/>
            <a:ext cx="104514" cy="146176"/>
          </a:xfrm>
          <a:prstGeom prst="rect">
            <a:avLst/>
          </a:prstGeom>
        </p:spPr>
      </p:pic>
      <p:pic>
        <p:nvPicPr>
          <p:cNvPr id="56" name="圖片 55">
            <a:extLst>
              <a:ext uri="{FF2B5EF4-FFF2-40B4-BE49-F238E27FC236}">
                <a16:creationId xmlns:a16="http://schemas.microsoft.com/office/drawing/2014/main" id="{CC28803E-EA0D-4445-9AF9-24D2D52C94F0}"/>
              </a:ext>
            </a:extLst>
          </p:cNvPr>
          <p:cNvPicPr>
            <a:picLocks noChangeAspect="1"/>
          </p:cNvPicPr>
          <p:nvPr/>
        </p:nvPicPr>
        <p:blipFill rotWithShape="1">
          <a:blip r:embed="rId8"/>
          <a:srcRect r="33230" b="10674"/>
          <a:stretch/>
        </p:blipFill>
        <p:spPr>
          <a:xfrm>
            <a:off x="8475054" y="2300629"/>
            <a:ext cx="104514" cy="146176"/>
          </a:xfrm>
          <a:prstGeom prst="rect">
            <a:avLst/>
          </a:prstGeom>
        </p:spPr>
      </p:pic>
      <p:grpSp>
        <p:nvGrpSpPr>
          <p:cNvPr id="57" name="群組 56">
            <a:extLst>
              <a:ext uri="{FF2B5EF4-FFF2-40B4-BE49-F238E27FC236}">
                <a16:creationId xmlns:a16="http://schemas.microsoft.com/office/drawing/2014/main" id="{7FA4211D-E2D2-442B-8EFB-B8F72B98D3BC}"/>
              </a:ext>
            </a:extLst>
          </p:cNvPr>
          <p:cNvGrpSpPr/>
          <p:nvPr/>
        </p:nvGrpSpPr>
        <p:grpSpPr>
          <a:xfrm>
            <a:off x="1638021" y="1923521"/>
            <a:ext cx="2727727" cy="295186"/>
            <a:chOff x="1591431" y="1477350"/>
            <a:chExt cx="2727727" cy="295186"/>
          </a:xfrm>
        </p:grpSpPr>
        <p:pic>
          <p:nvPicPr>
            <p:cNvPr id="58" name="圖片 57">
              <a:extLst>
                <a:ext uri="{FF2B5EF4-FFF2-40B4-BE49-F238E27FC236}">
                  <a16:creationId xmlns:a16="http://schemas.microsoft.com/office/drawing/2014/main" id="{6B03044F-5FFA-41F0-B852-121330392412}"/>
                </a:ext>
              </a:extLst>
            </p:cNvPr>
            <p:cNvPicPr>
              <a:picLocks noChangeAspect="1"/>
            </p:cNvPicPr>
            <p:nvPr/>
          </p:nvPicPr>
          <p:blipFill rotWithShape="1">
            <a:blip r:embed="rId9"/>
            <a:srcRect l="3705" t="32399" r="4585" b="12714"/>
            <a:stretch/>
          </p:blipFill>
          <p:spPr>
            <a:xfrm>
              <a:off x="2465190" y="1477350"/>
              <a:ext cx="1853968" cy="268447"/>
            </a:xfrm>
            <a:prstGeom prst="rect">
              <a:avLst/>
            </a:prstGeom>
          </p:spPr>
        </p:pic>
        <p:sp>
          <p:nvSpPr>
            <p:cNvPr id="59" name="文字方塊 58">
              <a:extLst>
                <a:ext uri="{FF2B5EF4-FFF2-40B4-BE49-F238E27FC236}">
                  <a16:creationId xmlns:a16="http://schemas.microsoft.com/office/drawing/2014/main" id="{31003C7C-4FED-4BE1-AAB4-104702744DD0}"/>
                </a:ext>
              </a:extLst>
            </p:cNvPr>
            <p:cNvSpPr txBox="1"/>
            <p:nvPr/>
          </p:nvSpPr>
          <p:spPr>
            <a:xfrm>
              <a:off x="1591431" y="1518620"/>
              <a:ext cx="896399" cy="253916"/>
            </a:xfrm>
            <a:prstGeom prst="rect">
              <a:avLst/>
            </a:prstGeom>
            <a:noFill/>
          </p:spPr>
          <p:txBody>
            <a:bodyPr wrap="none" rtlCol="0">
              <a:spAutoFit/>
            </a:bodyPr>
            <a:lstStyle>
              <a:defPPr>
                <a:defRPr lang="zh-TW"/>
              </a:defPPr>
              <a:lvl1pPr marL="171450" indent="-1714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選擇期間</a:t>
              </a:r>
            </a:p>
          </p:txBody>
        </p:sp>
      </p:grpSp>
      <p:grpSp>
        <p:nvGrpSpPr>
          <p:cNvPr id="60" name="群組 59">
            <a:extLst>
              <a:ext uri="{FF2B5EF4-FFF2-40B4-BE49-F238E27FC236}">
                <a16:creationId xmlns:a16="http://schemas.microsoft.com/office/drawing/2014/main" id="{781BA762-F53D-4C3C-9879-5CB648465C14}"/>
              </a:ext>
            </a:extLst>
          </p:cNvPr>
          <p:cNvGrpSpPr/>
          <p:nvPr/>
        </p:nvGrpSpPr>
        <p:grpSpPr>
          <a:xfrm>
            <a:off x="4400823" y="1964791"/>
            <a:ext cx="1607675" cy="253916"/>
            <a:chOff x="3862493" y="4390754"/>
            <a:chExt cx="1607675" cy="253916"/>
          </a:xfrm>
        </p:grpSpPr>
        <p:grpSp>
          <p:nvGrpSpPr>
            <p:cNvPr id="61" name="群組 60">
              <a:extLst>
                <a:ext uri="{FF2B5EF4-FFF2-40B4-BE49-F238E27FC236}">
                  <a16:creationId xmlns:a16="http://schemas.microsoft.com/office/drawing/2014/main" id="{85001C1F-E3B4-45B5-9628-E65B62B14954}"/>
                </a:ext>
              </a:extLst>
            </p:cNvPr>
            <p:cNvGrpSpPr/>
            <p:nvPr/>
          </p:nvGrpSpPr>
          <p:grpSpPr>
            <a:xfrm>
              <a:off x="4726769" y="4400469"/>
              <a:ext cx="743399" cy="230832"/>
              <a:chOff x="1455377" y="4457168"/>
              <a:chExt cx="743399" cy="230832"/>
            </a:xfrm>
          </p:grpSpPr>
          <p:sp>
            <p:nvSpPr>
              <p:cNvPr id="75" name="矩形 74">
                <a:extLst>
                  <a:ext uri="{FF2B5EF4-FFF2-40B4-BE49-F238E27FC236}">
                    <a16:creationId xmlns:a16="http://schemas.microsoft.com/office/drawing/2014/main" id="{F2B7963C-7474-478E-8B9C-5FF7BC7CB4E2}"/>
                  </a:ext>
                </a:extLst>
              </p:cNvPr>
              <p:cNvSpPr/>
              <p:nvPr/>
            </p:nvSpPr>
            <p:spPr>
              <a:xfrm>
                <a:off x="1455377" y="4475987"/>
                <a:ext cx="743399" cy="18242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文字方塊 75">
                <a:extLst>
                  <a:ext uri="{FF2B5EF4-FFF2-40B4-BE49-F238E27FC236}">
                    <a16:creationId xmlns:a16="http://schemas.microsoft.com/office/drawing/2014/main" id="{61358F30-C33D-48AC-93F7-C96DAB6FB1C5}"/>
                  </a:ext>
                </a:extLst>
              </p:cNvPr>
              <p:cNvSpPr txBox="1"/>
              <p:nvPr/>
            </p:nvSpPr>
            <p:spPr>
              <a:xfrm>
                <a:off x="1526112" y="4457168"/>
                <a:ext cx="644728" cy="230832"/>
              </a:xfrm>
              <a:prstGeom prst="rect">
                <a:avLst/>
              </a:prstGeom>
              <a:noFill/>
            </p:spPr>
            <p:txBody>
              <a:bodyPr wrap="none" rtlCol="0">
                <a:spAutoFit/>
              </a:bodyPr>
              <a:lstStyle/>
              <a:p>
                <a:pPr algn="ctr"/>
                <a:r>
                  <a:rPr lang="zh-TW" altLang="en-US" sz="900" dirty="0">
                    <a:latin typeface="微軟正黑體" panose="020B0604030504040204" pitchFamily="34" charset="-120"/>
                    <a:ea typeface="微軟正黑體" panose="020B0604030504040204" pitchFamily="34" charset="-120"/>
                  </a:rPr>
                  <a:t>請選擇▼</a:t>
                </a:r>
              </a:p>
            </p:txBody>
          </p:sp>
        </p:grpSp>
        <p:sp>
          <p:nvSpPr>
            <p:cNvPr id="74" name="文字方塊 73">
              <a:extLst>
                <a:ext uri="{FF2B5EF4-FFF2-40B4-BE49-F238E27FC236}">
                  <a16:creationId xmlns:a16="http://schemas.microsoft.com/office/drawing/2014/main" id="{43BBC6DD-18AA-4914-BA9C-AF82515076B8}"/>
                </a:ext>
              </a:extLst>
            </p:cNvPr>
            <p:cNvSpPr txBox="1"/>
            <p:nvPr/>
          </p:nvSpPr>
          <p:spPr>
            <a:xfrm>
              <a:off x="3862493" y="4390754"/>
              <a:ext cx="896399"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選擇客戶</a:t>
              </a:r>
            </a:p>
          </p:txBody>
        </p:sp>
      </p:grpSp>
      <p:pic>
        <p:nvPicPr>
          <p:cNvPr id="77" name="圖片 76">
            <a:extLst>
              <a:ext uri="{FF2B5EF4-FFF2-40B4-BE49-F238E27FC236}">
                <a16:creationId xmlns:a16="http://schemas.microsoft.com/office/drawing/2014/main" id="{DD769943-0F6B-4703-AE49-E344929A34FF}"/>
              </a:ext>
            </a:extLst>
          </p:cNvPr>
          <p:cNvPicPr>
            <a:picLocks noChangeAspect="1"/>
          </p:cNvPicPr>
          <p:nvPr/>
        </p:nvPicPr>
        <p:blipFill>
          <a:blip r:embed="rId10"/>
          <a:stretch>
            <a:fillRect/>
          </a:stretch>
        </p:blipFill>
        <p:spPr>
          <a:xfrm>
            <a:off x="9434135" y="2258812"/>
            <a:ext cx="1346464" cy="1961990"/>
          </a:xfrm>
          <a:prstGeom prst="rect">
            <a:avLst/>
          </a:prstGeom>
        </p:spPr>
      </p:pic>
      <p:pic>
        <p:nvPicPr>
          <p:cNvPr id="78" name="圖片 77">
            <a:extLst>
              <a:ext uri="{FF2B5EF4-FFF2-40B4-BE49-F238E27FC236}">
                <a16:creationId xmlns:a16="http://schemas.microsoft.com/office/drawing/2014/main" id="{E3E56F8D-40BB-4FE7-A67E-4A245E1DF4E3}"/>
              </a:ext>
            </a:extLst>
          </p:cNvPr>
          <p:cNvPicPr>
            <a:picLocks noChangeAspect="1"/>
          </p:cNvPicPr>
          <p:nvPr/>
        </p:nvPicPr>
        <p:blipFill>
          <a:blip r:embed="rId11"/>
          <a:stretch>
            <a:fillRect/>
          </a:stretch>
        </p:blipFill>
        <p:spPr>
          <a:xfrm>
            <a:off x="10810830" y="2244453"/>
            <a:ext cx="1391246" cy="1976349"/>
          </a:xfrm>
          <a:prstGeom prst="rect">
            <a:avLst/>
          </a:prstGeom>
        </p:spPr>
      </p:pic>
      <p:sp>
        <p:nvSpPr>
          <p:cNvPr id="79" name="橢圓 78">
            <a:extLst>
              <a:ext uri="{FF2B5EF4-FFF2-40B4-BE49-F238E27FC236}">
                <a16:creationId xmlns:a16="http://schemas.microsoft.com/office/drawing/2014/main" id="{5CA0B321-3A44-46FF-BE7B-056B8C07AA82}"/>
              </a:ext>
            </a:extLst>
          </p:cNvPr>
          <p:cNvSpPr/>
          <p:nvPr/>
        </p:nvSpPr>
        <p:spPr>
          <a:xfrm>
            <a:off x="4313877" y="2195693"/>
            <a:ext cx="226432" cy="3607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80" name="文字方塊 79">
            <a:extLst>
              <a:ext uri="{FF2B5EF4-FFF2-40B4-BE49-F238E27FC236}">
                <a16:creationId xmlns:a16="http://schemas.microsoft.com/office/drawing/2014/main" id="{E1C3C273-7CB6-43E4-8BC3-B547AA65F4A9}"/>
              </a:ext>
            </a:extLst>
          </p:cNvPr>
          <p:cNvSpPr txBox="1"/>
          <p:nvPr/>
        </p:nvSpPr>
        <p:spPr>
          <a:xfrm>
            <a:off x="3992940" y="2536152"/>
            <a:ext cx="1107996" cy="369332"/>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排序按鍵</a:t>
            </a:r>
          </a:p>
        </p:txBody>
      </p:sp>
      <p:pic>
        <p:nvPicPr>
          <p:cNvPr id="81" name="圖片 80">
            <a:extLst>
              <a:ext uri="{FF2B5EF4-FFF2-40B4-BE49-F238E27FC236}">
                <a16:creationId xmlns:a16="http://schemas.microsoft.com/office/drawing/2014/main" id="{5D2AF0B3-A881-4229-8B7F-7D0EB890592B}"/>
              </a:ext>
            </a:extLst>
          </p:cNvPr>
          <p:cNvPicPr>
            <a:picLocks noChangeAspect="1"/>
          </p:cNvPicPr>
          <p:nvPr/>
        </p:nvPicPr>
        <p:blipFill>
          <a:blip r:embed="rId12"/>
          <a:stretch>
            <a:fillRect/>
          </a:stretch>
        </p:blipFill>
        <p:spPr>
          <a:xfrm>
            <a:off x="8462436" y="1285795"/>
            <a:ext cx="665361" cy="237629"/>
          </a:xfrm>
          <a:prstGeom prst="rect">
            <a:avLst/>
          </a:prstGeom>
          <a:ln>
            <a:solidFill>
              <a:schemeClr val="tx2">
                <a:lumMod val="50000"/>
              </a:schemeClr>
            </a:solidFill>
          </a:ln>
        </p:spPr>
      </p:pic>
    </p:spTree>
    <p:extLst>
      <p:ext uri="{BB962C8B-B14F-4D97-AF65-F5344CB8AC3E}">
        <p14:creationId xmlns:p14="http://schemas.microsoft.com/office/powerpoint/2010/main" val="3719324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A8F13F3-03F2-45F7-8225-17877A605731}"/>
              </a:ext>
            </a:extLst>
          </p:cNvPr>
          <p:cNvSpPr/>
          <p:nvPr/>
        </p:nvSpPr>
        <p:spPr>
          <a:xfrm>
            <a:off x="2285043" y="155381"/>
            <a:ext cx="895900" cy="281770"/>
          </a:xfrm>
          <a:prstGeom prst="rect">
            <a:avLst/>
          </a:prstGeom>
          <a:solidFill>
            <a:srgbClr val="FFC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93787493-798E-46EE-9822-D274FC792D14}"/>
              </a:ext>
            </a:extLst>
          </p:cNvPr>
          <p:cNvCxnSpPr>
            <a:cxnSpLocks/>
          </p:cNvCxnSpPr>
          <p:nvPr/>
        </p:nvCxnSpPr>
        <p:spPr>
          <a:xfrm flipV="1">
            <a:off x="3187992" y="399142"/>
            <a:ext cx="6138188" cy="29684"/>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F50CD543-FC33-47A0-A730-48840FB96D75}"/>
              </a:ext>
            </a:extLst>
          </p:cNvPr>
          <p:cNvCxnSpPr>
            <a:cxnSpLocks/>
          </p:cNvCxnSpPr>
          <p:nvPr/>
        </p:nvCxnSpPr>
        <p:spPr>
          <a:xfrm flipH="1">
            <a:off x="336042" y="166550"/>
            <a:ext cx="7826" cy="6546299"/>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15238FF1-ECA0-4FF5-BC7C-6D84C364BD21}"/>
              </a:ext>
            </a:extLst>
          </p:cNvPr>
          <p:cNvCxnSpPr>
            <a:cxnSpLocks/>
          </p:cNvCxnSpPr>
          <p:nvPr/>
        </p:nvCxnSpPr>
        <p:spPr>
          <a:xfrm>
            <a:off x="9326180" y="408378"/>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65BA5943-838C-48ED-8696-1B21F0B476E3}"/>
              </a:ext>
            </a:extLst>
          </p:cNvPr>
          <p:cNvSpPr txBox="1"/>
          <p:nvPr/>
        </p:nvSpPr>
        <p:spPr>
          <a:xfrm>
            <a:off x="1199211" y="159544"/>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15" name="文字方塊 14">
            <a:extLst>
              <a:ext uri="{FF2B5EF4-FFF2-40B4-BE49-F238E27FC236}">
                <a16:creationId xmlns:a16="http://schemas.microsoft.com/office/drawing/2014/main" id="{F4992488-B826-4C9F-8B8D-2C22A5890389}"/>
              </a:ext>
            </a:extLst>
          </p:cNvPr>
          <p:cNvSpPr txBox="1"/>
          <p:nvPr/>
        </p:nvSpPr>
        <p:spPr>
          <a:xfrm>
            <a:off x="248609" y="169629"/>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16" name="矩形 15">
            <a:extLst>
              <a:ext uri="{FF2B5EF4-FFF2-40B4-BE49-F238E27FC236}">
                <a16:creationId xmlns:a16="http://schemas.microsoft.com/office/drawing/2014/main" id="{A23BF8D4-DB4C-4994-84D9-C39101C9AF09}"/>
              </a:ext>
            </a:extLst>
          </p:cNvPr>
          <p:cNvSpPr/>
          <p:nvPr/>
        </p:nvSpPr>
        <p:spPr>
          <a:xfrm>
            <a:off x="355507" y="163706"/>
            <a:ext cx="962625" cy="2651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CF9050B1-3EB9-4FE3-B6AD-FEEAECBCDCBE}"/>
              </a:ext>
            </a:extLst>
          </p:cNvPr>
          <p:cNvCxnSpPr>
            <a:cxnSpLocks/>
          </p:cNvCxnSpPr>
          <p:nvPr/>
        </p:nvCxnSpPr>
        <p:spPr>
          <a:xfrm flipV="1">
            <a:off x="2280351" y="161293"/>
            <a:ext cx="907641" cy="1"/>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D8FB309D-331C-4D43-BF08-F8154521D2B8}"/>
              </a:ext>
            </a:extLst>
          </p:cNvPr>
          <p:cNvCxnSpPr/>
          <p:nvPr/>
        </p:nvCxnSpPr>
        <p:spPr>
          <a:xfrm>
            <a:off x="3180943" y="154978"/>
            <a:ext cx="0" cy="28217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9" name="群組 18">
            <a:extLst>
              <a:ext uri="{FF2B5EF4-FFF2-40B4-BE49-F238E27FC236}">
                <a16:creationId xmlns:a16="http://schemas.microsoft.com/office/drawing/2014/main" id="{27702B83-88BE-411F-8B53-EFAFCE609F5B}"/>
              </a:ext>
            </a:extLst>
          </p:cNvPr>
          <p:cNvGrpSpPr/>
          <p:nvPr/>
        </p:nvGrpSpPr>
        <p:grpSpPr>
          <a:xfrm>
            <a:off x="8324576" y="85185"/>
            <a:ext cx="936316" cy="271317"/>
            <a:chOff x="8055325" y="90629"/>
            <a:chExt cx="936316" cy="271317"/>
          </a:xfrm>
        </p:grpSpPr>
        <p:sp>
          <p:nvSpPr>
            <p:cNvPr id="20" name="矩形: 圓角 19">
              <a:extLst>
                <a:ext uri="{FF2B5EF4-FFF2-40B4-BE49-F238E27FC236}">
                  <a16:creationId xmlns:a16="http://schemas.microsoft.com/office/drawing/2014/main" id="{9D5BDA5D-8281-4636-986B-BDC9FD978DA9}"/>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文字方塊 20">
              <a:extLst>
                <a:ext uri="{FF2B5EF4-FFF2-40B4-BE49-F238E27FC236}">
                  <a16:creationId xmlns:a16="http://schemas.microsoft.com/office/drawing/2014/main" id="{089BE730-49AF-45E0-9004-EFF13CA34705}"/>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sp>
        <p:nvSpPr>
          <p:cNvPr id="23" name="矩形 22">
            <a:extLst>
              <a:ext uri="{FF2B5EF4-FFF2-40B4-BE49-F238E27FC236}">
                <a16:creationId xmlns:a16="http://schemas.microsoft.com/office/drawing/2014/main" id="{CDF15312-6A51-41EA-A6FF-91B53A71F55E}"/>
              </a:ext>
            </a:extLst>
          </p:cNvPr>
          <p:cNvSpPr/>
          <p:nvPr/>
        </p:nvSpPr>
        <p:spPr>
          <a:xfrm>
            <a:off x="1317726" y="161293"/>
            <a:ext cx="962625" cy="25721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622BBE65-6123-45B0-8EC3-606EADE1FE6D}"/>
              </a:ext>
            </a:extLst>
          </p:cNvPr>
          <p:cNvSpPr txBox="1"/>
          <p:nvPr/>
        </p:nvSpPr>
        <p:spPr>
          <a:xfrm>
            <a:off x="2141343" y="154977"/>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sp>
        <p:nvSpPr>
          <p:cNvPr id="25" name="矩形 24">
            <a:extLst>
              <a:ext uri="{FF2B5EF4-FFF2-40B4-BE49-F238E27FC236}">
                <a16:creationId xmlns:a16="http://schemas.microsoft.com/office/drawing/2014/main" id="{DCD327D9-DE81-4BD7-AB5D-6E05A1DA0B4D}"/>
              </a:ext>
            </a:extLst>
          </p:cNvPr>
          <p:cNvSpPr/>
          <p:nvPr/>
        </p:nvSpPr>
        <p:spPr>
          <a:xfrm>
            <a:off x="9384634" y="-1340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1" name="群組 30">
            <a:extLst>
              <a:ext uri="{FF2B5EF4-FFF2-40B4-BE49-F238E27FC236}">
                <a16:creationId xmlns:a16="http://schemas.microsoft.com/office/drawing/2014/main" id="{AE5577F4-5610-47E7-91F9-47F2A5A72CFC}"/>
              </a:ext>
            </a:extLst>
          </p:cNvPr>
          <p:cNvGrpSpPr/>
          <p:nvPr/>
        </p:nvGrpSpPr>
        <p:grpSpPr>
          <a:xfrm>
            <a:off x="1656268" y="748101"/>
            <a:ext cx="914400" cy="287657"/>
            <a:chOff x="791304" y="1736966"/>
            <a:chExt cx="914400" cy="287657"/>
          </a:xfrm>
        </p:grpSpPr>
        <p:sp>
          <p:nvSpPr>
            <p:cNvPr id="32" name="矩形: 圓角 31">
              <a:extLst>
                <a:ext uri="{FF2B5EF4-FFF2-40B4-BE49-F238E27FC236}">
                  <a16:creationId xmlns:a16="http://schemas.microsoft.com/office/drawing/2014/main" id="{174A6330-EB60-4CBB-85A2-CF13DC5ED445}"/>
                </a:ext>
              </a:extLst>
            </p:cNvPr>
            <p:cNvSpPr/>
            <p:nvPr/>
          </p:nvSpPr>
          <p:spPr>
            <a:xfrm>
              <a:off x="791304" y="1736966"/>
              <a:ext cx="914400" cy="26832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087F7632-FD31-4B4E-8C6A-4A68DA0E4311}"/>
                </a:ext>
              </a:extLst>
            </p:cNvPr>
            <p:cNvSpPr txBox="1"/>
            <p:nvPr/>
          </p:nvSpPr>
          <p:spPr>
            <a:xfrm>
              <a:off x="852077" y="1747624"/>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新進名單</a:t>
              </a:r>
            </a:p>
          </p:txBody>
        </p:sp>
      </p:grpSp>
      <p:grpSp>
        <p:nvGrpSpPr>
          <p:cNvPr id="34" name="群組 33">
            <a:extLst>
              <a:ext uri="{FF2B5EF4-FFF2-40B4-BE49-F238E27FC236}">
                <a16:creationId xmlns:a16="http://schemas.microsoft.com/office/drawing/2014/main" id="{309CD7F0-DFBE-49DD-BD13-D3658E5B4414}"/>
              </a:ext>
            </a:extLst>
          </p:cNvPr>
          <p:cNvGrpSpPr/>
          <p:nvPr/>
        </p:nvGrpSpPr>
        <p:grpSpPr>
          <a:xfrm>
            <a:off x="2824361" y="745967"/>
            <a:ext cx="914400" cy="296066"/>
            <a:chOff x="791304" y="1736966"/>
            <a:chExt cx="914400" cy="296066"/>
          </a:xfrm>
        </p:grpSpPr>
        <p:sp>
          <p:nvSpPr>
            <p:cNvPr id="35" name="矩形: 圓角 34">
              <a:extLst>
                <a:ext uri="{FF2B5EF4-FFF2-40B4-BE49-F238E27FC236}">
                  <a16:creationId xmlns:a16="http://schemas.microsoft.com/office/drawing/2014/main" id="{646F7997-3D56-4486-8907-1083CE2A5855}"/>
                </a:ext>
              </a:extLst>
            </p:cNvPr>
            <p:cNvSpPr/>
            <p:nvPr/>
          </p:nvSpPr>
          <p:spPr>
            <a:xfrm>
              <a:off x="791304" y="1736966"/>
              <a:ext cx="914400" cy="268323"/>
            </a:xfrm>
            <a:prstGeom prst="roundRect">
              <a:avLst/>
            </a:prstGeom>
            <a:solidFill>
              <a:srgbClr val="FFCC99"/>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E33E16FA-70A0-4AF3-A0C7-3AE79B9C236E}"/>
                </a:ext>
              </a:extLst>
            </p:cNvPr>
            <p:cNvSpPr txBox="1"/>
            <p:nvPr/>
          </p:nvSpPr>
          <p:spPr>
            <a:xfrm>
              <a:off x="846113" y="1756033"/>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特殊名單</a:t>
              </a:r>
            </a:p>
          </p:txBody>
        </p:sp>
      </p:grpSp>
      <p:graphicFrame>
        <p:nvGraphicFramePr>
          <p:cNvPr id="37" name="表格 36">
            <a:extLst>
              <a:ext uri="{FF2B5EF4-FFF2-40B4-BE49-F238E27FC236}">
                <a16:creationId xmlns:a16="http://schemas.microsoft.com/office/drawing/2014/main" id="{2756E835-D303-4FB4-8BE5-14993807D90E}"/>
              </a:ext>
            </a:extLst>
          </p:cNvPr>
          <p:cNvGraphicFramePr>
            <a:graphicFrameLocks noGrp="1"/>
          </p:cNvGraphicFramePr>
          <p:nvPr>
            <p:extLst>
              <p:ext uri="{D42A27DB-BD31-4B8C-83A1-F6EECF244321}">
                <p14:modId xmlns:p14="http://schemas.microsoft.com/office/powerpoint/2010/main" val="4152073245"/>
              </p:ext>
            </p:extLst>
          </p:nvPr>
        </p:nvGraphicFramePr>
        <p:xfrm>
          <a:off x="778511" y="3917846"/>
          <a:ext cx="8280889" cy="1439715"/>
        </p:xfrm>
        <a:graphic>
          <a:graphicData uri="http://schemas.openxmlformats.org/drawingml/2006/table">
            <a:tbl>
              <a:tblPr firstRow="1" bandRow="1">
                <a:tableStyleId>{7DF18680-E054-41AD-8BC1-D1AEF772440D}</a:tableStyleId>
              </a:tblPr>
              <a:tblGrid>
                <a:gridCol w="885430">
                  <a:extLst>
                    <a:ext uri="{9D8B030D-6E8A-4147-A177-3AD203B41FA5}">
                      <a16:colId xmlns:a16="http://schemas.microsoft.com/office/drawing/2014/main" val="269006444"/>
                    </a:ext>
                  </a:extLst>
                </a:gridCol>
                <a:gridCol w="1114576">
                  <a:extLst>
                    <a:ext uri="{9D8B030D-6E8A-4147-A177-3AD203B41FA5}">
                      <a16:colId xmlns:a16="http://schemas.microsoft.com/office/drawing/2014/main" val="3552033641"/>
                    </a:ext>
                  </a:extLst>
                </a:gridCol>
                <a:gridCol w="1111829">
                  <a:extLst>
                    <a:ext uri="{9D8B030D-6E8A-4147-A177-3AD203B41FA5}">
                      <a16:colId xmlns:a16="http://schemas.microsoft.com/office/drawing/2014/main" val="1080128355"/>
                    </a:ext>
                  </a:extLst>
                </a:gridCol>
                <a:gridCol w="949088">
                  <a:extLst>
                    <a:ext uri="{9D8B030D-6E8A-4147-A177-3AD203B41FA5}">
                      <a16:colId xmlns:a16="http://schemas.microsoft.com/office/drawing/2014/main" val="490460108"/>
                    </a:ext>
                  </a:extLst>
                </a:gridCol>
                <a:gridCol w="2109983">
                  <a:extLst>
                    <a:ext uri="{9D8B030D-6E8A-4147-A177-3AD203B41FA5}">
                      <a16:colId xmlns:a16="http://schemas.microsoft.com/office/drawing/2014/main" val="1561207519"/>
                    </a:ext>
                  </a:extLst>
                </a:gridCol>
                <a:gridCol w="2109983">
                  <a:extLst>
                    <a:ext uri="{9D8B030D-6E8A-4147-A177-3AD203B41FA5}">
                      <a16:colId xmlns:a16="http://schemas.microsoft.com/office/drawing/2014/main" val="3515345581"/>
                    </a:ext>
                  </a:extLst>
                </a:gridCol>
              </a:tblGrid>
              <a:tr h="331119">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客戶名</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平均分鐘數</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商品</a:t>
                      </a:r>
                      <a:r>
                        <a:rPr lang="en-US" altLang="zh-TW"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&amp;</a:t>
                      </a: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數量</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下單金額</a:t>
                      </a: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參與直播名</a:t>
                      </a:r>
                      <a:r>
                        <a:rPr lang="en-US" altLang="zh-TW"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時間</a:t>
                      </a:r>
                      <a:r>
                        <a:rPr lang="en-US" altLang="zh-TW"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endPar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txBody>
                  <a:tcPr/>
                </a:tc>
                <a:tc>
                  <a:txBody>
                    <a:bodyPr/>
                    <a:lstStyle/>
                    <a:p>
                      <a:pPr algn="ctr"/>
                      <a:r>
                        <a:rPr lang="zh-TW" altLang="en-US" sz="1400"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備註</a:t>
                      </a:r>
                    </a:p>
                  </a:txBody>
                  <a:tcPr/>
                </a:tc>
                <a:extLst>
                  <a:ext uri="{0D108BD9-81ED-4DB2-BD59-A6C34878D82A}">
                    <a16:rowId xmlns:a16="http://schemas.microsoft.com/office/drawing/2014/main" val="3458887701"/>
                  </a:ext>
                </a:extLst>
              </a:tr>
              <a:tr h="369532">
                <a:tc>
                  <a:txBody>
                    <a:bodyPr/>
                    <a:lstStyle/>
                    <a:p>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53</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200" dirty="0">
                          <a:latin typeface="微軟正黑體" panose="020B0604030504040204" pitchFamily="34" charset="-120"/>
                          <a:ea typeface="微軟正黑體" panose="020B0604030504040204" pitchFamily="34" charset="-120"/>
                        </a:rPr>
                        <a:t>時尚花</a:t>
                      </a:r>
                      <a:r>
                        <a:rPr lang="en-US" altLang="zh-TW" sz="1200" dirty="0">
                          <a:latin typeface="微軟正黑體" panose="020B0604030504040204" pitchFamily="34" charset="-120"/>
                          <a:ea typeface="微軟正黑體" panose="020B0604030504040204" pitchFamily="34" charset="-120"/>
                        </a:rPr>
                        <a:t>+2</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300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580799111"/>
                  </a:ext>
                </a:extLst>
              </a:tr>
              <a:tr h="369532">
                <a:tc>
                  <a:txBody>
                    <a:bodyPr/>
                    <a:lstStyle/>
                    <a:p>
                      <a:endParaRPr lang="zh-TW" altLang="en-US" sz="160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33</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1200" dirty="0">
                          <a:latin typeface="微軟正黑體" panose="020B0604030504040204" pitchFamily="34" charset="-120"/>
                          <a:ea typeface="微軟正黑體" panose="020B0604030504040204" pitchFamily="34" charset="-120"/>
                        </a:rPr>
                        <a:t>小綠花</a:t>
                      </a:r>
                      <a:r>
                        <a:rPr lang="en-US" altLang="zh-TW" sz="1200" dirty="0">
                          <a:latin typeface="微軟正黑體" panose="020B0604030504040204" pitchFamily="34" charset="-120"/>
                          <a:ea typeface="微軟正黑體" panose="020B0604030504040204" pitchFamily="34" charset="-120"/>
                        </a:rPr>
                        <a:t>+5</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1200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393515395"/>
                  </a:ext>
                </a:extLst>
              </a:tr>
              <a:tr h="369532">
                <a:tc>
                  <a:txBody>
                    <a:bodyPr/>
                    <a:lstStyle/>
                    <a:p>
                      <a:endParaRPr lang="zh-TW" altLang="en-US" sz="16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15</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1200" dirty="0">
                          <a:latin typeface="微軟正黑體" panose="020B0604030504040204" pitchFamily="34" charset="-120"/>
                          <a:ea typeface="微軟正黑體" panose="020B0604030504040204" pitchFamily="34" charset="-120"/>
                        </a:rPr>
                        <a:t>0</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tc>
                  <a:txBody>
                    <a:bodyPr/>
                    <a:lstStyle/>
                    <a:p>
                      <a:pPr algn="ctr"/>
                      <a:endParaRPr lang="zh-TW" altLang="en-US" sz="105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789434451"/>
                  </a:ext>
                </a:extLst>
              </a:tr>
            </a:tbl>
          </a:graphicData>
        </a:graphic>
      </p:graphicFrame>
      <p:pic>
        <p:nvPicPr>
          <p:cNvPr id="38" name="圖片 37">
            <a:extLst>
              <a:ext uri="{FF2B5EF4-FFF2-40B4-BE49-F238E27FC236}">
                <a16:creationId xmlns:a16="http://schemas.microsoft.com/office/drawing/2014/main" id="{238272D9-B8AE-4292-8217-D1622756DE20}"/>
              </a:ext>
            </a:extLst>
          </p:cNvPr>
          <p:cNvPicPr>
            <a:picLocks noChangeAspect="1"/>
          </p:cNvPicPr>
          <p:nvPr/>
        </p:nvPicPr>
        <p:blipFill>
          <a:blip r:embed="rId2"/>
          <a:stretch>
            <a:fillRect/>
          </a:stretch>
        </p:blipFill>
        <p:spPr>
          <a:xfrm>
            <a:off x="784983" y="4671817"/>
            <a:ext cx="266760" cy="264486"/>
          </a:xfrm>
          <a:prstGeom prst="rect">
            <a:avLst/>
          </a:prstGeom>
        </p:spPr>
      </p:pic>
      <p:pic>
        <p:nvPicPr>
          <p:cNvPr id="39" name="圖片 38">
            <a:extLst>
              <a:ext uri="{FF2B5EF4-FFF2-40B4-BE49-F238E27FC236}">
                <a16:creationId xmlns:a16="http://schemas.microsoft.com/office/drawing/2014/main" id="{CDD2E712-3116-481E-908D-3A3AC363D931}"/>
              </a:ext>
            </a:extLst>
          </p:cNvPr>
          <p:cNvPicPr>
            <a:picLocks noChangeAspect="1"/>
          </p:cNvPicPr>
          <p:nvPr/>
        </p:nvPicPr>
        <p:blipFill>
          <a:blip r:embed="rId3"/>
          <a:stretch>
            <a:fillRect/>
          </a:stretch>
        </p:blipFill>
        <p:spPr>
          <a:xfrm>
            <a:off x="792871" y="4283200"/>
            <a:ext cx="266761" cy="253691"/>
          </a:xfrm>
          <a:prstGeom prst="rect">
            <a:avLst/>
          </a:prstGeom>
        </p:spPr>
      </p:pic>
      <p:sp>
        <p:nvSpPr>
          <p:cNvPr id="40" name="文字方塊 39">
            <a:extLst>
              <a:ext uri="{FF2B5EF4-FFF2-40B4-BE49-F238E27FC236}">
                <a16:creationId xmlns:a16="http://schemas.microsoft.com/office/drawing/2014/main" id="{6A4A0E1E-F835-4042-8B45-C708F6A53E03}"/>
              </a:ext>
            </a:extLst>
          </p:cNvPr>
          <p:cNvSpPr txBox="1"/>
          <p:nvPr/>
        </p:nvSpPr>
        <p:spPr>
          <a:xfrm>
            <a:off x="1051743" y="4684981"/>
            <a:ext cx="466794"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造咖</a:t>
            </a:r>
          </a:p>
        </p:txBody>
      </p:sp>
      <p:sp>
        <p:nvSpPr>
          <p:cNvPr id="41" name="文字方塊 40">
            <a:extLst>
              <a:ext uri="{FF2B5EF4-FFF2-40B4-BE49-F238E27FC236}">
                <a16:creationId xmlns:a16="http://schemas.microsoft.com/office/drawing/2014/main" id="{3564F727-766F-4698-8120-E2AC3246C021}"/>
              </a:ext>
            </a:extLst>
          </p:cNvPr>
          <p:cNvSpPr txBox="1"/>
          <p:nvPr/>
        </p:nvSpPr>
        <p:spPr>
          <a:xfrm>
            <a:off x="1039674" y="4290442"/>
            <a:ext cx="748923"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蠟筆小新</a:t>
            </a:r>
          </a:p>
        </p:txBody>
      </p:sp>
      <p:pic>
        <p:nvPicPr>
          <p:cNvPr id="42" name="圖片 41">
            <a:extLst>
              <a:ext uri="{FF2B5EF4-FFF2-40B4-BE49-F238E27FC236}">
                <a16:creationId xmlns:a16="http://schemas.microsoft.com/office/drawing/2014/main" id="{E642B644-5CD3-4FEC-84B8-E663B8693675}"/>
              </a:ext>
            </a:extLst>
          </p:cNvPr>
          <p:cNvPicPr>
            <a:picLocks noChangeAspect="1"/>
          </p:cNvPicPr>
          <p:nvPr/>
        </p:nvPicPr>
        <p:blipFill>
          <a:blip r:embed="rId4"/>
          <a:stretch>
            <a:fillRect/>
          </a:stretch>
        </p:blipFill>
        <p:spPr>
          <a:xfrm>
            <a:off x="787968" y="5037880"/>
            <a:ext cx="294989" cy="253691"/>
          </a:xfrm>
          <a:prstGeom prst="rect">
            <a:avLst/>
          </a:prstGeom>
        </p:spPr>
      </p:pic>
      <p:sp>
        <p:nvSpPr>
          <p:cNvPr id="43" name="文字方塊 42">
            <a:extLst>
              <a:ext uri="{FF2B5EF4-FFF2-40B4-BE49-F238E27FC236}">
                <a16:creationId xmlns:a16="http://schemas.microsoft.com/office/drawing/2014/main" id="{854DEDB4-8C6D-4E25-A3AC-C6B1F460F458}"/>
              </a:ext>
            </a:extLst>
          </p:cNvPr>
          <p:cNvSpPr txBox="1"/>
          <p:nvPr/>
        </p:nvSpPr>
        <p:spPr>
          <a:xfrm>
            <a:off x="1078647" y="5048593"/>
            <a:ext cx="5886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馬子狗</a:t>
            </a:r>
          </a:p>
        </p:txBody>
      </p:sp>
      <p:sp>
        <p:nvSpPr>
          <p:cNvPr id="48" name="文字方塊 47">
            <a:extLst>
              <a:ext uri="{FF2B5EF4-FFF2-40B4-BE49-F238E27FC236}">
                <a16:creationId xmlns:a16="http://schemas.microsoft.com/office/drawing/2014/main" id="{6A88EC9C-00B2-48EA-A380-88A4930D4EA1}"/>
              </a:ext>
            </a:extLst>
          </p:cNvPr>
          <p:cNvSpPr txBox="1"/>
          <p:nvPr/>
        </p:nvSpPr>
        <p:spPr>
          <a:xfrm>
            <a:off x="5107597" y="4268018"/>
            <a:ext cx="1808508"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母親節特惠</a:t>
            </a:r>
            <a:r>
              <a:rPr lang="en-US" altLang="zh-TW" sz="1200" dirty="0">
                <a:latin typeface="微軟正黑體" panose="020B0604030504040204" pitchFamily="34" charset="-120"/>
                <a:ea typeface="微軟正黑體" panose="020B0604030504040204" pitchFamily="34" charset="-120"/>
              </a:rPr>
              <a:t>-2019.06.12</a:t>
            </a:r>
            <a:endParaRPr lang="zh-TW" altLang="en-US" sz="1200" dirty="0">
              <a:latin typeface="微軟正黑體" panose="020B0604030504040204" pitchFamily="34" charset="-120"/>
              <a:ea typeface="微軟正黑體" panose="020B0604030504040204" pitchFamily="34" charset="-120"/>
            </a:endParaRPr>
          </a:p>
        </p:txBody>
      </p:sp>
      <p:pic>
        <p:nvPicPr>
          <p:cNvPr id="51" name="圖片 50">
            <a:extLst>
              <a:ext uri="{FF2B5EF4-FFF2-40B4-BE49-F238E27FC236}">
                <a16:creationId xmlns:a16="http://schemas.microsoft.com/office/drawing/2014/main" id="{D7E42288-95B7-4908-964D-35B70B2EC807}"/>
              </a:ext>
            </a:extLst>
          </p:cNvPr>
          <p:cNvPicPr>
            <a:picLocks noChangeAspect="1"/>
          </p:cNvPicPr>
          <p:nvPr/>
        </p:nvPicPr>
        <p:blipFill>
          <a:blip r:embed="rId5"/>
          <a:stretch>
            <a:fillRect/>
          </a:stretch>
        </p:blipFill>
        <p:spPr>
          <a:xfrm>
            <a:off x="856289" y="3675150"/>
            <a:ext cx="1117484" cy="184056"/>
          </a:xfrm>
          <a:prstGeom prst="rect">
            <a:avLst/>
          </a:prstGeom>
        </p:spPr>
      </p:pic>
      <p:pic>
        <p:nvPicPr>
          <p:cNvPr id="52" name="圖片 51">
            <a:extLst>
              <a:ext uri="{FF2B5EF4-FFF2-40B4-BE49-F238E27FC236}">
                <a16:creationId xmlns:a16="http://schemas.microsoft.com/office/drawing/2014/main" id="{E9FC312A-E12A-457E-870C-F2AF0D2E164A}"/>
              </a:ext>
            </a:extLst>
          </p:cNvPr>
          <p:cNvPicPr>
            <a:picLocks noChangeAspect="1"/>
          </p:cNvPicPr>
          <p:nvPr/>
        </p:nvPicPr>
        <p:blipFill>
          <a:blip r:embed="rId6"/>
          <a:stretch>
            <a:fillRect/>
          </a:stretch>
        </p:blipFill>
        <p:spPr>
          <a:xfrm>
            <a:off x="5684685" y="6296614"/>
            <a:ext cx="3131213" cy="293104"/>
          </a:xfrm>
          <a:prstGeom prst="rect">
            <a:avLst/>
          </a:prstGeom>
        </p:spPr>
      </p:pic>
      <p:grpSp>
        <p:nvGrpSpPr>
          <p:cNvPr id="44" name="群組 43">
            <a:extLst>
              <a:ext uri="{FF2B5EF4-FFF2-40B4-BE49-F238E27FC236}">
                <a16:creationId xmlns:a16="http://schemas.microsoft.com/office/drawing/2014/main" id="{649AC536-2922-45CD-B593-838814BF2B3F}"/>
              </a:ext>
            </a:extLst>
          </p:cNvPr>
          <p:cNvGrpSpPr/>
          <p:nvPr/>
        </p:nvGrpSpPr>
        <p:grpSpPr>
          <a:xfrm>
            <a:off x="533951" y="748002"/>
            <a:ext cx="914400" cy="282955"/>
            <a:chOff x="791304" y="1736966"/>
            <a:chExt cx="914400" cy="282955"/>
          </a:xfrm>
        </p:grpSpPr>
        <p:sp>
          <p:nvSpPr>
            <p:cNvPr id="45" name="矩形: 圓角 44">
              <a:extLst>
                <a:ext uri="{FF2B5EF4-FFF2-40B4-BE49-F238E27FC236}">
                  <a16:creationId xmlns:a16="http://schemas.microsoft.com/office/drawing/2014/main" id="{D2774624-5211-4B39-81CF-F58CA330D0EA}"/>
                </a:ext>
              </a:extLst>
            </p:cNvPr>
            <p:cNvSpPr/>
            <p:nvPr/>
          </p:nvSpPr>
          <p:spPr>
            <a:xfrm>
              <a:off x="791304" y="1736966"/>
              <a:ext cx="914400" cy="268323"/>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44BBA23C-C7B2-4187-9EE8-C11358CBD103}"/>
                </a:ext>
              </a:extLst>
            </p:cNvPr>
            <p:cNvSpPr txBox="1"/>
            <p:nvPr/>
          </p:nvSpPr>
          <p:spPr>
            <a:xfrm>
              <a:off x="851742" y="1742922"/>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所有名單</a:t>
              </a:r>
            </a:p>
          </p:txBody>
        </p:sp>
      </p:grpSp>
      <p:sp>
        <p:nvSpPr>
          <p:cNvPr id="50" name="文字方塊 49">
            <a:extLst>
              <a:ext uri="{FF2B5EF4-FFF2-40B4-BE49-F238E27FC236}">
                <a16:creationId xmlns:a16="http://schemas.microsoft.com/office/drawing/2014/main" id="{C7A6A854-677D-4F6F-8BF1-1E7BAF7F5374}"/>
              </a:ext>
            </a:extLst>
          </p:cNvPr>
          <p:cNvSpPr txBox="1"/>
          <p:nvPr/>
        </p:nvSpPr>
        <p:spPr>
          <a:xfrm>
            <a:off x="464819" y="1310664"/>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新增名單</a:t>
            </a:r>
          </a:p>
        </p:txBody>
      </p:sp>
      <p:sp>
        <p:nvSpPr>
          <p:cNvPr id="2" name="文字方塊 1">
            <a:extLst>
              <a:ext uri="{FF2B5EF4-FFF2-40B4-BE49-F238E27FC236}">
                <a16:creationId xmlns:a16="http://schemas.microsoft.com/office/drawing/2014/main" id="{24FD3773-EB6C-4839-85C7-ED52EF93F480}"/>
              </a:ext>
            </a:extLst>
          </p:cNvPr>
          <p:cNvSpPr txBox="1"/>
          <p:nvPr/>
        </p:nvSpPr>
        <p:spPr>
          <a:xfrm>
            <a:off x="787883" y="1741375"/>
            <a:ext cx="1010213"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FB</a:t>
            </a:r>
            <a:r>
              <a:rPr lang="zh-TW" altLang="en-US" sz="1200" dirty="0">
                <a:latin typeface="微軟正黑體" panose="020B0604030504040204" pitchFamily="34" charset="-120"/>
                <a:ea typeface="微軟正黑體" panose="020B0604030504040204" pitchFamily="34" charset="-120"/>
              </a:rPr>
              <a:t>登入信箱</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66D40CBF-0445-4279-A801-24081A10422C}"/>
              </a:ext>
            </a:extLst>
          </p:cNvPr>
          <p:cNvSpPr/>
          <p:nvPr/>
        </p:nvSpPr>
        <p:spPr>
          <a:xfrm>
            <a:off x="1760405" y="1732116"/>
            <a:ext cx="1620526" cy="219702"/>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0D61A7B7-7AE5-41E9-9A4B-282DF64D2231}"/>
              </a:ext>
            </a:extLst>
          </p:cNvPr>
          <p:cNvGrpSpPr/>
          <p:nvPr/>
        </p:nvGrpSpPr>
        <p:grpSpPr>
          <a:xfrm>
            <a:off x="3635213" y="2405497"/>
            <a:ext cx="699102" cy="276999"/>
            <a:chOff x="4278385" y="1634022"/>
            <a:chExt cx="699102" cy="276999"/>
          </a:xfrm>
        </p:grpSpPr>
        <p:sp>
          <p:nvSpPr>
            <p:cNvPr id="4" name="矩形: 圓角 3">
              <a:extLst>
                <a:ext uri="{FF2B5EF4-FFF2-40B4-BE49-F238E27FC236}">
                  <a16:creationId xmlns:a16="http://schemas.microsoft.com/office/drawing/2014/main" id="{EC687E67-A0DB-458C-99B2-D8D3DFBC9996}"/>
                </a:ext>
              </a:extLst>
            </p:cNvPr>
            <p:cNvSpPr/>
            <p:nvPr/>
          </p:nvSpPr>
          <p:spPr>
            <a:xfrm>
              <a:off x="4278385" y="1663707"/>
              <a:ext cx="699102" cy="217631"/>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CDF18050-5CC8-4A62-A036-090C0DDE2590}"/>
                </a:ext>
              </a:extLst>
            </p:cNvPr>
            <p:cNvSpPr txBox="1"/>
            <p:nvPr/>
          </p:nvSpPr>
          <p:spPr>
            <a:xfrm>
              <a:off x="4381714" y="1634022"/>
              <a:ext cx="492443"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新增</a:t>
              </a:r>
            </a:p>
          </p:txBody>
        </p:sp>
      </p:grpSp>
      <p:sp>
        <p:nvSpPr>
          <p:cNvPr id="53" name="文字方塊 52">
            <a:extLst>
              <a:ext uri="{FF2B5EF4-FFF2-40B4-BE49-F238E27FC236}">
                <a16:creationId xmlns:a16="http://schemas.microsoft.com/office/drawing/2014/main" id="{7CE157E5-40FF-439A-AA3B-A0659C9D785B}"/>
              </a:ext>
            </a:extLst>
          </p:cNvPr>
          <p:cNvSpPr txBox="1"/>
          <p:nvPr/>
        </p:nvSpPr>
        <p:spPr>
          <a:xfrm>
            <a:off x="489163" y="2915346"/>
            <a:ext cx="1396536" cy="369332"/>
          </a:xfrm>
          <a:prstGeom prst="rect">
            <a:avLst/>
          </a:prstGeom>
          <a:noFill/>
        </p:spPr>
        <p:txBody>
          <a:bodyPr wrap="none" rtlCol="0">
            <a:spAutoFit/>
          </a:bodyPr>
          <a:lstStyle/>
          <a:p>
            <a:pPr marL="285750" indent="-285750">
              <a:buFont typeface="Arial" panose="020B0604020202020204" pitchFamily="34" charset="0"/>
              <a:buChar char="•"/>
            </a:pPr>
            <a:r>
              <a:rPr lang="zh-TW" altLang="en-US"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名單列表</a:t>
            </a:r>
          </a:p>
        </p:txBody>
      </p:sp>
      <p:sp>
        <p:nvSpPr>
          <p:cNvPr id="55" name="文字方塊 54">
            <a:extLst>
              <a:ext uri="{FF2B5EF4-FFF2-40B4-BE49-F238E27FC236}">
                <a16:creationId xmlns:a16="http://schemas.microsoft.com/office/drawing/2014/main" id="{70E196CC-7D0B-4CFE-A6CC-C61A68FD092D}"/>
              </a:ext>
            </a:extLst>
          </p:cNvPr>
          <p:cNvSpPr txBox="1"/>
          <p:nvPr/>
        </p:nvSpPr>
        <p:spPr>
          <a:xfrm>
            <a:off x="5118333" y="4625372"/>
            <a:ext cx="1808508"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老闆大拍賣</a:t>
            </a:r>
            <a:r>
              <a:rPr lang="en-US" altLang="zh-TW" sz="1200" dirty="0">
                <a:latin typeface="微軟正黑體" panose="020B0604030504040204" pitchFamily="34" charset="-120"/>
                <a:ea typeface="微軟正黑體" panose="020B0604030504040204" pitchFamily="34" charset="-120"/>
              </a:rPr>
              <a:t>-2019.06.13</a:t>
            </a:r>
            <a:endParaRPr lang="zh-TW" altLang="en-US" sz="1200" dirty="0">
              <a:latin typeface="微軟正黑體" panose="020B0604030504040204" pitchFamily="34" charset="-120"/>
              <a:ea typeface="微軟正黑體" panose="020B0604030504040204" pitchFamily="34" charset="-120"/>
            </a:endParaRPr>
          </a:p>
        </p:txBody>
      </p:sp>
      <p:sp>
        <p:nvSpPr>
          <p:cNvPr id="56" name="文字方塊 55">
            <a:extLst>
              <a:ext uri="{FF2B5EF4-FFF2-40B4-BE49-F238E27FC236}">
                <a16:creationId xmlns:a16="http://schemas.microsoft.com/office/drawing/2014/main" id="{B2F21BD3-D43A-44B4-A132-3BF061580E0F}"/>
              </a:ext>
            </a:extLst>
          </p:cNvPr>
          <p:cNvSpPr txBox="1"/>
          <p:nvPr/>
        </p:nvSpPr>
        <p:spPr>
          <a:xfrm>
            <a:off x="5149715" y="4998951"/>
            <a:ext cx="1654620"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新品上市</a:t>
            </a:r>
            <a:r>
              <a:rPr lang="en-US" altLang="zh-TW" sz="1200" dirty="0">
                <a:latin typeface="微軟正黑體" panose="020B0604030504040204" pitchFamily="34" charset="-120"/>
                <a:ea typeface="微軟正黑體" panose="020B0604030504040204" pitchFamily="34" charset="-120"/>
              </a:rPr>
              <a:t>-2019.06.14</a:t>
            </a:r>
            <a:endParaRPr lang="zh-TW" altLang="en-US" sz="1200" dirty="0">
              <a:latin typeface="微軟正黑體" panose="020B0604030504040204" pitchFamily="34" charset="-120"/>
              <a:ea typeface="微軟正黑體" panose="020B0604030504040204" pitchFamily="34" charset="-120"/>
            </a:endParaRPr>
          </a:p>
        </p:txBody>
      </p:sp>
      <p:sp>
        <p:nvSpPr>
          <p:cNvPr id="66" name="矩形 65">
            <a:extLst>
              <a:ext uri="{FF2B5EF4-FFF2-40B4-BE49-F238E27FC236}">
                <a16:creationId xmlns:a16="http://schemas.microsoft.com/office/drawing/2014/main" id="{8D40A9D8-8856-4618-83AD-FCFFCB5A69AC}"/>
              </a:ext>
            </a:extLst>
          </p:cNvPr>
          <p:cNvSpPr/>
          <p:nvPr/>
        </p:nvSpPr>
        <p:spPr>
          <a:xfrm>
            <a:off x="420961" y="651041"/>
            <a:ext cx="8787656" cy="529020"/>
          </a:xfrm>
          <a:prstGeom prst="rect">
            <a:avLst/>
          </a:prstGeom>
          <a:noFill/>
          <a:ln w="34925" cmpd="dbl">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7" name="圖片 66">
            <a:extLst>
              <a:ext uri="{FF2B5EF4-FFF2-40B4-BE49-F238E27FC236}">
                <a16:creationId xmlns:a16="http://schemas.microsoft.com/office/drawing/2014/main" id="{1C18AB46-9415-4480-A2D5-969F9080A948}"/>
              </a:ext>
            </a:extLst>
          </p:cNvPr>
          <p:cNvPicPr>
            <a:picLocks noChangeAspect="1"/>
          </p:cNvPicPr>
          <p:nvPr/>
        </p:nvPicPr>
        <p:blipFill>
          <a:blip r:embed="rId7"/>
          <a:stretch>
            <a:fillRect/>
          </a:stretch>
        </p:blipFill>
        <p:spPr>
          <a:xfrm>
            <a:off x="7264189" y="3342002"/>
            <a:ext cx="1857607" cy="243507"/>
          </a:xfrm>
          <a:prstGeom prst="rect">
            <a:avLst/>
          </a:prstGeom>
        </p:spPr>
      </p:pic>
      <p:sp>
        <p:nvSpPr>
          <p:cNvPr id="68" name="文字方塊 67">
            <a:extLst>
              <a:ext uri="{FF2B5EF4-FFF2-40B4-BE49-F238E27FC236}">
                <a16:creationId xmlns:a16="http://schemas.microsoft.com/office/drawing/2014/main" id="{F01B2C62-E5C1-47F3-B233-333E8CE39E23}"/>
              </a:ext>
            </a:extLst>
          </p:cNvPr>
          <p:cNvSpPr txBox="1"/>
          <p:nvPr/>
        </p:nvSpPr>
        <p:spPr>
          <a:xfrm>
            <a:off x="9314541" y="418399"/>
            <a:ext cx="2877458" cy="6247864"/>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返回上層按鍵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特殊名單按鍵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藉由此功能，賣家可設立自己的特殊名單，並可檢視每次直播中所下單的數量及金額。</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新增名單</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en-US" altLang="zh-TW" sz="1000" dirty="0">
                <a:latin typeface="微軟正黑體" panose="020B0604030504040204" pitchFamily="34" charset="-120"/>
                <a:ea typeface="微軟正黑體" panose="020B0604030504040204" pitchFamily="34" charset="-120"/>
              </a:rPr>
              <a:t>FB</a:t>
            </a:r>
            <a:r>
              <a:rPr lang="zh-TW" altLang="en-US" sz="1000" dirty="0">
                <a:latin typeface="微軟正黑體" panose="020B0604030504040204" pitchFamily="34" charset="-120"/>
                <a:ea typeface="微軟正黑體" panose="020B0604030504040204" pitchFamily="34" charset="-120"/>
              </a:rPr>
              <a:t>登入信箱空白欄</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備註空白欄</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新增按鍵</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名單列表</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顯示項目數選擇下拉選單</a:t>
            </a:r>
            <a:endParaRPr lang="en-US" altLang="zh-TW" sz="1000" dirty="0">
              <a:latin typeface="微軟正黑體" panose="020B0604030504040204" pitchFamily="34" charset="-120"/>
              <a:ea typeface="微軟正黑體" panose="020B0604030504040204" pitchFamily="34" charset="-120"/>
            </a:endParaRPr>
          </a:p>
          <a:p>
            <a:pPr marL="1543050" lvl="3" indent="-171450">
              <a:buFont typeface="Wingdings" panose="05000000000000000000" pitchFamily="2" charset="2"/>
              <a:buChar char="u"/>
            </a:pPr>
            <a:r>
              <a:rPr lang="en-US" altLang="zh-TW" sz="1000" dirty="0">
                <a:latin typeface="微軟正黑體" panose="020B0604030504040204" pitchFamily="34" charset="-120"/>
                <a:ea typeface="微軟正黑體" panose="020B0604030504040204" pitchFamily="34" charset="-120"/>
              </a:rPr>
              <a:t>10</a:t>
            </a:r>
          </a:p>
          <a:p>
            <a:pPr marL="1543050" lvl="3" indent="-171450">
              <a:buFont typeface="Wingdings" panose="05000000000000000000" pitchFamily="2" charset="2"/>
              <a:buChar char="u"/>
            </a:pPr>
            <a:r>
              <a:rPr lang="en-US" altLang="zh-TW" sz="1000" dirty="0">
                <a:latin typeface="微軟正黑體" panose="020B0604030504040204" pitchFamily="34" charset="-120"/>
                <a:ea typeface="微軟正黑體" panose="020B0604030504040204" pitchFamily="34" charset="-120"/>
              </a:rPr>
              <a:t>25</a:t>
            </a:r>
          </a:p>
          <a:p>
            <a:pPr marL="1543050" lvl="3" indent="-171450">
              <a:buFont typeface="Wingdings" panose="05000000000000000000" pitchFamily="2" charset="2"/>
              <a:buChar char="u"/>
            </a:pPr>
            <a:r>
              <a:rPr lang="en-US" altLang="zh-TW" sz="1000" dirty="0">
                <a:latin typeface="微軟正黑體" panose="020B0604030504040204" pitchFamily="34" charset="-120"/>
                <a:ea typeface="微軟正黑體" panose="020B0604030504040204" pitchFamily="34" charset="-120"/>
              </a:rPr>
              <a:t>50</a:t>
            </a:r>
          </a:p>
          <a:p>
            <a:pPr marL="1543050" lvl="3" indent="-171450">
              <a:buFont typeface="Wingdings" panose="05000000000000000000" pitchFamily="2" charset="2"/>
              <a:buChar char="u"/>
            </a:pPr>
            <a:r>
              <a:rPr lang="en-US" altLang="zh-TW" sz="1000" dirty="0">
                <a:latin typeface="微軟正黑體" panose="020B0604030504040204" pitchFamily="34" charset="-120"/>
                <a:ea typeface="微軟正黑體" panose="020B0604030504040204" pitchFamily="34" charset="-120"/>
              </a:rPr>
              <a:t>100</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選擇客戶下拉選單</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如上頁闡述</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選擇直播名稱下拉選單</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如上頁闡述</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名單列表顯示</a:t>
            </a:r>
            <a:r>
              <a:rPr lang="en-US" altLang="zh-TW" sz="1000" dirty="0">
                <a:latin typeface="微軟正黑體" panose="020B0604030504040204" pitchFamily="34" charset="-120"/>
                <a:ea typeface="微軟正黑體" panose="020B0604030504040204" pitchFamily="34" charset="-120"/>
              </a:rPr>
              <a:t>:</a:t>
            </a:r>
          </a:p>
          <a:p>
            <a:pPr marL="1543050" lvl="3" indent="-171450">
              <a:buFont typeface="Wingdings" panose="05000000000000000000" pitchFamily="2" charset="2"/>
              <a:buChar char="u"/>
            </a:pPr>
            <a:r>
              <a:rPr lang="zh-TW" altLang="en-US" sz="1000" dirty="0">
                <a:latin typeface="微軟正黑體" panose="020B0604030504040204" pitchFamily="34" charset="-120"/>
                <a:ea typeface="微軟正黑體" panose="020B0604030504040204" pitchFamily="34" charset="-120"/>
              </a:rPr>
              <a:t>客戶名</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大頭貼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名稱</a:t>
            </a:r>
            <a:endParaRPr lang="en-US" altLang="zh-TW" sz="1000" dirty="0">
              <a:latin typeface="微軟正黑體" panose="020B0604030504040204" pitchFamily="34" charset="-120"/>
              <a:ea typeface="微軟正黑體" panose="020B0604030504040204" pitchFamily="34" charset="-120"/>
            </a:endParaRPr>
          </a:p>
          <a:p>
            <a:pPr marL="1543050" lvl="3" indent="-171450">
              <a:buFont typeface="Wingdings" panose="05000000000000000000" pitchFamily="2" charset="2"/>
              <a:buChar char="u"/>
            </a:pPr>
            <a:r>
              <a:rPr lang="zh-TW" altLang="en-US" sz="1000" dirty="0">
                <a:latin typeface="微軟正黑體" panose="020B0604030504040204" pitchFamily="34" charset="-120"/>
                <a:ea typeface="微軟正黑體" panose="020B0604030504040204" pitchFamily="34" charset="-120"/>
              </a:rPr>
              <a:t>參與分鐘數</a:t>
            </a:r>
            <a:endParaRPr lang="en-US" altLang="zh-TW" sz="1000" dirty="0">
              <a:latin typeface="微軟正黑體" panose="020B0604030504040204" pitchFamily="34" charset="-120"/>
              <a:ea typeface="微軟正黑體" panose="020B0604030504040204" pitchFamily="34" charset="-120"/>
            </a:endParaRPr>
          </a:p>
          <a:p>
            <a:pPr marL="1543050" lvl="3" indent="-171450">
              <a:buFont typeface="Wingdings" panose="05000000000000000000" pitchFamily="2" charset="2"/>
              <a:buChar char="u"/>
            </a:pPr>
            <a:r>
              <a:rPr lang="zh-TW" altLang="en-US" sz="1000" dirty="0">
                <a:latin typeface="微軟正黑體" panose="020B0604030504040204" pitchFamily="34" charset="-120"/>
                <a:ea typeface="微軟正黑體" panose="020B0604030504040204" pitchFamily="34" charset="-120"/>
              </a:rPr>
              <a:t>下單筆數</a:t>
            </a:r>
            <a:endParaRPr lang="en-US" altLang="zh-TW" sz="1000" dirty="0">
              <a:latin typeface="微軟正黑體" panose="020B0604030504040204" pitchFamily="34" charset="-120"/>
              <a:ea typeface="微軟正黑體" panose="020B0604030504040204" pitchFamily="34" charset="-120"/>
            </a:endParaRPr>
          </a:p>
          <a:p>
            <a:pPr marL="1543050" lvl="3" indent="-171450">
              <a:buFont typeface="Wingdings" panose="05000000000000000000" pitchFamily="2" charset="2"/>
              <a:buChar char="u"/>
            </a:pPr>
            <a:r>
              <a:rPr lang="zh-TW" altLang="en-US" sz="1000" dirty="0">
                <a:latin typeface="微軟正黑體" panose="020B0604030504040204" pitchFamily="34" charset="-120"/>
                <a:ea typeface="微軟正黑體" panose="020B0604030504040204" pitchFamily="34" charset="-120"/>
              </a:rPr>
              <a:t>下單金額</a:t>
            </a:r>
            <a:endParaRPr lang="en-US" altLang="zh-TW" sz="1000" dirty="0">
              <a:latin typeface="微軟正黑體" panose="020B0604030504040204" pitchFamily="34" charset="-120"/>
              <a:ea typeface="微軟正黑體" panose="020B0604030504040204" pitchFamily="34" charset="-120"/>
            </a:endParaRPr>
          </a:p>
          <a:p>
            <a:pPr marL="1543050" lvl="3" indent="-171450">
              <a:buFont typeface="Wingdings" panose="05000000000000000000" pitchFamily="2" charset="2"/>
              <a:buChar char="u"/>
            </a:pPr>
            <a:r>
              <a:rPr lang="zh-TW" altLang="en-US" sz="1000" dirty="0">
                <a:latin typeface="微軟正黑體" panose="020B0604030504040204" pitchFamily="34" charset="-120"/>
                <a:ea typeface="微軟正黑體" panose="020B0604030504040204" pitchFamily="34" charset="-120"/>
              </a:rPr>
              <a:t>參與直播名稱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時間</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直播名稱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日期</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匯出</a:t>
            </a:r>
            <a:r>
              <a:rPr lang="en-US" altLang="zh-TW" sz="1000" dirty="0">
                <a:latin typeface="微軟正黑體" panose="020B0604030504040204" pitchFamily="34" charset="-120"/>
                <a:ea typeface="微軟正黑體" panose="020B0604030504040204" pitchFamily="34" charset="-120"/>
              </a:rPr>
              <a:t>excel</a:t>
            </a:r>
            <a:r>
              <a:rPr lang="zh-TW" altLang="en-US" sz="1000" dirty="0">
                <a:latin typeface="微軟正黑體" panose="020B0604030504040204" pitchFamily="34" charset="-120"/>
                <a:ea typeface="微軟正黑體" panose="020B0604030504040204" pitchFamily="34" charset="-120"/>
              </a:rPr>
              <a:t>表單按鍵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點選後可下載該表單的</a:t>
            </a:r>
            <a:r>
              <a:rPr lang="en-US" altLang="zh-TW" sz="1000" dirty="0">
                <a:latin typeface="微軟正黑體" panose="020B0604030504040204" pitchFamily="34" charset="-120"/>
                <a:ea typeface="微軟正黑體" panose="020B0604030504040204" pitchFamily="34" charset="-120"/>
              </a:rPr>
              <a:t>excel</a:t>
            </a:r>
            <a:r>
              <a:rPr lang="zh-TW" altLang="en-US" sz="1000" dirty="0">
                <a:latin typeface="微軟正黑體" panose="020B0604030504040204" pitchFamily="34" charset="-120"/>
                <a:ea typeface="微軟正黑體" panose="020B0604030504040204" pitchFamily="34" charset="-120"/>
              </a:rPr>
              <a:t>檔案。</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關鍵字搜尋欄</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頁數按鍵</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刪除按鍵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點選該按鍵跳出彈跳視窗，詢問用戶是否確定要刪除。</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p:txBody>
      </p:sp>
      <p:sp>
        <p:nvSpPr>
          <p:cNvPr id="69" name="文字方塊 68">
            <a:extLst>
              <a:ext uri="{FF2B5EF4-FFF2-40B4-BE49-F238E27FC236}">
                <a16:creationId xmlns:a16="http://schemas.microsoft.com/office/drawing/2014/main" id="{15FF0A1C-835A-4C23-9DC1-F42A6FE59E10}"/>
              </a:ext>
            </a:extLst>
          </p:cNvPr>
          <p:cNvSpPr txBox="1"/>
          <p:nvPr/>
        </p:nvSpPr>
        <p:spPr>
          <a:xfrm>
            <a:off x="9836462" y="82322"/>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客戶關係</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特殊名單</a:t>
            </a:r>
          </a:p>
        </p:txBody>
      </p:sp>
      <p:grpSp>
        <p:nvGrpSpPr>
          <p:cNvPr id="57" name="群組 56">
            <a:extLst>
              <a:ext uri="{FF2B5EF4-FFF2-40B4-BE49-F238E27FC236}">
                <a16:creationId xmlns:a16="http://schemas.microsoft.com/office/drawing/2014/main" id="{E2E74656-1D80-41D5-8D76-B1B944F32904}"/>
              </a:ext>
            </a:extLst>
          </p:cNvPr>
          <p:cNvGrpSpPr/>
          <p:nvPr/>
        </p:nvGrpSpPr>
        <p:grpSpPr>
          <a:xfrm>
            <a:off x="6911954" y="3619878"/>
            <a:ext cx="2147446" cy="253916"/>
            <a:chOff x="3411549" y="1586802"/>
            <a:chExt cx="2147446" cy="253916"/>
          </a:xfrm>
        </p:grpSpPr>
        <p:grpSp>
          <p:nvGrpSpPr>
            <p:cNvPr id="70" name="群組 69">
              <a:extLst>
                <a:ext uri="{FF2B5EF4-FFF2-40B4-BE49-F238E27FC236}">
                  <a16:creationId xmlns:a16="http://schemas.microsoft.com/office/drawing/2014/main" id="{E0B5E3BB-3B85-4F10-A7E6-45513C318296}"/>
                </a:ext>
              </a:extLst>
            </p:cNvPr>
            <p:cNvGrpSpPr/>
            <p:nvPr/>
          </p:nvGrpSpPr>
          <p:grpSpPr>
            <a:xfrm>
              <a:off x="4496324" y="1600314"/>
              <a:ext cx="1062671" cy="230832"/>
              <a:chOff x="1641011" y="1917670"/>
              <a:chExt cx="1062671" cy="230832"/>
            </a:xfrm>
          </p:grpSpPr>
          <p:sp>
            <p:nvSpPr>
              <p:cNvPr id="72" name="矩形 71">
                <a:extLst>
                  <a:ext uri="{FF2B5EF4-FFF2-40B4-BE49-F238E27FC236}">
                    <a16:creationId xmlns:a16="http://schemas.microsoft.com/office/drawing/2014/main" id="{F71B6975-0884-4242-A465-8CF1165AD16B}"/>
                  </a:ext>
                </a:extLst>
              </p:cNvPr>
              <p:cNvSpPr/>
              <p:nvPr/>
            </p:nvSpPr>
            <p:spPr>
              <a:xfrm>
                <a:off x="1641011" y="1931050"/>
                <a:ext cx="1062671" cy="1726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1B7B5BB7-E428-4CB1-984C-6347DF595A0A}"/>
                  </a:ext>
                </a:extLst>
              </p:cNvPr>
              <p:cNvSpPr txBox="1"/>
              <p:nvPr/>
            </p:nvSpPr>
            <p:spPr>
              <a:xfrm>
                <a:off x="1736449" y="1917670"/>
                <a:ext cx="875561" cy="230832"/>
              </a:xfrm>
              <a:prstGeom prst="rect">
                <a:avLst/>
              </a:prstGeom>
              <a:noFill/>
            </p:spPr>
            <p:txBody>
              <a:bodyPr wrap="none" rtlCol="0">
                <a:spAutoFit/>
              </a:bodyPr>
              <a:lstStyle/>
              <a:p>
                <a:r>
                  <a:rPr lang="zh-TW" altLang="en-US" sz="900" dirty="0">
                    <a:latin typeface="微軟正黑體" panose="020B0604030504040204" pitchFamily="34" charset="-120"/>
                    <a:ea typeface="微軟正黑體" panose="020B0604030504040204" pitchFamily="34" charset="-120"/>
                  </a:rPr>
                  <a:t>母親節特惠▼</a:t>
                </a:r>
              </a:p>
            </p:txBody>
          </p:sp>
        </p:grpSp>
        <p:sp>
          <p:nvSpPr>
            <p:cNvPr id="71" name="文字方塊 70">
              <a:extLst>
                <a:ext uri="{FF2B5EF4-FFF2-40B4-BE49-F238E27FC236}">
                  <a16:creationId xmlns:a16="http://schemas.microsoft.com/office/drawing/2014/main" id="{14300F25-91C4-484F-B6A2-59E05A9422AA}"/>
                </a:ext>
              </a:extLst>
            </p:cNvPr>
            <p:cNvSpPr txBox="1"/>
            <p:nvPr/>
          </p:nvSpPr>
          <p:spPr>
            <a:xfrm>
              <a:off x="3411549" y="1586802"/>
              <a:ext cx="1165704" cy="253916"/>
            </a:xfrm>
            <a:prstGeom prst="rect">
              <a:avLst/>
            </a:prstGeom>
            <a:noFill/>
          </p:spPr>
          <p:txBody>
            <a:bodyPr wrap="non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pPr marL="171450" indent="-171450">
                <a:buFont typeface="Arial" panose="020B0604020202020204" pitchFamily="34" charset="0"/>
                <a:buChar char="•"/>
              </a:pPr>
              <a:r>
                <a:rPr lang="zh-TW" altLang="en-US" dirty="0"/>
                <a:t>選擇直播名稱</a:t>
              </a:r>
            </a:p>
          </p:txBody>
        </p:sp>
      </p:grpSp>
      <p:grpSp>
        <p:nvGrpSpPr>
          <p:cNvPr id="74" name="群組 73">
            <a:extLst>
              <a:ext uri="{FF2B5EF4-FFF2-40B4-BE49-F238E27FC236}">
                <a16:creationId xmlns:a16="http://schemas.microsoft.com/office/drawing/2014/main" id="{680992ED-097D-49AF-B50A-68F446964670}"/>
              </a:ext>
            </a:extLst>
          </p:cNvPr>
          <p:cNvGrpSpPr/>
          <p:nvPr/>
        </p:nvGrpSpPr>
        <p:grpSpPr>
          <a:xfrm>
            <a:off x="2055520" y="3585509"/>
            <a:ext cx="2727727" cy="295186"/>
            <a:chOff x="1591431" y="1477350"/>
            <a:chExt cx="2727727" cy="295186"/>
          </a:xfrm>
        </p:grpSpPr>
        <p:pic>
          <p:nvPicPr>
            <p:cNvPr id="75" name="圖片 74">
              <a:extLst>
                <a:ext uri="{FF2B5EF4-FFF2-40B4-BE49-F238E27FC236}">
                  <a16:creationId xmlns:a16="http://schemas.microsoft.com/office/drawing/2014/main" id="{4DC39C58-ED2B-4425-885E-AD5E4B7298D1}"/>
                </a:ext>
              </a:extLst>
            </p:cNvPr>
            <p:cNvPicPr>
              <a:picLocks noChangeAspect="1"/>
            </p:cNvPicPr>
            <p:nvPr/>
          </p:nvPicPr>
          <p:blipFill rotWithShape="1">
            <a:blip r:embed="rId8"/>
            <a:srcRect l="3705" t="32399" r="4585" b="12714"/>
            <a:stretch/>
          </p:blipFill>
          <p:spPr>
            <a:xfrm>
              <a:off x="2465190" y="1477350"/>
              <a:ext cx="1853968" cy="268447"/>
            </a:xfrm>
            <a:prstGeom prst="rect">
              <a:avLst/>
            </a:prstGeom>
          </p:spPr>
        </p:pic>
        <p:sp>
          <p:nvSpPr>
            <p:cNvPr id="76" name="文字方塊 75">
              <a:extLst>
                <a:ext uri="{FF2B5EF4-FFF2-40B4-BE49-F238E27FC236}">
                  <a16:creationId xmlns:a16="http://schemas.microsoft.com/office/drawing/2014/main" id="{69AC2107-DF70-4F37-8146-31330D187D80}"/>
                </a:ext>
              </a:extLst>
            </p:cNvPr>
            <p:cNvSpPr txBox="1"/>
            <p:nvPr/>
          </p:nvSpPr>
          <p:spPr>
            <a:xfrm>
              <a:off x="1591431" y="1518620"/>
              <a:ext cx="896399" cy="253916"/>
            </a:xfrm>
            <a:prstGeom prst="rect">
              <a:avLst/>
            </a:prstGeom>
            <a:noFill/>
          </p:spPr>
          <p:txBody>
            <a:bodyPr wrap="none" rtlCol="0">
              <a:spAutoFit/>
            </a:bodyPr>
            <a:lstStyle>
              <a:defPPr>
                <a:defRPr lang="zh-TW"/>
              </a:defPPr>
              <a:lvl1pPr marL="171450" indent="-1714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選擇期間</a:t>
              </a:r>
            </a:p>
          </p:txBody>
        </p:sp>
      </p:grpSp>
      <p:grpSp>
        <p:nvGrpSpPr>
          <p:cNvPr id="77" name="群組 76">
            <a:extLst>
              <a:ext uri="{FF2B5EF4-FFF2-40B4-BE49-F238E27FC236}">
                <a16:creationId xmlns:a16="http://schemas.microsoft.com/office/drawing/2014/main" id="{36DF1FD4-6EFB-45B0-84B5-B666B35B1713}"/>
              </a:ext>
            </a:extLst>
          </p:cNvPr>
          <p:cNvGrpSpPr/>
          <p:nvPr/>
        </p:nvGrpSpPr>
        <p:grpSpPr>
          <a:xfrm>
            <a:off x="5080626" y="3610306"/>
            <a:ext cx="1607675" cy="253916"/>
            <a:chOff x="3862493" y="4390754"/>
            <a:chExt cx="1607675" cy="253916"/>
          </a:xfrm>
        </p:grpSpPr>
        <p:grpSp>
          <p:nvGrpSpPr>
            <p:cNvPr id="78" name="群組 77">
              <a:extLst>
                <a:ext uri="{FF2B5EF4-FFF2-40B4-BE49-F238E27FC236}">
                  <a16:creationId xmlns:a16="http://schemas.microsoft.com/office/drawing/2014/main" id="{848310FE-A49B-43F9-8365-F4F89902804A}"/>
                </a:ext>
              </a:extLst>
            </p:cNvPr>
            <p:cNvGrpSpPr/>
            <p:nvPr/>
          </p:nvGrpSpPr>
          <p:grpSpPr>
            <a:xfrm>
              <a:off x="4726769" y="4400469"/>
              <a:ext cx="743399" cy="230832"/>
              <a:chOff x="1455377" y="4457168"/>
              <a:chExt cx="743399" cy="230832"/>
            </a:xfrm>
          </p:grpSpPr>
          <p:sp>
            <p:nvSpPr>
              <p:cNvPr id="80" name="矩形 79">
                <a:extLst>
                  <a:ext uri="{FF2B5EF4-FFF2-40B4-BE49-F238E27FC236}">
                    <a16:creationId xmlns:a16="http://schemas.microsoft.com/office/drawing/2014/main" id="{2929ADEB-BB89-4074-BA45-082A9C9F5FF1}"/>
                  </a:ext>
                </a:extLst>
              </p:cNvPr>
              <p:cNvSpPr/>
              <p:nvPr/>
            </p:nvSpPr>
            <p:spPr>
              <a:xfrm>
                <a:off x="1455377" y="4475987"/>
                <a:ext cx="743399" cy="18242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a:extLst>
                  <a:ext uri="{FF2B5EF4-FFF2-40B4-BE49-F238E27FC236}">
                    <a16:creationId xmlns:a16="http://schemas.microsoft.com/office/drawing/2014/main" id="{55DE0663-FE4F-4449-81E5-5903AA118075}"/>
                  </a:ext>
                </a:extLst>
              </p:cNvPr>
              <p:cNvSpPr txBox="1"/>
              <p:nvPr/>
            </p:nvSpPr>
            <p:spPr>
              <a:xfrm>
                <a:off x="1526112" y="4457168"/>
                <a:ext cx="644728" cy="230832"/>
              </a:xfrm>
              <a:prstGeom prst="rect">
                <a:avLst/>
              </a:prstGeom>
              <a:noFill/>
            </p:spPr>
            <p:txBody>
              <a:bodyPr wrap="none" rtlCol="0">
                <a:spAutoFit/>
              </a:bodyPr>
              <a:lstStyle/>
              <a:p>
                <a:pPr algn="ctr"/>
                <a:r>
                  <a:rPr lang="zh-TW" altLang="en-US" sz="900" dirty="0">
                    <a:latin typeface="微軟正黑體" panose="020B0604030504040204" pitchFamily="34" charset="-120"/>
                    <a:ea typeface="微軟正黑體" panose="020B0604030504040204" pitchFamily="34" charset="-120"/>
                  </a:rPr>
                  <a:t>請選擇▼</a:t>
                </a:r>
              </a:p>
            </p:txBody>
          </p:sp>
        </p:grpSp>
        <p:sp>
          <p:nvSpPr>
            <p:cNvPr id="79" name="文字方塊 78">
              <a:extLst>
                <a:ext uri="{FF2B5EF4-FFF2-40B4-BE49-F238E27FC236}">
                  <a16:creationId xmlns:a16="http://schemas.microsoft.com/office/drawing/2014/main" id="{236CBB9C-5795-4A47-9526-94C890DC4D30}"/>
                </a:ext>
              </a:extLst>
            </p:cNvPr>
            <p:cNvSpPr txBox="1"/>
            <p:nvPr/>
          </p:nvSpPr>
          <p:spPr>
            <a:xfrm>
              <a:off x="3862493" y="4390754"/>
              <a:ext cx="896399"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選擇客戶</a:t>
              </a:r>
            </a:p>
          </p:txBody>
        </p:sp>
      </p:grpSp>
      <p:pic>
        <p:nvPicPr>
          <p:cNvPr id="82" name="圖片 81">
            <a:extLst>
              <a:ext uri="{FF2B5EF4-FFF2-40B4-BE49-F238E27FC236}">
                <a16:creationId xmlns:a16="http://schemas.microsoft.com/office/drawing/2014/main" id="{94D8B9DF-C710-485E-AA5B-4F4BA88F315A}"/>
              </a:ext>
            </a:extLst>
          </p:cNvPr>
          <p:cNvPicPr>
            <a:picLocks noChangeAspect="1"/>
          </p:cNvPicPr>
          <p:nvPr/>
        </p:nvPicPr>
        <p:blipFill rotWithShape="1">
          <a:blip r:embed="rId9"/>
          <a:srcRect r="33230" b="10674"/>
          <a:stretch/>
        </p:blipFill>
        <p:spPr>
          <a:xfrm>
            <a:off x="1506057" y="3999415"/>
            <a:ext cx="104514" cy="146176"/>
          </a:xfrm>
          <a:prstGeom prst="rect">
            <a:avLst/>
          </a:prstGeom>
        </p:spPr>
      </p:pic>
      <p:pic>
        <p:nvPicPr>
          <p:cNvPr id="83" name="圖片 82">
            <a:extLst>
              <a:ext uri="{FF2B5EF4-FFF2-40B4-BE49-F238E27FC236}">
                <a16:creationId xmlns:a16="http://schemas.microsoft.com/office/drawing/2014/main" id="{1B4388FA-9744-4749-AA28-250C5F6627CE}"/>
              </a:ext>
            </a:extLst>
          </p:cNvPr>
          <p:cNvPicPr>
            <a:picLocks noChangeAspect="1"/>
          </p:cNvPicPr>
          <p:nvPr/>
        </p:nvPicPr>
        <p:blipFill rotWithShape="1">
          <a:blip r:embed="rId9"/>
          <a:srcRect r="33230" b="10674"/>
          <a:stretch/>
        </p:blipFill>
        <p:spPr>
          <a:xfrm>
            <a:off x="2668915" y="3999415"/>
            <a:ext cx="104514" cy="146176"/>
          </a:xfrm>
          <a:prstGeom prst="rect">
            <a:avLst/>
          </a:prstGeom>
        </p:spPr>
      </p:pic>
      <p:pic>
        <p:nvPicPr>
          <p:cNvPr id="84" name="圖片 83">
            <a:extLst>
              <a:ext uri="{FF2B5EF4-FFF2-40B4-BE49-F238E27FC236}">
                <a16:creationId xmlns:a16="http://schemas.microsoft.com/office/drawing/2014/main" id="{0FD96583-6C0F-407D-8985-E139446363B7}"/>
              </a:ext>
            </a:extLst>
          </p:cNvPr>
          <p:cNvPicPr>
            <a:picLocks noChangeAspect="1"/>
          </p:cNvPicPr>
          <p:nvPr/>
        </p:nvPicPr>
        <p:blipFill rotWithShape="1">
          <a:blip r:embed="rId9"/>
          <a:srcRect r="33230" b="10674"/>
          <a:stretch/>
        </p:blipFill>
        <p:spPr>
          <a:xfrm>
            <a:off x="3779516" y="3991697"/>
            <a:ext cx="104514" cy="146176"/>
          </a:xfrm>
          <a:prstGeom prst="rect">
            <a:avLst/>
          </a:prstGeom>
        </p:spPr>
      </p:pic>
      <p:pic>
        <p:nvPicPr>
          <p:cNvPr id="85" name="圖片 84">
            <a:extLst>
              <a:ext uri="{FF2B5EF4-FFF2-40B4-BE49-F238E27FC236}">
                <a16:creationId xmlns:a16="http://schemas.microsoft.com/office/drawing/2014/main" id="{DE625E1D-B1A7-47F7-BE21-CC5E83BCC9A4}"/>
              </a:ext>
            </a:extLst>
          </p:cNvPr>
          <p:cNvPicPr>
            <a:picLocks noChangeAspect="1"/>
          </p:cNvPicPr>
          <p:nvPr/>
        </p:nvPicPr>
        <p:blipFill rotWithShape="1">
          <a:blip r:embed="rId9"/>
          <a:srcRect r="33230" b="10674"/>
          <a:stretch/>
        </p:blipFill>
        <p:spPr>
          <a:xfrm>
            <a:off x="4732798" y="3999415"/>
            <a:ext cx="104514" cy="146176"/>
          </a:xfrm>
          <a:prstGeom prst="rect">
            <a:avLst/>
          </a:prstGeom>
        </p:spPr>
      </p:pic>
      <p:pic>
        <p:nvPicPr>
          <p:cNvPr id="86" name="圖片 85">
            <a:extLst>
              <a:ext uri="{FF2B5EF4-FFF2-40B4-BE49-F238E27FC236}">
                <a16:creationId xmlns:a16="http://schemas.microsoft.com/office/drawing/2014/main" id="{C1B8DE44-F2DA-441F-A510-BEFF1C575301}"/>
              </a:ext>
            </a:extLst>
          </p:cNvPr>
          <p:cNvPicPr>
            <a:picLocks noChangeAspect="1"/>
          </p:cNvPicPr>
          <p:nvPr/>
        </p:nvPicPr>
        <p:blipFill rotWithShape="1">
          <a:blip r:embed="rId9"/>
          <a:srcRect r="33230" b="10674"/>
          <a:stretch/>
        </p:blipFill>
        <p:spPr>
          <a:xfrm>
            <a:off x="6711403" y="4004996"/>
            <a:ext cx="104514" cy="146176"/>
          </a:xfrm>
          <a:prstGeom prst="rect">
            <a:avLst/>
          </a:prstGeom>
        </p:spPr>
      </p:pic>
      <p:sp>
        <p:nvSpPr>
          <p:cNvPr id="87" name="橢圓 86">
            <a:extLst>
              <a:ext uri="{FF2B5EF4-FFF2-40B4-BE49-F238E27FC236}">
                <a16:creationId xmlns:a16="http://schemas.microsoft.com/office/drawing/2014/main" id="{32FBCA6F-A204-4013-B2DC-431AF28D562A}"/>
              </a:ext>
            </a:extLst>
          </p:cNvPr>
          <p:cNvSpPr/>
          <p:nvPr/>
        </p:nvSpPr>
        <p:spPr>
          <a:xfrm>
            <a:off x="3743047" y="3942448"/>
            <a:ext cx="226432" cy="36072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a:p>
        </p:txBody>
      </p:sp>
      <p:sp>
        <p:nvSpPr>
          <p:cNvPr id="88" name="文字方塊 87">
            <a:extLst>
              <a:ext uri="{FF2B5EF4-FFF2-40B4-BE49-F238E27FC236}">
                <a16:creationId xmlns:a16="http://schemas.microsoft.com/office/drawing/2014/main" id="{D6BB2DEC-12C8-4103-8382-D29AA3528608}"/>
              </a:ext>
            </a:extLst>
          </p:cNvPr>
          <p:cNvSpPr txBox="1"/>
          <p:nvPr/>
        </p:nvSpPr>
        <p:spPr>
          <a:xfrm>
            <a:off x="3383297" y="4300199"/>
            <a:ext cx="1107996" cy="369332"/>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排序按鍵</a:t>
            </a:r>
          </a:p>
        </p:txBody>
      </p:sp>
      <p:sp>
        <p:nvSpPr>
          <p:cNvPr id="89" name="文字方塊 88">
            <a:extLst>
              <a:ext uri="{FF2B5EF4-FFF2-40B4-BE49-F238E27FC236}">
                <a16:creationId xmlns:a16="http://schemas.microsoft.com/office/drawing/2014/main" id="{6DE6AA38-CA1E-4173-850E-259E0E206ACC}"/>
              </a:ext>
            </a:extLst>
          </p:cNvPr>
          <p:cNvSpPr txBox="1"/>
          <p:nvPr/>
        </p:nvSpPr>
        <p:spPr>
          <a:xfrm>
            <a:off x="787614" y="2082025"/>
            <a:ext cx="527709" cy="276999"/>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備註</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sp>
        <p:nvSpPr>
          <p:cNvPr id="90" name="矩形 89">
            <a:extLst>
              <a:ext uri="{FF2B5EF4-FFF2-40B4-BE49-F238E27FC236}">
                <a16:creationId xmlns:a16="http://schemas.microsoft.com/office/drawing/2014/main" id="{FA23C931-A7E3-4BD4-B4DC-E7BBE082E61F}"/>
              </a:ext>
            </a:extLst>
          </p:cNvPr>
          <p:cNvSpPr/>
          <p:nvPr/>
        </p:nvSpPr>
        <p:spPr>
          <a:xfrm>
            <a:off x="1281470" y="2097675"/>
            <a:ext cx="2134558" cy="532816"/>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文字方塊 90">
            <a:extLst>
              <a:ext uri="{FF2B5EF4-FFF2-40B4-BE49-F238E27FC236}">
                <a16:creationId xmlns:a16="http://schemas.microsoft.com/office/drawing/2014/main" id="{173CE2B8-FDB8-4D31-83FE-8997CEF85007}"/>
              </a:ext>
            </a:extLst>
          </p:cNvPr>
          <p:cNvSpPr txBox="1"/>
          <p:nvPr/>
        </p:nvSpPr>
        <p:spPr>
          <a:xfrm>
            <a:off x="7538169" y="4270783"/>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直播主的樁腳</a:t>
            </a:r>
          </a:p>
        </p:txBody>
      </p:sp>
      <p:pic>
        <p:nvPicPr>
          <p:cNvPr id="92" name="圖片 91">
            <a:extLst>
              <a:ext uri="{FF2B5EF4-FFF2-40B4-BE49-F238E27FC236}">
                <a16:creationId xmlns:a16="http://schemas.microsoft.com/office/drawing/2014/main" id="{D1063D40-C157-47D7-AAC8-81E4AE4537CE}"/>
              </a:ext>
            </a:extLst>
          </p:cNvPr>
          <p:cNvPicPr>
            <a:picLocks noChangeAspect="1"/>
          </p:cNvPicPr>
          <p:nvPr/>
        </p:nvPicPr>
        <p:blipFill>
          <a:blip r:embed="rId10"/>
          <a:stretch>
            <a:fillRect/>
          </a:stretch>
        </p:blipFill>
        <p:spPr>
          <a:xfrm>
            <a:off x="8373829" y="3036539"/>
            <a:ext cx="665361" cy="237629"/>
          </a:xfrm>
          <a:prstGeom prst="rect">
            <a:avLst/>
          </a:prstGeom>
          <a:ln>
            <a:solidFill>
              <a:schemeClr val="tx2">
                <a:lumMod val="50000"/>
              </a:schemeClr>
            </a:solidFill>
          </a:ln>
        </p:spPr>
      </p:pic>
      <p:sp>
        <p:nvSpPr>
          <p:cNvPr id="9" name="文字方塊 8">
            <a:extLst>
              <a:ext uri="{FF2B5EF4-FFF2-40B4-BE49-F238E27FC236}">
                <a16:creationId xmlns:a16="http://schemas.microsoft.com/office/drawing/2014/main" id="{18CF7EA2-040D-4415-B534-4D9173DB1D6C}"/>
              </a:ext>
            </a:extLst>
          </p:cNvPr>
          <p:cNvSpPr txBox="1"/>
          <p:nvPr/>
        </p:nvSpPr>
        <p:spPr>
          <a:xfrm>
            <a:off x="9047664" y="4659257"/>
            <a:ext cx="258404" cy="261610"/>
          </a:xfrm>
          <a:prstGeom prst="rect">
            <a:avLst/>
          </a:prstGeom>
          <a:noFill/>
        </p:spPr>
        <p:txBody>
          <a:bodyPr wrap="none" rtlCol="0">
            <a:spAutoFit/>
          </a:bodyPr>
          <a:lstStyle/>
          <a:p>
            <a:r>
              <a:rPr lang="en-US" altLang="zh-TW" sz="1100" dirty="0">
                <a:solidFill>
                  <a:srgbClr val="C00000"/>
                </a:solidFill>
              </a:rPr>
              <a:t>X</a:t>
            </a:r>
            <a:endParaRPr lang="zh-TW" altLang="en-US" sz="1100" dirty="0">
              <a:solidFill>
                <a:srgbClr val="C00000"/>
              </a:solidFill>
            </a:endParaRPr>
          </a:p>
        </p:txBody>
      </p:sp>
      <p:sp>
        <p:nvSpPr>
          <p:cNvPr id="93" name="文字方塊 92">
            <a:extLst>
              <a:ext uri="{FF2B5EF4-FFF2-40B4-BE49-F238E27FC236}">
                <a16:creationId xmlns:a16="http://schemas.microsoft.com/office/drawing/2014/main" id="{77E9BDE7-9FF4-4CEB-BB1D-667E115AB1B0}"/>
              </a:ext>
            </a:extLst>
          </p:cNvPr>
          <p:cNvSpPr txBox="1"/>
          <p:nvPr/>
        </p:nvSpPr>
        <p:spPr>
          <a:xfrm>
            <a:off x="9039190" y="4290442"/>
            <a:ext cx="258404" cy="261610"/>
          </a:xfrm>
          <a:prstGeom prst="rect">
            <a:avLst/>
          </a:prstGeom>
          <a:noFill/>
        </p:spPr>
        <p:txBody>
          <a:bodyPr wrap="none" rtlCol="0">
            <a:spAutoFit/>
          </a:bodyPr>
          <a:lstStyle/>
          <a:p>
            <a:r>
              <a:rPr lang="en-US" altLang="zh-TW" sz="1100" dirty="0">
                <a:solidFill>
                  <a:srgbClr val="C00000"/>
                </a:solidFill>
              </a:rPr>
              <a:t>X</a:t>
            </a:r>
            <a:endParaRPr lang="zh-TW" altLang="en-US" sz="1100" dirty="0">
              <a:solidFill>
                <a:srgbClr val="C00000"/>
              </a:solidFill>
            </a:endParaRPr>
          </a:p>
        </p:txBody>
      </p:sp>
      <p:sp>
        <p:nvSpPr>
          <p:cNvPr id="94" name="文字方塊 93">
            <a:extLst>
              <a:ext uri="{FF2B5EF4-FFF2-40B4-BE49-F238E27FC236}">
                <a16:creationId xmlns:a16="http://schemas.microsoft.com/office/drawing/2014/main" id="{4A59D647-ED55-435D-91A8-67C191BAEC84}"/>
              </a:ext>
            </a:extLst>
          </p:cNvPr>
          <p:cNvSpPr txBox="1"/>
          <p:nvPr/>
        </p:nvSpPr>
        <p:spPr>
          <a:xfrm>
            <a:off x="9057769" y="5029961"/>
            <a:ext cx="258404" cy="261610"/>
          </a:xfrm>
          <a:prstGeom prst="rect">
            <a:avLst/>
          </a:prstGeom>
          <a:noFill/>
        </p:spPr>
        <p:txBody>
          <a:bodyPr wrap="none" rtlCol="0">
            <a:spAutoFit/>
          </a:bodyPr>
          <a:lstStyle/>
          <a:p>
            <a:r>
              <a:rPr lang="en-US" altLang="zh-TW" sz="1100" dirty="0">
                <a:solidFill>
                  <a:srgbClr val="C00000"/>
                </a:solidFill>
              </a:rPr>
              <a:t>X</a:t>
            </a:r>
            <a:endParaRPr lang="zh-TW" altLang="en-US" sz="1100" dirty="0">
              <a:solidFill>
                <a:srgbClr val="C00000"/>
              </a:solidFill>
            </a:endParaRPr>
          </a:p>
        </p:txBody>
      </p:sp>
      <p:pic>
        <p:nvPicPr>
          <p:cNvPr id="22" name="圖片 21">
            <a:extLst>
              <a:ext uri="{FF2B5EF4-FFF2-40B4-BE49-F238E27FC236}">
                <a16:creationId xmlns:a16="http://schemas.microsoft.com/office/drawing/2014/main" id="{8368D6EC-EA50-424F-B921-876963620F4B}"/>
              </a:ext>
            </a:extLst>
          </p:cNvPr>
          <p:cNvPicPr>
            <a:picLocks noChangeAspect="1"/>
          </p:cNvPicPr>
          <p:nvPr/>
        </p:nvPicPr>
        <p:blipFill>
          <a:blip r:embed="rId11"/>
          <a:stretch>
            <a:fillRect/>
          </a:stretch>
        </p:blipFill>
        <p:spPr>
          <a:xfrm>
            <a:off x="3236387" y="5265349"/>
            <a:ext cx="2184711" cy="1435539"/>
          </a:xfrm>
          <a:prstGeom prst="rect">
            <a:avLst/>
          </a:prstGeom>
        </p:spPr>
      </p:pic>
      <p:sp>
        <p:nvSpPr>
          <p:cNvPr id="26" name="矩形 25">
            <a:extLst>
              <a:ext uri="{FF2B5EF4-FFF2-40B4-BE49-F238E27FC236}">
                <a16:creationId xmlns:a16="http://schemas.microsoft.com/office/drawing/2014/main" id="{A9E2F998-6E33-4F0E-8D6A-CB33A25872C9}"/>
              </a:ext>
            </a:extLst>
          </p:cNvPr>
          <p:cNvSpPr/>
          <p:nvPr/>
        </p:nvSpPr>
        <p:spPr>
          <a:xfrm>
            <a:off x="3967540" y="6160187"/>
            <a:ext cx="773731" cy="198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4694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Transform your walls with this amazing graphic of Audio Waves! Drastically make over any living room, bedroom, family room, man cave or any other space in your home, office, store or gathering place with something that that is certain to make a strong statement. Say it loud! Say it">
            <a:extLst>
              <a:ext uri="{FF2B5EF4-FFF2-40B4-BE49-F238E27FC236}">
                <a16:creationId xmlns:a16="http://schemas.microsoft.com/office/drawing/2014/main" id="{4DF3D9AD-323E-4D4B-B85E-BEC2FE2A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868" y="0"/>
            <a:ext cx="4776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222912D5-3086-42DB-91B7-6F6729F34AD4}"/>
              </a:ext>
            </a:extLst>
          </p:cNvPr>
          <p:cNvSpPr txBox="1"/>
          <p:nvPr/>
        </p:nvSpPr>
        <p:spPr>
          <a:xfrm>
            <a:off x="0" y="2676331"/>
            <a:ext cx="3714749" cy="830997"/>
          </a:xfrm>
          <a:prstGeom prst="rect">
            <a:avLst/>
          </a:prstGeom>
          <a:noFill/>
        </p:spPr>
        <p:txBody>
          <a:bodyPr wrap="square" rtlCol="0">
            <a:spAutoFit/>
          </a:bodyPr>
          <a:lstStyle/>
          <a:p>
            <a:r>
              <a:rPr lang="zh-TW" altLang="en-US" sz="4800" b="1" u="sng"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買家</a:t>
            </a:r>
          </a:p>
        </p:txBody>
      </p:sp>
    </p:spTree>
    <p:extLst>
      <p:ext uri="{BB962C8B-B14F-4D97-AF65-F5344CB8AC3E}">
        <p14:creationId xmlns:p14="http://schemas.microsoft.com/office/powerpoint/2010/main" val="3681220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5E7724-8264-4D05-BA7E-E01095BA3345}"/>
              </a:ext>
            </a:extLst>
          </p:cNvPr>
          <p:cNvSpPr/>
          <p:nvPr/>
        </p:nvSpPr>
        <p:spPr>
          <a:xfrm>
            <a:off x="9378397" y="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87FE88ED-E9A5-4737-9E4D-08A64CA8A2F7}"/>
              </a:ext>
            </a:extLst>
          </p:cNvPr>
          <p:cNvCxnSpPr>
            <a:cxnSpLocks/>
          </p:cNvCxnSpPr>
          <p:nvPr/>
        </p:nvCxnSpPr>
        <p:spPr>
          <a:xfrm>
            <a:off x="3158323" y="499103"/>
            <a:ext cx="0" cy="6147075"/>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8" name="矩形 57">
            <a:extLst>
              <a:ext uri="{FF2B5EF4-FFF2-40B4-BE49-F238E27FC236}">
                <a16:creationId xmlns:a16="http://schemas.microsoft.com/office/drawing/2014/main" id="{C3470A26-2373-4B69-AF1F-B06D8C70BFDE}"/>
              </a:ext>
            </a:extLst>
          </p:cNvPr>
          <p:cNvSpPr/>
          <p:nvPr/>
        </p:nvSpPr>
        <p:spPr>
          <a:xfrm>
            <a:off x="3271705" y="211822"/>
            <a:ext cx="5923261" cy="64343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9" name="群組 58">
            <a:extLst>
              <a:ext uri="{FF2B5EF4-FFF2-40B4-BE49-F238E27FC236}">
                <a16:creationId xmlns:a16="http://schemas.microsoft.com/office/drawing/2014/main" id="{6DD7F563-3EFB-4AF8-AC23-5B5968F30439}"/>
              </a:ext>
            </a:extLst>
          </p:cNvPr>
          <p:cNvGrpSpPr/>
          <p:nvPr/>
        </p:nvGrpSpPr>
        <p:grpSpPr>
          <a:xfrm>
            <a:off x="3356353" y="300504"/>
            <a:ext cx="440397" cy="292066"/>
            <a:chOff x="5685270" y="4918450"/>
            <a:chExt cx="543679" cy="230832"/>
          </a:xfrm>
        </p:grpSpPr>
        <p:sp>
          <p:nvSpPr>
            <p:cNvPr id="98" name="矩形: 圓角 97">
              <a:extLst>
                <a:ext uri="{FF2B5EF4-FFF2-40B4-BE49-F238E27FC236}">
                  <a16:creationId xmlns:a16="http://schemas.microsoft.com/office/drawing/2014/main" id="{221C26B2-BE06-4B3E-8B57-7910E65E7CFD}"/>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文字方塊 98">
              <a:extLst>
                <a:ext uri="{FF2B5EF4-FFF2-40B4-BE49-F238E27FC236}">
                  <a16:creationId xmlns:a16="http://schemas.microsoft.com/office/drawing/2014/main" id="{8C8AFC33-FF3C-47D2-91B4-97052799BAC6}"/>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66" name="文字方塊 65">
            <a:extLst>
              <a:ext uri="{FF2B5EF4-FFF2-40B4-BE49-F238E27FC236}">
                <a16:creationId xmlns:a16="http://schemas.microsoft.com/office/drawing/2014/main" id="{C6642ECD-81DC-4B8A-82E3-0FA753EAE5C1}"/>
              </a:ext>
            </a:extLst>
          </p:cNvPr>
          <p:cNvSpPr txBox="1"/>
          <p:nvPr/>
        </p:nvSpPr>
        <p:spPr>
          <a:xfrm>
            <a:off x="4572000" y="2558622"/>
            <a:ext cx="184731" cy="369332"/>
          </a:xfrm>
          <a:prstGeom prst="rect">
            <a:avLst/>
          </a:prstGeom>
          <a:noFill/>
        </p:spPr>
        <p:txBody>
          <a:bodyPr wrap="none" rtlCol="0">
            <a:spAutoFit/>
          </a:bodyPr>
          <a:lstStyle/>
          <a:p>
            <a:endParaRPr lang="zh-TW" altLang="en-US" dirty="0"/>
          </a:p>
        </p:txBody>
      </p:sp>
      <p:sp>
        <p:nvSpPr>
          <p:cNvPr id="69" name="矩形 68">
            <a:extLst>
              <a:ext uri="{FF2B5EF4-FFF2-40B4-BE49-F238E27FC236}">
                <a16:creationId xmlns:a16="http://schemas.microsoft.com/office/drawing/2014/main" id="{348CBAEF-7B45-42F6-9B1C-2900B1F2146A}"/>
              </a:ext>
            </a:extLst>
          </p:cNvPr>
          <p:cNvSpPr/>
          <p:nvPr/>
        </p:nvSpPr>
        <p:spPr>
          <a:xfrm>
            <a:off x="3723133" y="296985"/>
            <a:ext cx="2335896"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sp>
        <p:nvSpPr>
          <p:cNvPr id="75" name="文字方塊 74">
            <a:extLst>
              <a:ext uri="{FF2B5EF4-FFF2-40B4-BE49-F238E27FC236}">
                <a16:creationId xmlns:a16="http://schemas.microsoft.com/office/drawing/2014/main" id="{3B61173A-C3C1-44BF-841D-EDC1039FB8A4}"/>
              </a:ext>
            </a:extLst>
          </p:cNvPr>
          <p:cNvSpPr txBox="1"/>
          <p:nvPr/>
        </p:nvSpPr>
        <p:spPr>
          <a:xfrm>
            <a:off x="3698898" y="5667897"/>
            <a:ext cx="2605200"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大家希望情人節收到哪種花束</a:t>
            </a:r>
            <a:r>
              <a:rPr lang="en-US" altLang="zh-TW" sz="1400" b="1" dirty="0">
                <a:solidFill>
                  <a:schemeClr val="bg1"/>
                </a:solidFill>
                <a:latin typeface="微軟正黑體" panose="020B0604030504040204" pitchFamily="34" charset="-120"/>
                <a:ea typeface="微軟正黑體" panose="020B0604030504040204" pitchFamily="34" charset="-120"/>
              </a:rPr>
              <a:t>?</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pic>
        <p:nvPicPr>
          <p:cNvPr id="101" name="圖片 100">
            <a:extLst>
              <a:ext uri="{FF2B5EF4-FFF2-40B4-BE49-F238E27FC236}">
                <a16:creationId xmlns:a16="http://schemas.microsoft.com/office/drawing/2014/main" id="{41BAFAB0-D7F1-4E59-95F8-8893084D7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693" y="1431796"/>
            <a:ext cx="4653930" cy="4653930"/>
          </a:xfrm>
          <a:prstGeom prst="rect">
            <a:avLst/>
          </a:prstGeom>
        </p:spPr>
      </p:pic>
      <p:sp>
        <p:nvSpPr>
          <p:cNvPr id="104" name="文字方塊 103">
            <a:extLst>
              <a:ext uri="{FF2B5EF4-FFF2-40B4-BE49-F238E27FC236}">
                <a16:creationId xmlns:a16="http://schemas.microsoft.com/office/drawing/2014/main" id="{B3CEDE1F-38FD-439D-85EB-9380CA9B28C4}"/>
              </a:ext>
            </a:extLst>
          </p:cNvPr>
          <p:cNvSpPr txBox="1"/>
          <p:nvPr/>
        </p:nvSpPr>
        <p:spPr>
          <a:xfrm>
            <a:off x="1470882" y="4127600"/>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留言</a:t>
            </a:r>
          </a:p>
        </p:txBody>
      </p:sp>
      <p:sp>
        <p:nvSpPr>
          <p:cNvPr id="107" name="矩形: 圓角 106">
            <a:extLst>
              <a:ext uri="{FF2B5EF4-FFF2-40B4-BE49-F238E27FC236}">
                <a16:creationId xmlns:a16="http://schemas.microsoft.com/office/drawing/2014/main" id="{366BC6AE-0E9A-4B1B-B219-0DB37E08CC8B}"/>
              </a:ext>
            </a:extLst>
          </p:cNvPr>
          <p:cNvSpPr/>
          <p:nvPr/>
        </p:nvSpPr>
        <p:spPr>
          <a:xfrm>
            <a:off x="512651" y="6150370"/>
            <a:ext cx="2290577" cy="41818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文字方塊 108">
            <a:extLst>
              <a:ext uri="{FF2B5EF4-FFF2-40B4-BE49-F238E27FC236}">
                <a16:creationId xmlns:a16="http://schemas.microsoft.com/office/drawing/2014/main" id="{2301930B-4A08-4BDD-85CE-51B3BFD21622}"/>
              </a:ext>
            </a:extLst>
          </p:cNvPr>
          <p:cNvSpPr txBox="1"/>
          <p:nvPr/>
        </p:nvSpPr>
        <p:spPr>
          <a:xfrm>
            <a:off x="503046" y="6306943"/>
            <a:ext cx="1423788"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140" name="圖片 139">
            <a:extLst>
              <a:ext uri="{FF2B5EF4-FFF2-40B4-BE49-F238E27FC236}">
                <a16:creationId xmlns:a16="http://schemas.microsoft.com/office/drawing/2014/main" id="{143B8937-4C11-4A14-B757-D63B6EB5FED2}"/>
              </a:ext>
            </a:extLst>
          </p:cNvPr>
          <p:cNvPicPr>
            <a:picLocks noChangeAspect="1"/>
          </p:cNvPicPr>
          <p:nvPr/>
        </p:nvPicPr>
        <p:blipFill rotWithShape="1">
          <a:blip r:embed="rId4"/>
          <a:srcRect t="43322" b="35217"/>
          <a:stretch/>
        </p:blipFill>
        <p:spPr>
          <a:xfrm>
            <a:off x="497101" y="4423885"/>
            <a:ext cx="1805381" cy="458731"/>
          </a:xfrm>
          <a:prstGeom prst="rect">
            <a:avLst/>
          </a:prstGeom>
        </p:spPr>
      </p:pic>
      <p:sp>
        <p:nvSpPr>
          <p:cNvPr id="143" name="文字方塊 142">
            <a:extLst>
              <a:ext uri="{FF2B5EF4-FFF2-40B4-BE49-F238E27FC236}">
                <a16:creationId xmlns:a16="http://schemas.microsoft.com/office/drawing/2014/main" id="{3599846C-FEAC-4D7C-A9D6-C233B3D37767}"/>
              </a:ext>
            </a:extLst>
          </p:cNvPr>
          <p:cNvSpPr txBox="1"/>
          <p:nvPr/>
        </p:nvSpPr>
        <p:spPr>
          <a:xfrm>
            <a:off x="9771703" y="83609"/>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直播觀看畫面</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販售</a:t>
            </a:r>
          </a:p>
        </p:txBody>
      </p:sp>
      <p:grpSp>
        <p:nvGrpSpPr>
          <p:cNvPr id="2" name="群組 1">
            <a:extLst>
              <a:ext uri="{FF2B5EF4-FFF2-40B4-BE49-F238E27FC236}">
                <a16:creationId xmlns:a16="http://schemas.microsoft.com/office/drawing/2014/main" id="{E804EFCC-0958-452E-8521-2A0A9F8900DF}"/>
              </a:ext>
            </a:extLst>
          </p:cNvPr>
          <p:cNvGrpSpPr/>
          <p:nvPr/>
        </p:nvGrpSpPr>
        <p:grpSpPr>
          <a:xfrm>
            <a:off x="7891676" y="735459"/>
            <a:ext cx="1018808" cy="652907"/>
            <a:chOff x="5508719" y="687846"/>
            <a:chExt cx="1018808" cy="652907"/>
          </a:xfrm>
        </p:grpSpPr>
        <p:sp>
          <p:nvSpPr>
            <p:cNvPr id="3" name="矩形: 圓角 2">
              <a:extLst>
                <a:ext uri="{FF2B5EF4-FFF2-40B4-BE49-F238E27FC236}">
                  <a16:creationId xmlns:a16="http://schemas.microsoft.com/office/drawing/2014/main" id="{C0DF652E-804C-4102-A042-BA852BF199F6}"/>
                </a:ext>
              </a:extLst>
            </p:cNvPr>
            <p:cNvSpPr/>
            <p:nvPr/>
          </p:nvSpPr>
          <p:spPr>
            <a:xfrm>
              <a:off x="5508719" y="687846"/>
              <a:ext cx="1018808" cy="6529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3D6523F2-822B-4145-96E9-EB6649B6DCC7}"/>
                </a:ext>
              </a:extLst>
            </p:cNvPr>
            <p:cNvSpPr txBox="1"/>
            <p:nvPr/>
          </p:nvSpPr>
          <p:spPr>
            <a:xfrm>
              <a:off x="5613204" y="731276"/>
              <a:ext cx="867545"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時尚花</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粉</a:t>
              </a:r>
            </a:p>
          </p:txBody>
        </p:sp>
        <p:sp>
          <p:nvSpPr>
            <p:cNvPr id="47" name="文字方塊 46">
              <a:extLst>
                <a:ext uri="{FF2B5EF4-FFF2-40B4-BE49-F238E27FC236}">
                  <a16:creationId xmlns:a16="http://schemas.microsoft.com/office/drawing/2014/main" id="{D10C8040-752D-43D9-923B-AF2F68B6C7D9}"/>
                </a:ext>
              </a:extLst>
            </p:cNvPr>
            <p:cNvSpPr txBox="1"/>
            <p:nvPr/>
          </p:nvSpPr>
          <p:spPr>
            <a:xfrm>
              <a:off x="5722975" y="996286"/>
              <a:ext cx="588623" cy="276999"/>
            </a:xfrm>
            <a:prstGeom prst="rect">
              <a:avLst/>
            </a:prstGeom>
            <a:noFill/>
          </p:spPr>
          <p:txBody>
            <a:bodyPr wrap="none" rtlCol="0">
              <a:spAutoFit/>
            </a:bodyPr>
            <a:lstStyle/>
            <a:p>
              <a:r>
                <a:rPr lang="en-US" altLang="zh-TW" sz="1200" b="1" dirty="0">
                  <a:latin typeface="微軟正黑體" panose="020B0604030504040204" pitchFamily="34" charset="-120"/>
                  <a:ea typeface="微軟正黑體" panose="020B0604030504040204" pitchFamily="34" charset="-120"/>
                </a:rPr>
                <a:t>02:00</a:t>
              </a:r>
              <a:endParaRPr lang="zh-TW" altLang="en-US" sz="1200" b="1" dirty="0">
                <a:latin typeface="微軟正黑體" panose="020B0604030504040204" pitchFamily="34" charset="-120"/>
                <a:ea typeface="微軟正黑體" panose="020B0604030504040204" pitchFamily="34" charset="-120"/>
              </a:endParaRPr>
            </a:p>
          </p:txBody>
        </p:sp>
      </p:grpSp>
      <p:sp>
        <p:nvSpPr>
          <p:cNvPr id="46" name="文字方塊 45">
            <a:extLst>
              <a:ext uri="{FF2B5EF4-FFF2-40B4-BE49-F238E27FC236}">
                <a16:creationId xmlns:a16="http://schemas.microsoft.com/office/drawing/2014/main" id="{688E6FF3-2129-433B-B3C4-9EEB51CCFD40}"/>
              </a:ext>
            </a:extLst>
          </p:cNvPr>
          <p:cNvSpPr txBox="1"/>
          <p:nvPr/>
        </p:nvSpPr>
        <p:spPr>
          <a:xfrm>
            <a:off x="9338438" y="446537"/>
            <a:ext cx="2911696" cy="6694140"/>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中間</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直播畫面</a:t>
            </a:r>
            <a:endParaRPr lang="en-US" altLang="zh-TW" sz="1100" dirty="0">
              <a:latin typeface="微軟正黑體" panose="020B0604030504040204" pitchFamily="34" charset="-120"/>
              <a:ea typeface="微軟正黑體" panose="020B0604030504040204" pitchFamily="34" charset="-120"/>
              <a:sym typeface="Wingdings" panose="05000000000000000000" pitchFamily="2" charset="2"/>
            </a:endParaRPr>
          </a:p>
          <a:p>
            <a:pPr marL="628650" lvl="1" indent="-171450">
              <a:buFont typeface="Arial" panose="020B0604020202020204" pitchFamily="34" charset="0"/>
              <a:buChar char="•"/>
            </a:pP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LIVE</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圖示</a:t>
            </a:r>
            <a:endParaRPr lang="en-US" altLang="zh-TW" sz="1100" dirty="0">
              <a:latin typeface="微軟正黑體" panose="020B0604030504040204" pitchFamily="34" charset="-120"/>
              <a:ea typeface="微軟正黑體" panose="020B0604030504040204" pitchFamily="34" charset="-120"/>
              <a:sym typeface="Wingdings" panose="05000000000000000000" pitchFamily="2" charset="2"/>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觀看人數顯示</a:t>
            </a:r>
            <a:endParaRPr lang="en-US" altLang="zh-TW" sz="1100" dirty="0">
              <a:latin typeface="微軟正黑體" panose="020B0604030504040204" pitchFamily="34" charset="-120"/>
              <a:ea typeface="微軟正黑體" panose="020B0604030504040204" pitchFamily="34" charset="-120"/>
              <a:sym typeface="Wingdings" panose="05000000000000000000" pitchFamily="2" charset="2"/>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跑馬燈顯示</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依照用戶設定</a:t>
            </a:r>
            <a:endParaRPr lang="en-US" altLang="zh-TW" sz="1100" dirty="0">
              <a:latin typeface="微軟正黑體" panose="020B0604030504040204" pitchFamily="34" charset="-120"/>
              <a:ea typeface="微軟正黑體" panose="020B0604030504040204" pitchFamily="34" charset="-120"/>
              <a:sym typeface="Wingdings" panose="05000000000000000000" pitchFamily="2" charset="2"/>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計時器</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顯示正在販售的商品名稱</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時間倒數</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左下</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留言</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放卷軸</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顯示用戶留言</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大頭照</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名稱</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留言空白欄</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分享按鍵</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點選分享按鍵可選分享方式進行分享。</a:t>
            </a:r>
            <a:r>
              <a:rPr lang="en-US" altLang="zh-TW" sz="1100" dirty="0">
                <a:latin typeface="微軟正黑體" panose="020B0604030504040204" pitchFamily="34" charset="-120"/>
                <a:ea typeface="微軟正黑體" panose="020B0604030504040204" pitchFamily="34" charset="-120"/>
              </a:rPr>
              <a:t>line</a:t>
            </a:r>
            <a:r>
              <a:rPr lang="zh-TW" altLang="en-US" sz="1100" dirty="0">
                <a:latin typeface="微軟正黑體" panose="020B0604030504040204" pitchFamily="34" charset="-120"/>
                <a:ea typeface="微軟正黑體" panose="020B0604030504040204" pitchFamily="34" charset="-120"/>
              </a:rPr>
              <a:t>、</a:t>
            </a:r>
            <a:r>
              <a:rPr lang="en-US" altLang="zh-TW" sz="1100" dirty="0">
                <a:latin typeface="微軟正黑體" panose="020B0604030504040204" pitchFamily="34" charset="-120"/>
                <a:ea typeface="微軟正黑體" panose="020B0604030504040204" pitchFamily="34" charset="-120"/>
              </a:rPr>
              <a:t>messenger</a:t>
            </a:r>
            <a:r>
              <a:rPr lang="zh-TW" altLang="en-US" sz="1100" dirty="0">
                <a:latin typeface="微軟正黑體" panose="020B0604030504040204" pitchFamily="34" charset="-120"/>
                <a:ea typeface="微軟正黑體" panose="020B0604030504040204" pitchFamily="34" charset="-120"/>
              </a:rPr>
              <a:t>、</a:t>
            </a:r>
            <a:r>
              <a:rPr lang="en-US" altLang="zh-TW" sz="1100" dirty="0" err="1">
                <a:latin typeface="微軟正黑體" panose="020B0604030504040204" pitchFamily="34" charset="-120"/>
                <a:ea typeface="微軟正黑體" panose="020B0604030504040204" pitchFamily="34" charset="-120"/>
              </a:rPr>
              <a:t>whatsapp</a:t>
            </a:r>
            <a:r>
              <a:rPr lang="zh-TW" altLang="en-US" sz="1100" dirty="0">
                <a:latin typeface="微軟正黑體" panose="020B0604030504040204" pitchFamily="34" charset="-120"/>
                <a:ea typeface="微軟正黑體" panose="020B0604030504040204" pitchFamily="34" charset="-120"/>
              </a:rPr>
              <a:t>、</a:t>
            </a:r>
            <a:r>
              <a:rPr lang="en-US" altLang="zh-TW" sz="1100" dirty="0" err="1">
                <a:latin typeface="微軟正黑體" panose="020B0604030504040204" pitchFamily="34" charset="-120"/>
                <a:ea typeface="微軟正黑體" panose="020B0604030504040204" pitchFamily="34" charset="-120"/>
              </a:rPr>
              <a:t>facebook</a:t>
            </a:r>
            <a:r>
              <a:rPr lang="zh-TW" altLang="en-US" sz="1100" dirty="0">
                <a:latin typeface="微軟正黑體" panose="020B0604030504040204" pitchFamily="34" charset="-120"/>
                <a:ea typeface="微軟正黑體" panose="020B0604030504040204" pitchFamily="34" charset="-120"/>
              </a:rPr>
              <a:t>、複製連結。</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en-US" altLang="zh-TW" sz="1100" dirty="0">
                <a:latin typeface="微軟正黑體" panose="020B0604030504040204" pitchFamily="34" charset="-120"/>
                <a:ea typeface="微軟正黑體" panose="020B0604030504040204" pitchFamily="34" charset="-120"/>
              </a:rPr>
              <a:t>Fb </a:t>
            </a:r>
            <a:r>
              <a:rPr lang="zh-TW" altLang="en-US" sz="1100" dirty="0">
                <a:latin typeface="微軟正黑體" panose="020B0604030504040204" pitchFamily="34" charset="-120"/>
                <a:ea typeface="微軟正黑體" panose="020B0604030504040204" pitchFamily="34" charset="-120"/>
              </a:rPr>
              <a:t>表情符號、留言數、分享數顯示。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          ，出現表情符號可做點選。</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左上</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商品資訊</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放卷軸</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當前商品按鍵</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下方顯示</a:t>
            </a:r>
            <a:r>
              <a:rPr lang="en-US" altLang="zh-TW" sz="1100" dirty="0">
                <a:latin typeface="微軟正黑體" panose="020B0604030504040204" pitchFamily="34" charset="-120"/>
                <a:ea typeface="微軟正黑體" panose="020B0604030504040204" pitchFamily="34" charset="-120"/>
              </a:rPr>
              <a:t>:</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商品圖片</a:t>
            </a:r>
            <a:endParaRPr lang="en-US" altLang="zh-TW" sz="11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商品資訊</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名稱、規格、數量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當有人下單</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，此處數量須對應減少。</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、直播價格、商品介紹</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先前商品按鍵</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播過的商品</a:t>
            </a:r>
            <a:r>
              <a:rPr lang="en-US" altLang="zh-TW" sz="1100" dirty="0">
                <a:latin typeface="微軟正黑體" panose="020B0604030504040204" pitchFamily="34" charset="-120"/>
                <a:ea typeface="微軟正黑體" panose="020B0604030504040204" pitchFamily="34" charset="-120"/>
              </a:rPr>
              <a:t>):</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提醒文字顯示</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欲購買此處商品，請留言</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a:t>
            </a:r>
            <a:r>
              <a:rPr lang="en-US" altLang="zh-TW" sz="1100" dirty="0">
                <a:latin typeface="微軟正黑體" panose="020B0604030504040204" pitchFamily="34" charset="-120"/>
                <a:ea typeface="微軟正黑體" panose="020B0604030504040204" pitchFamily="34" charset="-120"/>
              </a:rPr>
              <a:t>+1</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商品項目清單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圖片、商品名稱、規格、數量、目前價格，點選查看更多，直接於該頁顯示商品介紹，如圖示，回上一頁按鍵可再回商品項目清單。</a:t>
            </a:r>
          </a:p>
        </p:txBody>
      </p:sp>
      <p:grpSp>
        <p:nvGrpSpPr>
          <p:cNvPr id="8" name="群組 7">
            <a:extLst>
              <a:ext uri="{FF2B5EF4-FFF2-40B4-BE49-F238E27FC236}">
                <a16:creationId xmlns:a16="http://schemas.microsoft.com/office/drawing/2014/main" id="{717E7DDF-8850-4D83-B8FA-7E387E9ADE89}"/>
              </a:ext>
            </a:extLst>
          </p:cNvPr>
          <p:cNvGrpSpPr/>
          <p:nvPr/>
        </p:nvGrpSpPr>
        <p:grpSpPr>
          <a:xfrm>
            <a:off x="531837" y="5932261"/>
            <a:ext cx="1523377" cy="189080"/>
            <a:chOff x="6809634" y="5963084"/>
            <a:chExt cx="1523377" cy="189080"/>
          </a:xfrm>
        </p:grpSpPr>
        <p:pic>
          <p:nvPicPr>
            <p:cNvPr id="6" name="圖片 5">
              <a:extLst>
                <a:ext uri="{FF2B5EF4-FFF2-40B4-BE49-F238E27FC236}">
                  <a16:creationId xmlns:a16="http://schemas.microsoft.com/office/drawing/2014/main" id="{5E0469FC-932F-4D3A-B394-9E8A4B21CDD5}"/>
                </a:ext>
              </a:extLst>
            </p:cNvPr>
            <p:cNvPicPr>
              <a:picLocks noChangeAspect="1"/>
            </p:cNvPicPr>
            <p:nvPr/>
          </p:nvPicPr>
          <p:blipFill rotWithShape="1">
            <a:blip r:embed="rId5"/>
            <a:srcRect t="1" r="79599" b="4404"/>
            <a:stretch/>
          </p:blipFill>
          <p:spPr>
            <a:xfrm>
              <a:off x="6809634" y="5990007"/>
              <a:ext cx="585924" cy="162157"/>
            </a:xfrm>
            <a:prstGeom prst="rect">
              <a:avLst/>
            </a:prstGeom>
          </p:spPr>
        </p:pic>
        <p:pic>
          <p:nvPicPr>
            <p:cNvPr id="52" name="圖片 51">
              <a:extLst>
                <a:ext uri="{FF2B5EF4-FFF2-40B4-BE49-F238E27FC236}">
                  <a16:creationId xmlns:a16="http://schemas.microsoft.com/office/drawing/2014/main" id="{9DCA9C9E-A0B1-4084-AD4B-27DBCEBF8807}"/>
                </a:ext>
              </a:extLst>
            </p:cNvPr>
            <p:cNvPicPr>
              <a:picLocks noChangeAspect="1"/>
            </p:cNvPicPr>
            <p:nvPr/>
          </p:nvPicPr>
          <p:blipFill rotWithShape="1">
            <a:blip r:embed="rId5"/>
            <a:srcRect l="70512" t="1" b="-1"/>
            <a:stretch/>
          </p:blipFill>
          <p:spPr>
            <a:xfrm>
              <a:off x="7335572" y="6002351"/>
              <a:ext cx="686328" cy="137467"/>
            </a:xfrm>
            <a:prstGeom prst="rect">
              <a:avLst/>
            </a:prstGeom>
          </p:spPr>
        </p:pic>
        <p:pic>
          <p:nvPicPr>
            <p:cNvPr id="7" name="圖片 6">
              <a:extLst>
                <a:ext uri="{FF2B5EF4-FFF2-40B4-BE49-F238E27FC236}">
                  <a16:creationId xmlns:a16="http://schemas.microsoft.com/office/drawing/2014/main" id="{F5474448-46A6-48EC-8351-5DDE7CC9E3F0}"/>
                </a:ext>
              </a:extLst>
            </p:cNvPr>
            <p:cNvPicPr>
              <a:picLocks noChangeAspect="1"/>
            </p:cNvPicPr>
            <p:nvPr/>
          </p:nvPicPr>
          <p:blipFill>
            <a:blip r:embed="rId6"/>
            <a:stretch>
              <a:fillRect/>
            </a:stretch>
          </p:blipFill>
          <p:spPr>
            <a:xfrm>
              <a:off x="8014872" y="5963084"/>
              <a:ext cx="318139" cy="171306"/>
            </a:xfrm>
            <a:prstGeom prst="rect">
              <a:avLst/>
            </a:prstGeom>
          </p:spPr>
        </p:pic>
      </p:grpSp>
      <p:pic>
        <p:nvPicPr>
          <p:cNvPr id="56" name="圖片 55">
            <a:extLst>
              <a:ext uri="{FF2B5EF4-FFF2-40B4-BE49-F238E27FC236}">
                <a16:creationId xmlns:a16="http://schemas.microsoft.com/office/drawing/2014/main" id="{50357667-98A9-471F-A546-BD16047F7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5590" y="572182"/>
            <a:ext cx="114381" cy="114381"/>
          </a:xfrm>
          <a:prstGeom prst="rect">
            <a:avLst/>
          </a:prstGeom>
        </p:spPr>
      </p:pic>
      <p:sp>
        <p:nvSpPr>
          <p:cNvPr id="9" name="文字方塊 8">
            <a:extLst>
              <a:ext uri="{FF2B5EF4-FFF2-40B4-BE49-F238E27FC236}">
                <a16:creationId xmlns:a16="http://schemas.microsoft.com/office/drawing/2014/main" id="{D19DAADE-3261-4D0D-BEC1-3AAC3110594A}"/>
              </a:ext>
            </a:extLst>
          </p:cNvPr>
          <p:cNvSpPr txBox="1"/>
          <p:nvPr/>
        </p:nvSpPr>
        <p:spPr>
          <a:xfrm>
            <a:off x="3499334" y="535404"/>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pic>
        <p:nvPicPr>
          <p:cNvPr id="13" name="圖片 12">
            <a:extLst>
              <a:ext uri="{FF2B5EF4-FFF2-40B4-BE49-F238E27FC236}">
                <a16:creationId xmlns:a16="http://schemas.microsoft.com/office/drawing/2014/main" id="{42C645EC-6426-42E7-BF4A-62D534B936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8668" y="5971528"/>
            <a:ext cx="90394" cy="94643"/>
          </a:xfrm>
          <a:prstGeom prst="rect">
            <a:avLst/>
          </a:prstGeom>
        </p:spPr>
      </p:pic>
      <p:grpSp>
        <p:nvGrpSpPr>
          <p:cNvPr id="67" name="群組 66">
            <a:extLst>
              <a:ext uri="{FF2B5EF4-FFF2-40B4-BE49-F238E27FC236}">
                <a16:creationId xmlns:a16="http://schemas.microsoft.com/office/drawing/2014/main" id="{BA42F046-97CB-4226-BC4F-6F8E20C55632}"/>
              </a:ext>
            </a:extLst>
          </p:cNvPr>
          <p:cNvGrpSpPr/>
          <p:nvPr/>
        </p:nvGrpSpPr>
        <p:grpSpPr>
          <a:xfrm>
            <a:off x="512651" y="5014333"/>
            <a:ext cx="2249238" cy="826826"/>
            <a:chOff x="6817394" y="3213673"/>
            <a:chExt cx="2249238" cy="826826"/>
          </a:xfrm>
        </p:grpSpPr>
        <p:grpSp>
          <p:nvGrpSpPr>
            <p:cNvPr id="68" name="群組 67">
              <a:extLst>
                <a:ext uri="{FF2B5EF4-FFF2-40B4-BE49-F238E27FC236}">
                  <a16:creationId xmlns:a16="http://schemas.microsoft.com/office/drawing/2014/main" id="{A2E313CA-E6E6-4AB6-B2DD-7C770D1E99D5}"/>
                </a:ext>
              </a:extLst>
            </p:cNvPr>
            <p:cNvGrpSpPr/>
            <p:nvPr/>
          </p:nvGrpSpPr>
          <p:grpSpPr>
            <a:xfrm>
              <a:off x="6817394" y="3213673"/>
              <a:ext cx="2249238" cy="826826"/>
              <a:chOff x="6811698" y="2688481"/>
              <a:chExt cx="2249238" cy="826826"/>
            </a:xfrm>
          </p:grpSpPr>
          <p:sp>
            <p:nvSpPr>
              <p:cNvPr id="71" name="矩形: 圓角 70">
                <a:extLst>
                  <a:ext uri="{FF2B5EF4-FFF2-40B4-BE49-F238E27FC236}">
                    <a16:creationId xmlns:a16="http://schemas.microsoft.com/office/drawing/2014/main" id="{4FA020A1-B110-4B6F-9CCD-E45A506C743C}"/>
                  </a:ext>
                </a:extLst>
              </p:cNvPr>
              <p:cNvSpPr/>
              <p:nvPr/>
            </p:nvSpPr>
            <p:spPr>
              <a:xfrm>
                <a:off x="7084221" y="2710667"/>
                <a:ext cx="1976715" cy="8046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2" name="圖片 71">
                <a:extLst>
                  <a:ext uri="{FF2B5EF4-FFF2-40B4-BE49-F238E27FC236}">
                    <a16:creationId xmlns:a16="http://schemas.microsoft.com/office/drawing/2014/main" id="{61C9DF96-3A1D-4A7E-A45E-9BF4B4A09E33}"/>
                  </a:ext>
                </a:extLst>
              </p:cNvPr>
              <p:cNvPicPr>
                <a:picLocks noChangeAspect="1"/>
              </p:cNvPicPr>
              <p:nvPr/>
            </p:nvPicPr>
            <p:blipFill>
              <a:blip r:embed="rId9"/>
              <a:stretch>
                <a:fillRect/>
              </a:stretch>
            </p:blipFill>
            <p:spPr>
              <a:xfrm>
                <a:off x="6811698" y="2744313"/>
                <a:ext cx="262255" cy="262255"/>
              </a:xfrm>
              <a:prstGeom prst="rect">
                <a:avLst/>
              </a:prstGeom>
            </p:spPr>
          </p:pic>
          <p:sp>
            <p:nvSpPr>
              <p:cNvPr id="73" name="文字方塊 72">
                <a:extLst>
                  <a:ext uri="{FF2B5EF4-FFF2-40B4-BE49-F238E27FC236}">
                    <a16:creationId xmlns:a16="http://schemas.microsoft.com/office/drawing/2014/main" id="{C9BBBB63-D459-416C-969A-48AAAE403521}"/>
                  </a:ext>
                </a:extLst>
              </p:cNvPr>
              <p:cNvSpPr txBox="1"/>
              <p:nvPr/>
            </p:nvSpPr>
            <p:spPr>
              <a:xfrm>
                <a:off x="7016845" y="2688481"/>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魔法花坊</a:t>
                </a:r>
              </a:p>
            </p:txBody>
          </p:sp>
        </p:grpSp>
        <p:sp>
          <p:nvSpPr>
            <p:cNvPr id="70" name="文字方塊 69">
              <a:extLst>
                <a:ext uri="{FF2B5EF4-FFF2-40B4-BE49-F238E27FC236}">
                  <a16:creationId xmlns:a16="http://schemas.microsoft.com/office/drawing/2014/main" id="{98B7E99B-7188-4F55-B77A-FDE9FB2BA613}"/>
                </a:ext>
              </a:extLst>
            </p:cNvPr>
            <p:cNvSpPr txBox="1"/>
            <p:nvPr/>
          </p:nvSpPr>
          <p:spPr>
            <a:xfrm>
              <a:off x="7058697" y="3381640"/>
              <a:ext cx="1976714" cy="584775"/>
            </a:xfrm>
            <a:prstGeom prst="rect">
              <a:avLst/>
            </a:prstGeom>
            <a:noFill/>
          </p:spPr>
          <p:txBody>
            <a:bodyPr wrap="square" rtlCol="0">
              <a:spAutoFit/>
            </a:bodyPr>
            <a:lstStyle/>
            <a:p>
              <a:r>
                <a:rPr lang="zh-TW" altLang="en-US" sz="800" dirty="0">
                  <a:latin typeface="微軟正黑體" panose="020B0604030504040204" pitchFamily="34" charset="-120"/>
                  <a:ea typeface="微軟正黑體" panose="020B0604030504040204" pitchFamily="34" charset="-120"/>
                </a:rPr>
                <a:t>商品名</a:t>
              </a:r>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時尚花，一個</a:t>
              </a:r>
              <a:r>
                <a:rPr lang="en-US" altLang="zh-TW" sz="800" dirty="0">
                  <a:latin typeface="微軟正黑體" panose="020B0604030504040204" pitchFamily="34" charset="-120"/>
                  <a:ea typeface="微軟正黑體" panose="020B0604030504040204" pitchFamily="34" charset="-120"/>
                </a:rPr>
                <a:t>650</a:t>
              </a:r>
              <a:r>
                <a:rPr lang="zh-TW" altLang="en-US" sz="800" dirty="0">
                  <a:latin typeface="微軟正黑體" panose="020B0604030504040204" pitchFamily="34" charset="-120"/>
                  <a:ea typeface="微軟正黑體" panose="020B0604030504040204" pitchFamily="34" charset="-120"/>
                </a:rPr>
                <a:t>元。</a:t>
              </a:r>
              <a:endParaRPr lang="en-US" altLang="zh-TW" sz="800" dirty="0">
                <a:latin typeface="微軟正黑體" panose="020B0604030504040204" pitchFamily="34" charset="-120"/>
                <a:ea typeface="微軟正黑體" panose="020B0604030504040204" pitchFamily="34" charset="-120"/>
              </a:endParaRPr>
            </a:p>
            <a:p>
              <a:r>
                <a:rPr lang="zh-TW" altLang="en-US" sz="800" dirty="0">
                  <a:latin typeface="微軟正黑體" panose="020B0604030504040204" pitchFamily="34" charset="-120"/>
                  <a:ea typeface="微軟正黑體" panose="020B0604030504040204" pitchFamily="34" charset="-120"/>
                </a:rPr>
                <a:t>恭喜下列得標者，記得於我的購物清單中結帳付款喔</a:t>
              </a:r>
              <a:r>
                <a:rPr lang="en-US" altLang="zh-TW" sz="800" dirty="0">
                  <a:latin typeface="微軟正黑體" panose="020B0604030504040204" pitchFamily="34" charset="-120"/>
                  <a:ea typeface="微軟正黑體" panose="020B0604030504040204" pitchFamily="34" charset="-120"/>
                </a:rPr>
                <a:t>~</a:t>
              </a:r>
            </a:p>
            <a:p>
              <a:r>
                <a:rPr lang="zh-TW" altLang="en-US" sz="800" dirty="0">
                  <a:latin typeface="微軟正黑體" panose="020B0604030504040204" pitchFamily="34" charset="-120"/>
                  <a:ea typeface="微軟正黑體" panose="020B0604030504040204" pitchFamily="34" charset="-120"/>
                </a:rPr>
                <a:t>造咖</a:t>
              </a:r>
              <a:r>
                <a:rPr lang="en-US" altLang="zh-TW" sz="800" dirty="0">
                  <a:latin typeface="微軟正黑體" panose="020B0604030504040204" pitchFamily="34" charset="-120"/>
                  <a:ea typeface="微軟正黑體" panose="020B0604030504040204" pitchFamily="34" charset="-120"/>
                </a:rPr>
                <a:t>+1</a:t>
              </a:r>
              <a:r>
                <a:rPr lang="zh-TW" altLang="en-US" sz="800" dirty="0">
                  <a:latin typeface="微軟正黑體" panose="020B0604030504040204" pitchFamily="34" charset="-120"/>
                  <a:ea typeface="微軟正黑體" panose="020B0604030504040204" pitchFamily="34" charset="-120"/>
                </a:rPr>
                <a:t>，林美美</a:t>
              </a:r>
              <a:r>
                <a:rPr lang="en-US" altLang="zh-TW" sz="800" dirty="0">
                  <a:latin typeface="微軟正黑體" panose="020B0604030504040204" pitchFamily="34" charset="-120"/>
                  <a:ea typeface="微軟正黑體" panose="020B0604030504040204" pitchFamily="34" charset="-120"/>
                </a:rPr>
                <a:t>+3</a:t>
              </a:r>
              <a:r>
                <a:rPr lang="zh-TW" altLang="en-US" sz="800" dirty="0">
                  <a:latin typeface="微軟正黑體" panose="020B0604030504040204" pitchFamily="34" charset="-120"/>
                  <a:ea typeface="微軟正黑體" panose="020B0604030504040204" pitchFamily="34" charset="-120"/>
                </a:rPr>
                <a:t>，紅豆</a:t>
              </a:r>
              <a:r>
                <a:rPr lang="en-US" altLang="zh-TW" sz="800" dirty="0">
                  <a:latin typeface="微軟正黑體" panose="020B0604030504040204" pitchFamily="34" charset="-120"/>
                  <a:ea typeface="微軟正黑體" panose="020B0604030504040204" pitchFamily="34" charset="-120"/>
                </a:rPr>
                <a:t>+2</a:t>
              </a:r>
              <a:r>
                <a:rPr lang="zh-TW" altLang="en-US" sz="800" dirty="0">
                  <a:latin typeface="微軟正黑體" panose="020B0604030504040204" pitchFamily="34" charset="-120"/>
                  <a:ea typeface="微軟正黑體" panose="020B0604030504040204" pitchFamily="34" charset="-120"/>
                </a:rPr>
                <a:t>、大明</a:t>
              </a:r>
              <a:r>
                <a:rPr lang="en-US" altLang="zh-TW" sz="800" dirty="0">
                  <a:latin typeface="微軟正黑體" panose="020B0604030504040204" pitchFamily="34" charset="-120"/>
                  <a:ea typeface="微軟正黑體" panose="020B0604030504040204" pitchFamily="34" charset="-120"/>
                </a:rPr>
                <a:t>+1</a:t>
              </a:r>
              <a:endParaRPr lang="zh-TW" altLang="en-US" sz="800" dirty="0">
                <a:latin typeface="微軟正黑體" panose="020B0604030504040204" pitchFamily="34" charset="-120"/>
                <a:ea typeface="微軟正黑體" panose="020B0604030504040204" pitchFamily="34" charset="-120"/>
              </a:endParaRPr>
            </a:p>
          </p:txBody>
        </p:sp>
      </p:grpSp>
      <p:pic>
        <p:nvPicPr>
          <p:cNvPr id="15" name="圖片 14">
            <a:extLst>
              <a:ext uri="{FF2B5EF4-FFF2-40B4-BE49-F238E27FC236}">
                <a16:creationId xmlns:a16="http://schemas.microsoft.com/office/drawing/2014/main" id="{FE05B7CB-F60C-4E94-A82F-C81B46574A66}"/>
              </a:ext>
            </a:extLst>
          </p:cNvPr>
          <p:cNvPicPr>
            <a:picLocks noChangeAspect="1"/>
          </p:cNvPicPr>
          <p:nvPr/>
        </p:nvPicPr>
        <p:blipFill>
          <a:blip r:embed="rId10"/>
          <a:stretch>
            <a:fillRect/>
          </a:stretch>
        </p:blipFill>
        <p:spPr>
          <a:xfrm>
            <a:off x="1604071" y="5290704"/>
            <a:ext cx="902286" cy="896190"/>
          </a:xfrm>
          <a:prstGeom prst="rect">
            <a:avLst/>
          </a:prstGeom>
        </p:spPr>
      </p:pic>
      <p:sp>
        <p:nvSpPr>
          <p:cNvPr id="30" name="矩形 29">
            <a:extLst>
              <a:ext uri="{FF2B5EF4-FFF2-40B4-BE49-F238E27FC236}">
                <a16:creationId xmlns:a16="http://schemas.microsoft.com/office/drawing/2014/main" id="{68223B7B-E3CD-44C2-AD84-8E8BEA96727D}"/>
              </a:ext>
            </a:extLst>
          </p:cNvPr>
          <p:cNvSpPr/>
          <p:nvPr/>
        </p:nvSpPr>
        <p:spPr>
          <a:xfrm>
            <a:off x="346644" y="4059837"/>
            <a:ext cx="2830353" cy="258718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 name="群組 84">
            <a:extLst>
              <a:ext uri="{FF2B5EF4-FFF2-40B4-BE49-F238E27FC236}">
                <a16:creationId xmlns:a16="http://schemas.microsoft.com/office/drawing/2014/main" id="{6480EAE7-9D8C-4402-9593-D83C4ED04437}"/>
              </a:ext>
            </a:extLst>
          </p:cNvPr>
          <p:cNvGrpSpPr/>
          <p:nvPr/>
        </p:nvGrpSpPr>
        <p:grpSpPr>
          <a:xfrm>
            <a:off x="294065" y="191861"/>
            <a:ext cx="2928902" cy="3906710"/>
            <a:chOff x="436774" y="345556"/>
            <a:chExt cx="2928902" cy="3906710"/>
          </a:xfrm>
        </p:grpSpPr>
        <p:sp>
          <p:nvSpPr>
            <p:cNvPr id="86" name="矩形: 圓角 85">
              <a:extLst>
                <a:ext uri="{FF2B5EF4-FFF2-40B4-BE49-F238E27FC236}">
                  <a16:creationId xmlns:a16="http://schemas.microsoft.com/office/drawing/2014/main" id="{B66E3ECE-E142-41A3-A93C-787D3A576D34}"/>
                </a:ext>
              </a:extLst>
            </p:cNvPr>
            <p:cNvSpPr/>
            <p:nvPr/>
          </p:nvSpPr>
          <p:spPr>
            <a:xfrm>
              <a:off x="1053707" y="469659"/>
              <a:ext cx="684730" cy="26826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文字方塊 86">
              <a:extLst>
                <a:ext uri="{FF2B5EF4-FFF2-40B4-BE49-F238E27FC236}">
                  <a16:creationId xmlns:a16="http://schemas.microsoft.com/office/drawing/2014/main" id="{B2082A0E-0787-4C73-813C-635E2A692D3F}"/>
                </a:ext>
              </a:extLst>
            </p:cNvPr>
            <p:cNvSpPr txBox="1"/>
            <p:nvPr/>
          </p:nvSpPr>
          <p:spPr>
            <a:xfrm>
              <a:off x="836357" y="2779438"/>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產品資訊</a:t>
              </a:r>
            </a:p>
          </p:txBody>
        </p:sp>
        <p:cxnSp>
          <p:nvCxnSpPr>
            <p:cNvPr id="88" name="直線接點 87">
              <a:extLst>
                <a:ext uri="{FF2B5EF4-FFF2-40B4-BE49-F238E27FC236}">
                  <a16:creationId xmlns:a16="http://schemas.microsoft.com/office/drawing/2014/main" id="{1CB07208-AB67-4273-AFCA-5E231BA94AF4}"/>
                </a:ext>
              </a:extLst>
            </p:cNvPr>
            <p:cNvCxnSpPr>
              <a:cxnSpLocks/>
            </p:cNvCxnSpPr>
            <p:nvPr/>
          </p:nvCxnSpPr>
          <p:spPr>
            <a:xfrm>
              <a:off x="490020" y="351436"/>
              <a:ext cx="2788624" cy="1525"/>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89" name="文字方塊 88">
              <a:extLst>
                <a:ext uri="{FF2B5EF4-FFF2-40B4-BE49-F238E27FC236}">
                  <a16:creationId xmlns:a16="http://schemas.microsoft.com/office/drawing/2014/main" id="{6985DE9F-6B74-4806-BAC4-261854040F1C}"/>
                </a:ext>
              </a:extLst>
            </p:cNvPr>
            <p:cNvSpPr txBox="1"/>
            <p:nvPr/>
          </p:nvSpPr>
          <p:spPr>
            <a:xfrm>
              <a:off x="810910" y="462833"/>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當前商品</a:t>
              </a:r>
            </a:p>
          </p:txBody>
        </p:sp>
        <p:sp>
          <p:nvSpPr>
            <p:cNvPr id="90" name="文字方塊 89">
              <a:extLst>
                <a:ext uri="{FF2B5EF4-FFF2-40B4-BE49-F238E27FC236}">
                  <a16:creationId xmlns:a16="http://schemas.microsoft.com/office/drawing/2014/main" id="{81E38BC7-56F7-49B2-8316-229F380BCED8}"/>
                </a:ext>
              </a:extLst>
            </p:cNvPr>
            <p:cNvSpPr txBox="1"/>
            <p:nvPr/>
          </p:nvSpPr>
          <p:spPr>
            <a:xfrm>
              <a:off x="1808035" y="468623"/>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先前商品</a:t>
              </a:r>
            </a:p>
          </p:txBody>
        </p:sp>
        <p:pic>
          <p:nvPicPr>
            <p:cNvPr id="91" name="圖片 90">
              <a:extLst>
                <a:ext uri="{FF2B5EF4-FFF2-40B4-BE49-F238E27FC236}">
                  <a16:creationId xmlns:a16="http://schemas.microsoft.com/office/drawing/2014/main" id="{7D8CD5E7-A31A-4743-9961-E8920EB43C5D}"/>
                </a:ext>
              </a:extLst>
            </p:cNvPr>
            <p:cNvPicPr>
              <a:picLocks noChangeAspect="1"/>
            </p:cNvPicPr>
            <p:nvPr/>
          </p:nvPicPr>
          <p:blipFill rotWithShape="1">
            <a:blip r:embed="rId11">
              <a:extLst>
                <a:ext uri="{28A0092B-C50C-407E-A947-70E740481C1C}">
                  <a14:useLocalDpi xmlns:a14="http://schemas.microsoft.com/office/drawing/2010/main" val="0"/>
                </a:ext>
              </a:extLst>
            </a:blip>
            <a:srcRect t="26155" b="-55"/>
            <a:stretch/>
          </p:blipFill>
          <p:spPr>
            <a:xfrm>
              <a:off x="1025704" y="1049235"/>
              <a:ext cx="1857066" cy="1693570"/>
            </a:xfrm>
            <a:prstGeom prst="rect">
              <a:avLst/>
            </a:prstGeom>
          </p:spPr>
        </p:pic>
        <p:sp>
          <p:nvSpPr>
            <p:cNvPr id="92" name="文字方塊 91">
              <a:extLst>
                <a:ext uri="{FF2B5EF4-FFF2-40B4-BE49-F238E27FC236}">
                  <a16:creationId xmlns:a16="http://schemas.microsoft.com/office/drawing/2014/main" id="{F7126962-B87A-4D15-9AB2-C9BEBE044DB2}"/>
                </a:ext>
              </a:extLst>
            </p:cNvPr>
            <p:cNvSpPr txBox="1"/>
            <p:nvPr/>
          </p:nvSpPr>
          <p:spPr>
            <a:xfrm>
              <a:off x="899332" y="3659954"/>
              <a:ext cx="1059906"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strike="sngStrike" dirty="0">
                  <a:latin typeface="微軟正黑體" panose="020B0604030504040204" pitchFamily="34" charset="-120"/>
                  <a:ea typeface="微軟正黑體" panose="020B0604030504040204" pitchFamily="34" charset="-120"/>
                </a:rPr>
                <a:t>價格</a:t>
              </a:r>
              <a:r>
                <a:rPr lang="en-US" altLang="zh-TW" sz="1200" strike="sngStrike" dirty="0">
                  <a:latin typeface="微軟正黑體" panose="020B0604030504040204" pitchFamily="34" charset="-120"/>
                  <a:ea typeface="微軟正黑體" panose="020B0604030504040204" pitchFamily="34" charset="-120"/>
                </a:rPr>
                <a:t>:$700</a:t>
              </a:r>
              <a:endParaRPr lang="zh-TW" altLang="en-US" sz="1200" strike="sngStrike" dirty="0">
                <a:latin typeface="微軟正黑體" panose="020B0604030504040204" pitchFamily="34" charset="-120"/>
                <a:ea typeface="微軟正黑體" panose="020B0604030504040204" pitchFamily="34" charset="-120"/>
              </a:endParaRPr>
            </a:p>
          </p:txBody>
        </p:sp>
        <p:sp>
          <p:nvSpPr>
            <p:cNvPr id="93" name="文字方塊 92">
              <a:extLst>
                <a:ext uri="{FF2B5EF4-FFF2-40B4-BE49-F238E27FC236}">
                  <a16:creationId xmlns:a16="http://schemas.microsoft.com/office/drawing/2014/main" id="{BC08B1C9-B958-49B0-9BB9-15C3034F6EC2}"/>
                </a:ext>
              </a:extLst>
            </p:cNvPr>
            <p:cNvSpPr txBox="1"/>
            <p:nvPr/>
          </p:nvSpPr>
          <p:spPr>
            <a:xfrm>
              <a:off x="888162" y="3252643"/>
              <a:ext cx="100860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規格</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粉色</a:t>
              </a:r>
            </a:p>
          </p:txBody>
        </p:sp>
        <p:sp>
          <p:nvSpPr>
            <p:cNvPr id="94" name="文字方塊 93">
              <a:extLst>
                <a:ext uri="{FF2B5EF4-FFF2-40B4-BE49-F238E27FC236}">
                  <a16:creationId xmlns:a16="http://schemas.microsoft.com/office/drawing/2014/main" id="{D3092301-DF1E-4D44-A63C-F1BB27DB99A8}"/>
                </a:ext>
              </a:extLst>
            </p:cNvPr>
            <p:cNvSpPr txBox="1"/>
            <p:nvPr/>
          </p:nvSpPr>
          <p:spPr>
            <a:xfrm>
              <a:off x="890859" y="3044866"/>
              <a:ext cx="1470274"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商品名稱</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時尚花</a:t>
              </a:r>
            </a:p>
          </p:txBody>
        </p:sp>
        <p:sp>
          <p:nvSpPr>
            <p:cNvPr id="95" name="文字方塊 94">
              <a:extLst>
                <a:ext uri="{FF2B5EF4-FFF2-40B4-BE49-F238E27FC236}">
                  <a16:creationId xmlns:a16="http://schemas.microsoft.com/office/drawing/2014/main" id="{9C4D253D-E487-4954-A850-6DA21E42E961}"/>
                </a:ext>
              </a:extLst>
            </p:cNvPr>
            <p:cNvSpPr txBox="1"/>
            <p:nvPr/>
          </p:nvSpPr>
          <p:spPr>
            <a:xfrm>
              <a:off x="1808632" y="3633177"/>
              <a:ext cx="1377300" cy="307777"/>
            </a:xfrm>
            <a:prstGeom prst="rect">
              <a:avLst/>
            </a:prstGeom>
            <a:noFill/>
          </p:spPr>
          <p:txBody>
            <a:bodyPr wrap="none" rtlCol="0">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直播價格</a:t>
              </a:r>
              <a:r>
                <a:rPr lang="en-US" altLang="zh-TW" sz="1400" b="1" dirty="0">
                  <a:solidFill>
                    <a:srgbClr val="C00000"/>
                  </a:solidFill>
                  <a:latin typeface="微軟正黑體" panose="020B0604030504040204" pitchFamily="34" charset="-120"/>
                  <a:ea typeface="微軟正黑體" panose="020B0604030504040204" pitchFamily="34" charset="-120"/>
                </a:rPr>
                <a:t>:$650</a:t>
              </a:r>
              <a:endParaRPr lang="zh-TW" altLang="en-US" sz="1400" b="1" dirty="0">
                <a:solidFill>
                  <a:srgbClr val="C00000"/>
                </a:solidFill>
                <a:latin typeface="微軟正黑體" panose="020B0604030504040204" pitchFamily="34" charset="-120"/>
                <a:ea typeface="微軟正黑體" panose="020B0604030504040204" pitchFamily="34" charset="-120"/>
              </a:endParaRPr>
            </a:p>
          </p:txBody>
        </p:sp>
        <p:sp>
          <p:nvSpPr>
            <p:cNvPr id="100" name="文字方塊 99">
              <a:extLst>
                <a:ext uri="{FF2B5EF4-FFF2-40B4-BE49-F238E27FC236}">
                  <a16:creationId xmlns:a16="http://schemas.microsoft.com/office/drawing/2014/main" id="{6C93B3F9-13F2-47CA-9F0A-87D390CA5ED5}"/>
                </a:ext>
              </a:extLst>
            </p:cNvPr>
            <p:cNvSpPr txBox="1"/>
            <p:nvPr/>
          </p:nvSpPr>
          <p:spPr>
            <a:xfrm>
              <a:off x="892035" y="3460420"/>
              <a:ext cx="88036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:28</a:t>
              </a:r>
              <a:endParaRPr lang="zh-TW" altLang="en-US" sz="1200" dirty="0">
                <a:latin typeface="微軟正黑體" panose="020B0604030504040204" pitchFamily="34" charset="-120"/>
                <a:ea typeface="微軟正黑體" panose="020B0604030504040204" pitchFamily="34" charset="-120"/>
              </a:endParaRPr>
            </a:p>
          </p:txBody>
        </p:sp>
        <p:pic>
          <p:nvPicPr>
            <p:cNvPr id="102" name="圖片 101">
              <a:extLst>
                <a:ext uri="{FF2B5EF4-FFF2-40B4-BE49-F238E27FC236}">
                  <a16:creationId xmlns:a16="http://schemas.microsoft.com/office/drawing/2014/main" id="{28A1AF5E-6C3C-4A9D-91A2-0D64DE4446AF}"/>
                </a:ext>
              </a:extLst>
            </p:cNvPr>
            <p:cNvPicPr>
              <a:picLocks noChangeAspect="1"/>
            </p:cNvPicPr>
            <p:nvPr/>
          </p:nvPicPr>
          <p:blipFill rotWithShape="1">
            <a:blip r:embed="rId12"/>
            <a:srcRect t="-673" b="85122"/>
            <a:stretch/>
          </p:blipFill>
          <p:spPr>
            <a:xfrm>
              <a:off x="624319" y="3901300"/>
              <a:ext cx="2664853" cy="350966"/>
            </a:xfrm>
            <a:prstGeom prst="rect">
              <a:avLst/>
            </a:prstGeom>
          </p:spPr>
        </p:pic>
        <p:sp>
          <p:nvSpPr>
            <p:cNvPr id="105" name="矩形 104">
              <a:extLst>
                <a:ext uri="{FF2B5EF4-FFF2-40B4-BE49-F238E27FC236}">
                  <a16:creationId xmlns:a16="http://schemas.microsoft.com/office/drawing/2014/main" id="{5924AD03-CB60-41AB-AEA0-52C1FA17C683}"/>
                </a:ext>
              </a:extLst>
            </p:cNvPr>
            <p:cNvSpPr/>
            <p:nvPr/>
          </p:nvSpPr>
          <p:spPr>
            <a:xfrm>
              <a:off x="490020" y="370176"/>
              <a:ext cx="386139" cy="189895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 name="矩形 105">
              <a:extLst>
                <a:ext uri="{FF2B5EF4-FFF2-40B4-BE49-F238E27FC236}">
                  <a16:creationId xmlns:a16="http://schemas.microsoft.com/office/drawing/2014/main" id="{A2F42C8B-AF69-4897-AB35-0EACE1CABED5}"/>
                </a:ext>
              </a:extLst>
            </p:cNvPr>
            <p:cNvSpPr/>
            <p:nvPr/>
          </p:nvSpPr>
          <p:spPr>
            <a:xfrm>
              <a:off x="482043" y="2275536"/>
              <a:ext cx="386139" cy="19486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文字方塊 107">
              <a:extLst>
                <a:ext uri="{FF2B5EF4-FFF2-40B4-BE49-F238E27FC236}">
                  <a16:creationId xmlns:a16="http://schemas.microsoft.com/office/drawing/2014/main" id="{6B88BBF2-293B-4602-AA61-6541568698CC}"/>
                </a:ext>
              </a:extLst>
            </p:cNvPr>
            <p:cNvSpPr txBox="1"/>
            <p:nvPr/>
          </p:nvSpPr>
          <p:spPr>
            <a:xfrm>
              <a:off x="436774" y="650938"/>
              <a:ext cx="461665" cy="1015663"/>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商品資訊</a:t>
              </a:r>
            </a:p>
          </p:txBody>
        </p:sp>
        <p:sp>
          <p:nvSpPr>
            <p:cNvPr id="110" name="文字方塊 109">
              <a:extLst>
                <a:ext uri="{FF2B5EF4-FFF2-40B4-BE49-F238E27FC236}">
                  <a16:creationId xmlns:a16="http://schemas.microsoft.com/office/drawing/2014/main" id="{14709271-8A89-4B60-A687-EAA60CF8D682}"/>
                </a:ext>
              </a:extLst>
            </p:cNvPr>
            <p:cNvSpPr txBox="1"/>
            <p:nvPr/>
          </p:nvSpPr>
          <p:spPr>
            <a:xfrm>
              <a:off x="446868" y="2677134"/>
              <a:ext cx="461665" cy="1477328"/>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我的購物清單</a:t>
              </a:r>
            </a:p>
          </p:txBody>
        </p:sp>
        <p:sp>
          <p:nvSpPr>
            <p:cNvPr id="111" name="矩形 110">
              <a:extLst>
                <a:ext uri="{FF2B5EF4-FFF2-40B4-BE49-F238E27FC236}">
                  <a16:creationId xmlns:a16="http://schemas.microsoft.com/office/drawing/2014/main" id="{42BDC84D-A259-4493-AB28-492B7E8712EB}"/>
                </a:ext>
              </a:extLst>
            </p:cNvPr>
            <p:cNvSpPr/>
            <p:nvPr/>
          </p:nvSpPr>
          <p:spPr>
            <a:xfrm>
              <a:off x="3270729" y="345556"/>
              <a:ext cx="94947" cy="38599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圓角 111">
              <a:extLst>
                <a:ext uri="{FF2B5EF4-FFF2-40B4-BE49-F238E27FC236}">
                  <a16:creationId xmlns:a16="http://schemas.microsoft.com/office/drawing/2014/main" id="{7FDBFE17-753E-427F-B6E1-F8339FCFEF5E}"/>
                </a:ext>
              </a:extLst>
            </p:cNvPr>
            <p:cNvSpPr/>
            <p:nvPr/>
          </p:nvSpPr>
          <p:spPr>
            <a:xfrm>
              <a:off x="2045417" y="466100"/>
              <a:ext cx="684730" cy="26826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3" name="直線接點 112">
              <a:extLst>
                <a:ext uri="{FF2B5EF4-FFF2-40B4-BE49-F238E27FC236}">
                  <a16:creationId xmlns:a16="http://schemas.microsoft.com/office/drawing/2014/main" id="{2301D1E7-1E86-4D50-AE17-4FAB30F7154D}"/>
                </a:ext>
              </a:extLst>
            </p:cNvPr>
            <p:cNvCxnSpPr>
              <a:cxnSpLocks/>
              <a:endCxn id="111" idx="2"/>
            </p:cNvCxnSpPr>
            <p:nvPr/>
          </p:nvCxnSpPr>
          <p:spPr>
            <a:xfrm flipV="1">
              <a:off x="868210" y="4205516"/>
              <a:ext cx="2449993" cy="14374"/>
            </a:xfrm>
            <a:prstGeom prst="line">
              <a:avLst/>
            </a:prstGeom>
          </p:spPr>
          <p:style>
            <a:lnRef idx="1">
              <a:schemeClr val="dk1"/>
            </a:lnRef>
            <a:fillRef idx="0">
              <a:schemeClr val="dk1"/>
            </a:fillRef>
            <a:effectRef idx="0">
              <a:schemeClr val="dk1"/>
            </a:effectRef>
            <a:fontRef idx="minor">
              <a:schemeClr val="tx1"/>
            </a:fontRef>
          </p:style>
        </p:cxnSp>
        <p:sp>
          <p:nvSpPr>
            <p:cNvPr id="114" name="矩形 113">
              <a:extLst>
                <a:ext uri="{FF2B5EF4-FFF2-40B4-BE49-F238E27FC236}">
                  <a16:creationId xmlns:a16="http://schemas.microsoft.com/office/drawing/2014/main" id="{4E9BD1E7-1825-4D12-8EFD-1CCDFC927FF7}"/>
                </a:ext>
              </a:extLst>
            </p:cNvPr>
            <p:cNvSpPr/>
            <p:nvPr/>
          </p:nvSpPr>
          <p:spPr>
            <a:xfrm>
              <a:off x="860176" y="365884"/>
              <a:ext cx="71963" cy="190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15" name="圖片 114">
            <a:extLst>
              <a:ext uri="{FF2B5EF4-FFF2-40B4-BE49-F238E27FC236}">
                <a16:creationId xmlns:a16="http://schemas.microsoft.com/office/drawing/2014/main" id="{3CFE3EBA-252A-421F-887F-89EF68B30BCF}"/>
              </a:ext>
            </a:extLst>
          </p:cNvPr>
          <p:cNvPicPr>
            <a:picLocks noChangeAspect="1"/>
          </p:cNvPicPr>
          <p:nvPr/>
        </p:nvPicPr>
        <p:blipFill>
          <a:blip r:embed="rId6"/>
          <a:stretch>
            <a:fillRect/>
          </a:stretch>
        </p:blipFill>
        <p:spPr>
          <a:xfrm>
            <a:off x="10408429" y="2842301"/>
            <a:ext cx="318139" cy="171306"/>
          </a:xfrm>
          <a:prstGeom prst="rect">
            <a:avLst/>
          </a:prstGeom>
        </p:spPr>
      </p:pic>
      <p:sp>
        <p:nvSpPr>
          <p:cNvPr id="60" name="矩形 59">
            <a:extLst>
              <a:ext uri="{FF2B5EF4-FFF2-40B4-BE49-F238E27FC236}">
                <a16:creationId xmlns:a16="http://schemas.microsoft.com/office/drawing/2014/main" id="{EAD5EBA3-0AA3-42CC-B070-1B73B574AA49}"/>
              </a:ext>
            </a:extLst>
          </p:cNvPr>
          <p:cNvSpPr/>
          <p:nvPr/>
        </p:nvSpPr>
        <p:spPr>
          <a:xfrm>
            <a:off x="3088274" y="4117249"/>
            <a:ext cx="85436" cy="252892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34813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Transform your walls with this amazing graphic of Audio Waves! Drastically make over any living room, bedroom, family room, man cave or any other space in your home, office, store or gathering place with something that that is certain to make a strong statement. Say it loud! Say it">
            <a:extLst>
              <a:ext uri="{FF2B5EF4-FFF2-40B4-BE49-F238E27FC236}">
                <a16:creationId xmlns:a16="http://schemas.microsoft.com/office/drawing/2014/main" id="{4DF3D9AD-323E-4D4B-B85E-BEC2FE2A7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868" y="0"/>
            <a:ext cx="477613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222912D5-3086-42DB-91B7-6F6729F34AD4}"/>
              </a:ext>
            </a:extLst>
          </p:cNvPr>
          <p:cNvSpPr txBox="1"/>
          <p:nvPr/>
        </p:nvSpPr>
        <p:spPr>
          <a:xfrm>
            <a:off x="0" y="2676331"/>
            <a:ext cx="3714749" cy="830997"/>
          </a:xfrm>
          <a:prstGeom prst="rect">
            <a:avLst/>
          </a:prstGeom>
          <a:noFill/>
        </p:spPr>
        <p:txBody>
          <a:bodyPr wrap="square" rtlCol="0">
            <a:spAutoFit/>
          </a:bodyPr>
          <a:lstStyle/>
          <a:p>
            <a:r>
              <a:rPr lang="zh-TW" altLang="en-US" sz="4800" b="1" u="sng"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賣家</a:t>
            </a:r>
            <a:endParaRPr lang="en-US" altLang="zh-TW" sz="4800" b="1" u="sng"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5589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5E7724-8264-4D05-BA7E-E01095BA3345}"/>
              </a:ext>
            </a:extLst>
          </p:cNvPr>
          <p:cNvSpPr/>
          <p:nvPr/>
        </p:nvSpPr>
        <p:spPr>
          <a:xfrm>
            <a:off x="9378397" y="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文字方塊 74">
            <a:extLst>
              <a:ext uri="{FF2B5EF4-FFF2-40B4-BE49-F238E27FC236}">
                <a16:creationId xmlns:a16="http://schemas.microsoft.com/office/drawing/2014/main" id="{3B61173A-C3C1-44BF-841D-EDC1039FB8A4}"/>
              </a:ext>
            </a:extLst>
          </p:cNvPr>
          <p:cNvSpPr txBox="1"/>
          <p:nvPr/>
        </p:nvSpPr>
        <p:spPr>
          <a:xfrm>
            <a:off x="3698898" y="5667897"/>
            <a:ext cx="2605200"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大家希望情人節收到哪種花束</a:t>
            </a:r>
            <a:r>
              <a:rPr lang="en-US" altLang="zh-TW" sz="1400" b="1" dirty="0">
                <a:solidFill>
                  <a:schemeClr val="bg1"/>
                </a:solidFill>
                <a:latin typeface="微軟正黑體" panose="020B0604030504040204" pitchFamily="34" charset="-120"/>
                <a:ea typeface="微軟正黑體" panose="020B0604030504040204" pitchFamily="34" charset="-120"/>
              </a:rPr>
              <a:t>?</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sp>
        <p:nvSpPr>
          <p:cNvPr id="143" name="文字方塊 142">
            <a:extLst>
              <a:ext uri="{FF2B5EF4-FFF2-40B4-BE49-F238E27FC236}">
                <a16:creationId xmlns:a16="http://schemas.microsoft.com/office/drawing/2014/main" id="{3599846C-FEAC-4D7C-A9D6-C233B3D37767}"/>
              </a:ext>
            </a:extLst>
          </p:cNvPr>
          <p:cNvSpPr txBox="1"/>
          <p:nvPr/>
        </p:nvSpPr>
        <p:spPr>
          <a:xfrm>
            <a:off x="9771703" y="83609"/>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左上</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商品資訊畫面</a:t>
            </a:r>
          </a:p>
        </p:txBody>
      </p:sp>
      <p:sp>
        <p:nvSpPr>
          <p:cNvPr id="103" name="矩形: 圓角 102">
            <a:extLst>
              <a:ext uri="{FF2B5EF4-FFF2-40B4-BE49-F238E27FC236}">
                <a16:creationId xmlns:a16="http://schemas.microsoft.com/office/drawing/2014/main" id="{768A9917-4342-47C9-A7C3-8289BE4FA4CB}"/>
              </a:ext>
            </a:extLst>
          </p:cNvPr>
          <p:cNvSpPr/>
          <p:nvPr/>
        </p:nvSpPr>
        <p:spPr>
          <a:xfrm>
            <a:off x="1053707" y="469659"/>
            <a:ext cx="684730" cy="26826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文字方塊 104">
            <a:extLst>
              <a:ext uri="{FF2B5EF4-FFF2-40B4-BE49-F238E27FC236}">
                <a16:creationId xmlns:a16="http://schemas.microsoft.com/office/drawing/2014/main" id="{04B87F87-9A95-43E4-861C-992DE66F0728}"/>
              </a:ext>
            </a:extLst>
          </p:cNvPr>
          <p:cNvSpPr txBox="1"/>
          <p:nvPr/>
        </p:nvSpPr>
        <p:spPr>
          <a:xfrm>
            <a:off x="836357" y="2779438"/>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產品資訊</a:t>
            </a:r>
          </a:p>
        </p:txBody>
      </p:sp>
      <p:cxnSp>
        <p:nvCxnSpPr>
          <p:cNvPr id="106" name="直線接點 105">
            <a:extLst>
              <a:ext uri="{FF2B5EF4-FFF2-40B4-BE49-F238E27FC236}">
                <a16:creationId xmlns:a16="http://schemas.microsoft.com/office/drawing/2014/main" id="{6E43C397-5E20-439C-AE6A-CADF07A17A3B}"/>
              </a:ext>
            </a:extLst>
          </p:cNvPr>
          <p:cNvCxnSpPr>
            <a:cxnSpLocks/>
          </p:cNvCxnSpPr>
          <p:nvPr/>
        </p:nvCxnSpPr>
        <p:spPr>
          <a:xfrm>
            <a:off x="490020" y="351436"/>
            <a:ext cx="2788624" cy="1525"/>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08" name="文字方塊 107">
            <a:extLst>
              <a:ext uri="{FF2B5EF4-FFF2-40B4-BE49-F238E27FC236}">
                <a16:creationId xmlns:a16="http://schemas.microsoft.com/office/drawing/2014/main" id="{3AFFB497-0152-48E5-B310-7BEE7308C2E0}"/>
              </a:ext>
            </a:extLst>
          </p:cNvPr>
          <p:cNvSpPr txBox="1"/>
          <p:nvPr/>
        </p:nvSpPr>
        <p:spPr>
          <a:xfrm>
            <a:off x="810910" y="462833"/>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當前商品</a:t>
            </a:r>
          </a:p>
        </p:txBody>
      </p:sp>
      <p:sp>
        <p:nvSpPr>
          <p:cNvPr id="110" name="文字方塊 109">
            <a:extLst>
              <a:ext uri="{FF2B5EF4-FFF2-40B4-BE49-F238E27FC236}">
                <a16:creationId xmlns:a16="http://schemas.microsoft.com/office/drawing/2014/main" id="{DCB4DFAA-C63F-451A-BB82-F57CDE42C868}"/>
              </a:ext>
            </a:extLst>
          </p:cNvPr>
          <p:cNvSpPr txBox="1"/>
          <p:nvPr/>
        </p:nvSpPr>
        <p:spPr>
          <a:xfrm>
            <a:off x="1809058" y="501164"/>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先前商品</a:t>
            </a:r>
          </a:p>
        </p:txBody>
      </p:sp>
      <p:pic>
        <p:nvPicPr>
          <p:cNvPr id="111" name="圖片 110">
            <a:extLst>
              <a:ext uri="{FF2B5EF4-FFF2-40B4-BE49-F238E27FC236}">
                <a16:creationId xmlns:a16="http://schemas.microsoft.com/office/drawing/2014/main" id="{D9D0B827-AB88-49B5-B78B-C7C78813761A}"/>
              </a:ext>
            </a:extLst>
          </p:cNvPr>
          <p:cNvPicPr>
            <a:picLocks noChangeAspect="1"/>
          </p:cNvPicPr>
          <p:nvPr/>
        </p:nvPicPr>
        <p:blipFill rotWithShape="1">
          <a:blip r:embed="rId3">
            <a:extLst>
              <a:ext uri="{28A0092B-C50C-407E-A947-70E740481C1C}">
                <a14:useLocalDpi xmlns:a14="http://schemas.microsoft.com/office/drawing/2010/main" val="0"/>
              </a:ext>
            </a:extLst>
          </a:blip>
          <a:srcRect t="26155" b="-55"/>
          <a:stretch/>
        </p:blipFill>
        <p:spPr>
          <a:xfrm>
            <a:off x="1025704" y="1049235"/>
            <a:ext cx="1857066" cy="1693570"/>
          </a:xfrm>
          <a:prstGeom prst="rect">
            <a:avLst/>
          </a:prstGeom>
        </p:spPr>
      </p:pic>
      <p:sp>
        <p:nvSpPr>
          <p:cNvPr id="112" name="文字方塊 111">
            <a:extLst>
              <a:ext uri="{FF2B5EF4-FFF2-40B4-BE49-F238E27FC236}">
                <a16:creationId xmlns:a16="http://schemas.microsoft.com/office/drawing/2014/main" id="{DB83988F-7096-432A-9B79-8F47F76CA4D7}"/>
              </a:ext>
            </a:extLst>
          </p:cNvPr>
          <p:cNvSpPr txBox="1"/>
          <p:nvPr/>
        </p:nvSpPr>
        <p:spPr>
          <a:xfrm>
            <a:off x="899332" y="3659954"/>
            <a:ext cx="1059906"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strike="sngStrike" dirty="0">
                <a:latin typeface="微軟正黑體" panose="020B0604030504040204" pitchFamily="34" charset="-120"/>
                <a:ea typeface="微軟正黑體" panose="020B0604030504040204" pitchFamily="34" charset="-120"/>
              </a:rPr>
              <a:t>價格</a:t>
            </a:r>
            <a:r>
              <a:rPr lang="en-US" altLang="zh-TW" sz="1200" strike="sngStrike" dirty="0">
                <a:latin typeface="微軟正黑體" panose="020B0604030504040204" pitchFamily="34" charset="-120"/>
                <a:ea typeface="微軟正黑體" panose="020B0604030504040204" pitchFamily="34" charset="-120"/>
              </a:rPr>
              <a:t>:$700</a:t>
            </a:r>
            <a:endParaRPr lang="zh-TW" altLang="en-US" sz="1200" strike="sngStrike" dirty="0">
              <a:latin typeface="微軟正黑體" panose="020B0604030504040204" pitchFamily="34" charset="-120"/>
              <a:ea typeface="微軟正黑體" panose="020B0604030504040204" pitchFamily="34" charset="-120"/>
            </a:endParaRPr>
          </a:p>
        </p:txBody>
      </p:sp>
      <p:sp>
        <p:nvSpPr>
          <p:cNvPr id="113" name="文字方塊 112">
            <a:extLst>
              <a:ext uri="{FF2B5EF4-FFF2-40B4-BE49-F238E27FC236}">
                <a16:creationId xmlns:a16="http://schemas.microsoft.com/office/drawing/2014/main" id="{D6C62FAB-9D28-4C01-89BC-9D79BC4C0E93}"/>
              </a:ext>
            </a:extLst>
          </p:cNvPr>
          <p:cNvSpPr txBox="1"/>
          <p:nvPr/>
        </p:nvSpPr>
        <p:spPr>
          <a:xfrm>
            <a:off x="888162" y="3252643"/>
            <a:ext cx="100860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規格</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粉色</a:t>
            </a:r>
          </a:p>
        </p:txBody>
      </p:sp>
      <p:sp>
        <p:nvSpPr>
          <p:cNvPr id="114" name="文字方塊 113">
            <a:extLst>
              <a:ext uri="{FF2B5EF4-FFF2-40B4-BE49-F238E27FC236}">
                <a16:creationId xmlns:a16="http://schemas.microsoft.com/office/drawing/2014/main" id="{9F26CD74-15EE-47D5-85BC-A23D9B46485E}"/>
              </a:ext>
            </a:extLst>
          </p:cNvPr>
          <p:cNvSpPr txBox="1"/>
          <p:nvPr/>
        </p:nvSpPr>
        <p:spPr>
          <a:xfrm>
            <a:off x="890859" y="3044866"/>
            <a:ext cx="1470274"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商品名稱</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時尚花</a:t>
            </a:r>
          </a:p>
        </p:txBody>
      </p:sp>
      <p:sp>
        <p:nvSpPr>
          <p:cNvPr id="115" name="文字方塊 114">
            <a:extLst>
              <a:ext uri="{FF2B5EF4-FFF2-40B4-BE49-F238E27FC236}">
                <a16:creationId xmlns:a16="http://schemas.microsoft.com/office/drawing/2014/main" id="{406BC08F-BE5B-43D6-8859-F2998E03B19D}"/>
              </a:ext>
            </a:extLst>
          </p:cNvPr>
          <p:cNvSpPr txBox="1"/>
          <p:nvPr/>
        </p:nvSpPr>
        <p:spPr>
          <a:xfrm>
            <a:off x="1808632" y="3633177"/>
            <a:ext cx="1377300" cy="307777"/>
          </a:xfrm>
          <a:prstGeom prst="rect">
            <a:avLst/>
          </a:prstGeom>
          <a:noFill/>
        </p:spPr>
        <p:txBody>
          <a:bodyPr wrap="none" rtlCol="0">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直播價格</a:t>
            </a:r>
            <a:r>
              <a:rPr lang="en-US" altLang="zh-TW" sz="1400" b="1" dirty="0">
                <a:solidFill>
                  <a:srgbClr val="C00000"/>
                </a:solidFill>
                <a:latin typeface="微軟正黑體" panose="020B0604030504040204" pitchFamily="34" charset="-120"/>
                <a:ea typeface="微軟正黑體" panose="020B0604030504040204" pitchFamily="34" charset="-120"/>
              </a:rPr>
              <a:t>:$650</a:t>
            </a:r>
            <a:endParaRPr lang="zh-TW" altLang="en-US" sz="1400" b="1" dirty="0">
              <a:solidFill>
                <a:srgbClr val="C00000"/>
              </a:solidFill>
              <a:latin typeface="微軟正黑體" panose="020B0604030504040204" pitchFamily="34" charset="-120"/>
              <a:ea typeface="微軟正黑體" panose="020B0604030504040204" pitchFamily="34" charset="-120"/>
            </a:endParaRPr>
          </a:p>
        </p:txBody>
      </p:sp>
      <p:sp>
        <p:nvSpPr>
          <p:cNvPr id="116" name="文字方塊 115">
            <a:extLst>
              <a:ext uri="{FF2B5EF4-FFF2-40B4-BE49-F238E27FC236}">
                <a16:creationId xmlns:a16="http://schemas.microsoft.com/office/drawing/2014/main" id="{E999068A-FADE-4560-A027-32A44E7C9FA7}"/>
              </a:ext>
            </a:extLst>
          </p:cNvPr>
          <p:cNvSpPr txBox="1"/>
          <p:nvPr/>
        </p:nvSpPr>
        <p:spPr>
          <a:xfrm>
            <a:off x="892035" y="3460420"/>
            <a:ext cx="88036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:28</a:t>
            </a:r>
            <a:endParaRPr lang="zh-TW" altLang="en-US" sz="1200" dirty="0">
              <a:latin typeface="微軟正黑體" panose="020B0604030504040204" pitchFamily="34" charset="-120"/>
              <a:ea typeface="微軟正黑體" panose="020B0604030504040204" pitchFamily="34" charset="-120"/>
            </a:endParaRPr>
          </a:p>
        </p:txBody>
      </p:sp>
      <p:pic>
        <p:nvPicPr>
          <p:cNvPr id="117" name="圖片 116">
            <a:extLst>
              <a:ext uri="{FF2B5EF4-FFF2-40B4-BE49-F238E27FC236}">
                <a16:creationId xmlns:a16="http://schemas.microsoft.com/office/drawing/2014/main" id="{1232DFFA-75A4-4EE6-A5E4-9AADFFE39CC1}"/>
              </a:ext>
            </a:extLst>
          </p:cNvPr>
          <p:cNvPicPr>
            <a:picLocks noChangeAspect="1"/>
          </p:cNvPicPr>
          <p:nvPr/>
        </p:nvPicPr>
        <p:blipFill rotWithShape="1">
          <a:blip r:embed="rId4"/>
          <a:srcRect t="-673" b="85122"/>
          <a:stretch/>
        </p:blipFill>
        <p:spPr>
          <a:xfrm>
            <a:off x="624319" y="3901300"/>
            <a:ext cx="2664853" cy="350966"/>
          </a:xfrm>
          <a:prstGeom prst="rect">
            <a:avLst/>
          </a:prstGeom>
        </p:spPr>
      </p:pic>
      <p:sp>
        <p:nvSpPr>
          <p:cNvPr id="118" name="矩形 117">
            <a:extLst>
              <a:ext uri="{FF2B5EF4-FFF2-40B4-BE49-F238E27FC236}">
                <a16:creationId xmlns:a16="http://schemas.microsoft.com/office/drawing/2014/main" id="{AFB9AE96-516F-4E3B-9A81-A2CFE9B14163}"/>
              </a:ext>
            </a:extLst>
          </p:cNvPr>
          <p:cNvSpPr/>
          <p:nvPr/>
        </p:nvSpPr>
        <p:spPr>
          <a:xfrm>
            <a:off x="490020" y="370175"/>
            <a:ext cx="386139" cy="2142413"/>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矩形 118">
            <a:extLst>
              <a:ext uri="{FF2B5EF4-FFF2-40B4-BE49-F238E27FC236}">
                <a16:creationId xmlns:a16="http://schemas.microsoft.com/office/drawing/2014/main" id="{AACD7AF1-6659-44A8-85C1-6D1E202A5AAB}"/>
              </a:ext>
            </a:extLst>
          </p:cNvPr>
          <p:cNvSpPr/>
          <p:nvPr/>
        </p:nvSpPr>
        <p:spPr>
          <a:xfrm>
            <a:off x="481738" y="2537142"/>
            <a:ext cx="386139" cy="200046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文字方塊 119">
            <a:extLst>
              <a:ext uri="{FF2B5EF4-FFF2-40B4-BE49-F238E27FC236}">
                <a16:creationId xmlns:a16="http://schemas.microsoft.com/office/drawing/2014/main" id="{43BE3B2E-481D-477B-AE85-DF80277FE5F9}"/>
              </a:ext>
            </a:extLst>
          </p:cNvPr>
          <p:cNvSpPr txBox="1"/>
          <p:nvPr/>
        </p:nvSpPr>
        <p:spPr>
          <a:xfrm>
            <a:off x="436774" y="650938"/>
            <a:ext cx="461665" cy="1015663"/>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商品資訊</a:t>
            </a:r>
          </a:p>
        </p:txBody>
      </p:sp>
      <p:sp>
        <p:nvSpPr>
          <p:cNvPr id="121" name="文字方塊 120">
            <a:extLst>
              <a:ext uri="{FF2B5EF4-FFF2-40B4-BE49-F238E27FC236}">
                <a16:creationId xmlns:a16="http://schemas.microsoft.com/office/drawing/2014/main" id="{D4046E35-EC35-4393-9157-790A5B0393F5}"/>
              </a:ext>
            </a:extLst>
          </p:cNvPr>
          <p:cNvSpPr txBox="1"/>
          <p:nvPr/>
        </p:nvSpPr>
        <p:spPr>
          <a:xfrm>
            <a:off x="446672" y="2814145"/>
            <a:ext cx="461665" cy="1477328"/>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我的購物清單</a:t>
            </a:r>
          </a:p>
        </p:txBody>
      </p:sp>
      <p:sp>
        <p:nvSpPr>
          <p:cNvPr id="122" name="矩形 121">
            <a:extLst>
              <a:ext uri="{FF2B5EF4-FFF2-40B4-BE49-F238E27FC236}">
                <a16:creationId xmlns:a16="http://schemas.microsoft.com/office/drawing/2014/main" id="{3C88C5CC-A651-4DC2-A895-5068585EB76E}"/>
              </a:ext>
            </a:extLst>
          </p:cNvPr>
          <p:cNvSpPr/>
          <p:nvPr/>
        </p:nvSpPr>
        <p:spPr>
          <a:xfrm>
            <a:off x="3273353" y="345555"/>
            <a:ext cx="92323" cy="420806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矩形: 圓角 122">
            <a:extLst>
              <a:ext uri="{FF2B5EF4-FFF2-40B4-BE49-F238E27FC236}">
                <a16:creationId xmlns:a16="http://schemas.microsoft.com/office/drawing/2014/main" id="{228E5C77-6371-4069-B366-1E5F38DF4369}"/>
              </a:ext>
            </a:extLst>
          </p:cNvPr>
          <p:cNvSpPr/>
          <p:nvPr/>
        </p:nvSpPr>
        <p:spPr>
          <a:xfrm>
            <a:off x="2036607" y="491183"/>
            <a:ext cx="684730" cy="26826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568F475-CA7B-425F-9BF8-B5285D4CDD26}"/>
              </a:ext>
            </a:extLst>
          </p:cNvPr>
          <p:cNvSpPr/>
          <p:nvPr/>
        </p:nvSpPr>
        <p:spPr>
          <a:xfrm>
            <a:off x="784205" y="384223"/>
            <a:ext cx="164044" cy="2130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接點 17">
            <a:extLst>
              <a:ext uri="{FF2B5EF4-FFF2-40B4-BE49-F238E27FC236}">
                <a16:creationId xmlns:a16="http://schemas.microsoft.com/office/drawing/2014/main" id="{9685BE2E-EB10-4C5D-A8E8-B9A0D99EBE62}"/>
              </a:ext>
            </a:extLst>
          </p:cNvPr>
          <p:cNvCxnSpPr>
            <a:cxnSpLocks/>
          </p:cNvCxnSpPr>
          <p:nvPr/>
        </p:nvCxnSpPr>
        <p:spPr>
          <a:xfrm>
            <a:off x="3495475" y="376397"/>
            <a:ext cx="2788624" cy="1588"/>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19" name="群組 18">
            <a:extLst>
              <a:ext uri="{FF2B5EF4-FFF2-40B4-BE49-F238E27FC236}">
                <a16:creationId xmlns:a16="http://schemas.microsoft.com/office/drawing/2014/main" id="{C731D52B-E37E-45E7-8F46-9D4B6A0BF733}"/>
              </a:ext>
            </a:extLst>
          </p:cNvPr>
          <p:cNvGrpSpPr/>
          <p:nvPr/>
        </p:nvGrpSpPr>
        <p:grpSpPr>
          <a:xfrm>
            <a:off x="4930399" y="490401"/>
            <a:ext cx="1183300" cy="301385"/>
            <a:chOff x="3824098" y="476301"/>
            <a:chExt cx="1183300" cy="289472"/>
          </a:xfrm>
        </p:grpSpPr>
        <p:sp>
          <p:nvSpPr>
            <p:cNvPr id="29" name="矩形: 圓角 28">
              <a:extLst>
                <a:ext uri="{FF2B5EF4-FFF2-40B4-BE49-F238E27FC236}">
                  <a16:creationId xmlns:a16="http://schemas.microsoft.com/office/drawing/2014/main" id="{30EC126D-D5B1-4640-A370-FAB71FD60F07}"/>
                </a:ext>
              </a:extLst>
            </p:cNvPr>
            <p:cNvSpPr/>
            <p:nvPr/>
          </p:nvSpPr>
          <p:spPr>
            <a:xfrm>
              <a:off x="4060072" y="476301"/>
              <a:ext cx="684730" cy="26826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EC6B8FFD-A5F7-4649-B5E9-6B2659D0911B}"/>
                </a:ext>
              </a:extLst>
            </p:cNvPr>
            <p:cNvSpPr txBox="1"/>
            <p:nvPr/>
          </p:nvSpPr>
          <p:spPr>
            <a:xfrm>
              <a:off x="3824098" y="504163"/>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先前商品</a:t>
              </a:r>
            </a:p>
          </p:txBody>
        </p:sp>
      </p:grpSp>
      <p:sp>
        <p:nvSpPr>
          <p:cNvPr id="22" name="矩形 21">
            <a:extLst>
              <a:ext uri="{FF2B5EF4-FFF2-40B4-BE49-F238E27FC236}">
                <a16:creationId xmlns:a16="http://schemas.microsoft.com/office/drawing/2014/main" id="{82FE2A93-DB99-45EB-B42C-5AB777B559EE}"/>
              </a:ext>
            </a:extLst>
          </p:cNvPr>
          <p:cNvSpPr/>
          <p:nvPr/>
        </p:nvSpPr>
        <p:spPr>
          <a:xfrm>
            <a:off x="3495475" y="395908"/>
            <a:ext cx="386139" cy="197710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4" name="矩形 73">
            <a:extLst>
              <a:ext uri="{FF2B5EF4-FFF2-40B4-BE49-F238E27FC236}">
                <a16:creationId xmlns:a16="http://schemas.microsoft.com/office/drawing/2014/main" id="{634316F3-CCE0-4F9D-A1CF-B53FBC5FA9ED}"/>
              </a:ext>
            </a:extLst>
          </p:cNvPr>
          <p:cNvSpPr/>
          <p:nvPr/>
        </p:nvSpPr>
        <p:spPr>
          <a:xfrm>
            <a:off x="3487498" y="2379683"/>
            <a:ext cx="386139" cy="2028843"/>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8FB5509C-D05D-42D2-8E2A-795878DCE228}"/>
              </a:ext>
            </a:extLst>
          </p:cNvPr>
          <p:cNvSpPr txBox="1"/>
          <p:nvPr/>
        </p:nvSpPr>
        <p:spPr>
          <a:xfrm>
            <a:off x="3442229" y="688225"/>
            <a:ext cx="461665" cy="1057463"/>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商品資訊</a:t>
            </a:r>
          </a:p>
        </p:txBody>
      </p:sp>
      <p:sp>
        <p:nvSpPr>
          <p:cNvPr id="76" name="文字方塊 75">
            <a:extLst>
              <a:ext uri="{FF2B5EF4-FFF2-40B4-BE49-F238E27FC236}">
                <a16:creationId xmlns:a16="http://schemas.microsoft.com/office/drawing/2014/main" id="{73EB8F97-5758-4945-8222-7B0BB2219C8A}"/>
              </a:ext>
            </a:extLst>
          </p:cNvPr>
          <p:cNvSpPr txBox="1"/>
          <p:nvPr/>
        </p:nvSpPr>
        <p:spPr>
          <a:xfrm>
            <a:off x="3452323" y="2797809"/>
            <a:ext cx="461665" cy="1538127"/>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我的購物清單</a:t>
            </a:r>
          </a:p>
        </p:txBody>
      </p:sp>
      <p:sp>
        <p:nvSpPr>
          <p:cNvPr id="24" name="矩形 23">
            <a:extLst>
              <a:ext uri="{FF2B5EF4-FFF2-40B4-BE49-F238E27FC236}">
                <a16:creationId xmlns:a16="http://schemas.microsoft.com/office/drawing/2014/main" id="{7F71C460-D2C1-4C36-BC24-78A50AC30F8A}"/>
              </a:ext>
            </a:extLst>
          </p:cNvPr>
          <p:cNvSpPr/>
          <p:nvPr/>
        </p:nvSpPr>
        <p:spPr>
          <a:xfrm>
            <a:off x="6288866" y="370275"/>
            <a:ext cx="72020" cy="42014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2D9CA761-DD6E-467F-8B22-D5DD40C86112}"/>
              </a:ext>
            </a:extLst>
          </p:cNvPr>
          <p:cNvGrpSpPr/>
          <p:nvPr/>
        </p:nvGrpSpPr>
        <p:grpSpPr>
          <a:xfrm>
            <a:off x="3978306" y="499143"/>
            <a:ext cx="1183300" cy="279304"/>
            <a:chOff x="4799152" y="456027"/>
            <a:chExt cx="1183300" cy="268264"/>
          </a:xfrm>
        </p:grpSpPr>
        <p:sp>
          <p:nvSpPr>
            <p:cNvPr id="25" name="文字方塊 24">
              <a:extLst>
                <a:ext uri="{FF2B5EF4-FFF2-40B4-BE49-F238E27FC236}">
                  <a16:creationId xmlns:a16="http://schemas.microsoft.com/office/drawing/2014/main" id="{8553A06A-197F-4790-BEF3-D622D6C652A2}"/>
                </a:ext>
              </a:extLst>
            </p:cNvPr>
            <p:cNvSpPr txBox="1"/>
            <p:nvPr/>
          </p:nvSpPr>
          <p:spPr>
            <a:xfrm>
              <a:off x="4799152" y="460288"/>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當前商品</a:t>
              </a:r>
            </a:p>
          </p:txBody>
        </p:sp>
        <p:sp>
          <p:nvSpPr>
            <p:cNvPr id="77" name="矩形: 圓角 76">
              <a:extLst>
                <a:ext uri="{FF2B5EF4-FFF2-40B4-BE49-F238E27FC236}">
                  <a16:creationId xmlns:a16="http://schemas.microsoft.com/office/drawing/2014/main" id="{3BE511CF-6AB0-427D-A4F1-2FCFD9C0DD85}"/>
                </a:ext>
              </a:extLst>
            </p:cNvPr>
            <p:cNvSpPr/>
            <p:nvPr/>
          </p:nvSpPr>
          <p:spPr>
            <a:xfrm>
              <a:off x="5034655" y="456027"/>
              <a:ext cx="684730" cy="26826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5" name="矩形 124">
            <a:extLst>
              <a:ext uri="{FF2B5EF4-FFF2-40B4-BE49-F238E27FC236}">
                <a16:creationId xmlns:a16="http://schemas.microsoft.com/office/drawing/2014/main" id="{1960D9E3-4B01-487C-A616-C8DA1630B496}"/>
              </a:ext>
            </a:extLst>
          </p:cNvPr>
          <p:cNvSpPr/>
          <p:nvPr/>
        </p:nvSpPr>
        <p:spPr>
          <a:xfrm>
            <a:off x="3850382" y="384523"/>
            <a:ext cx="71963" cy="1983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文字方塊 125">
            <a:extLst>
              <a:ext uri="{FF2B5EF4-FFF2-40B4-BE49-F238E27FC236}">
                <a16:creationId xmlns:a16="http://schemas.microsoft.com/office/drawing/2014/main" id="{ED6AF4CA-FA27-434D-83C7-096908051271}"/>
              </a:ext>
            </a:extLst>
          </p:cNvPr>
          <p:cNvSpPr txBox="1"/>
          <p:nvPr/>
        </p:nvSpPr>
        <p:spPr>
          <a:xfrm>
            <a:off x="3945041" y="919873"/>
            <a:ext cx="2383986" cy="272377"/>
          </a:xfrm>
          <a:prstGeom prst="rect">
            <a:avLst/>
          </a:prstGeom>
          <a:noFill/>
        </p:spPr>
        <p:txBody>
          <a:bodyPr wrap="none" rtlCol="0">
            <a:spAutoFit/>
          </a:bodyPr>
          <a:lstStyle/>
          <a:p>
            <a:r>
              <a:rPr lang="zh-TW" altLang="en-US" sz="1100" b="1" u="sng" dirty="0">
                <a:solidFill>
                  <a:srgbClr val="C00000"/>
                </a:solidFill>
                <a:latin typeface="微軟正黑體" panose="020B0604030504040204" pitchFamily="34" charset="-120"/>
                <a:ea typeface="微軟正黑體" panose="020B0604030504040204" pitchFamily="34" charset="-120"/>
              </a:rPr>
              <a:t>欲購買此處商品，請留言</a:t>
            </a:r>
            <a:r>
              <a:rPr lang="en-US" altLang="zh-TW" sz="1100" b="1" u="sng" dirty="0">
                <a:solidFill>
                  <a:srgbClr val="C00000"/>
                </a:solidFill>
                <a:latin typeface="微軟正黑體" panose="020B0604030504040204" pitchFamily="34" charset="-120"/>
                <a:ea typeface="微軟正黑體" panose="020B0604030504040204" pitchFamily="34" charset="-120"/>
              </a:rPr>
              <a:t>:</a:t>
            </a:r>
            <a:r>
              <a:rPr lang="zh-TW" altLang="en-US" sz="1100" b="1" u="sng" dirty="0">
                <a:solidFill>
                  <a:srgbClr val="C00000"/>
                </a:solidFill>
                <a:latin typeface="微軟正黑體" panose="020B0604030504040204" pitchFamily="34" charset="-120"/>
                <a:ea typeface="微軟正黑體" panose="020B0604030504040204" pitchFamily="34" charset="-120"/>
              </a:rPr>
              <a:t>商品名</a:t>
            </a:r>
            <a:r>
              <a:rPr lang="en-US" altLang="zh-TW" sz="1100" b="1" u="sng" dirty="0">
                <a:solidFill>
                  <a:srgbClr val="C00000"/>
                </a:solidFill>
                <a:latin typeface="微軟正黑體" panose="020B0604030504040204" pitchFamily="34" charset="-120"/>
                <a:ea typeface="微軟正黑體" panose="020B0604030504040204" pitchFamily="34" charset="-120"/>
              </a:rPr>
              <a:t>+1</a:t>
            </a:r>
            <a:endParaRPr lang="zh-TW" altLang="en-US" sz="1100" b="1" u="sng" dirty="0">
              <a:solidFill>
                <a:srgbClr val="C00000"/>
              </a:solidFill>
              <a:latin typeface="微軟正黑體" panose="020B0604030504040204" pitchFamily="34" charset="-120"/>
              <a:ea typeface="微軟正黑體" panose="020B0604030504040204" pitchFamily="34" charset="-120"/>
            </a:endParaRPr>
          </a:p>
        </p:txBody>
      </p:sp>
      <p:sp>
        <p:nvSpPr>
          <p:cNvPr id="127" name="文字方塊 126">
            <a:extLst>
              <a:ext uri="{FF2B5EF4-FFF2-40B4-BE49-F238E27FC236}">
                <a16:creationId xmlns:a16="http://schemas.microsoft.com/office/drawing/2014/main" id="{D20E09EE-3C3C-4571-9514-D3E587544CF2}"/>
              </a:ext>
            </a:extLst>
          </p:cNvPr>
          <p:cNvSpPr txBox="1"/>
          <p:nvPr/>
        </p:nvSpPr>
        <p:spPr>
          <a:xfrm>
            <a:off x="4820417" y="1975391"/>
            <a:ext cx="998991" cy="272377"/>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:$700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128" name="文字方塊 127">
            <a:extLst>
              <a:ext uri="{FF2B5EF4-FFF2-40B4-BE49-F238E27FC236}">
                <a16:creationId xmlns:a16="http://schemas.microsoft.com/office/drawing/2014/main" id="{118FC2CC-79EF-4845-B30C-38D895848DB3}"/>
              </a:ext>
            </a:extLst>
          </p:cNvPr>
          <p:cNvSpPr txBox="1"/>
          <p:nvPr/>
        </p:nvSpPr>
        <p:spPr>
          <a:xfrm>
            <a:off x="4809247" y="1551318"/>
            <a:ext cx="954107" cy="272377"/>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粉色</a:t>
            </a:r>
          </a:p>
        </p:txBody>
      </p:sp>
      <p:sp>
        <p:nvSpPr>
          <p:cNvPr id="129" name="文字方塊 128">
            <a:extLst>
              <a:ext uri="{FF2B5EF4-FFF2-40B4-BE49-F238E27FC236}">
                <a16:creationId xmlns:a16="http://schemas.microsoft.com/office/drawing/2014/main" id="{BFF63BFA-DF11-48A0-A896-4EEF3B1395F7}"/>
              </a:ext>
            </a:extLst>
          </p:cNvPr>
          <p:cNvSpPr txBox="1"/>
          <p:nvPr/>
        </p:nvSpPr>
        <p:spPr>
          <a:xfrm>
            <a:off x="4811944" y="1334989"/>
            <a:ext cx="1196161"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韓絮</a:t>
            </a:r>
          </a:p>
        </p:txBody>
      </p:sp>
      <p:sp>
        <p:nvSpPr>
          <p:cNvPr id="130" name="文字方塊 129">
            <a:extLst>
              <a:ext uri="{FF2B5EF4-FFF2-40B4-BE49-F238E27FC236}">
                <a16:creationId xmlns:a16="http://schemas.microsoft.com/office/drawing/2014/main" id="{1C0B3F10-3D7F-46F9-8638-44269B12DB99}"/>
              </a:ext>
            </a:extLst>
          </p:cNvPr>
          <p:cNvSpPr txBox="1"/>
          <p:nvPr/>
        </p:nvSpPr>
        <p:spPr>
          <a:xfrm>
            <a:off x="4874203" y="2133127"/>
            <a:ext cx="1117614" cy="272377"/>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:$650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131" name="文字方塊 130">
            <a:extLst>
              <a:ext uri="{FF2B5EF4-FFF2-40B4-BE49-F238E27FC236}">
                <a16:creationId xmlns:a16="http://schemas.microsoft.com/office/drawing/2014/main" id="{F2ADCBCF-FE0E-4108-8442-249973E25C90}"/>
              </a:ext>
            </a:extLst>
          </p:cNvPr>
          <p:cNvSpPr txBox="1"/>
          <p:nvPr/>
        </p:nvSpPr>
        <p:spPr>
          <a:xfrm>
            <a:off x="4813120" y="1767646"/>
            <a:ext cx="835485" cy="272377"/>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:28</a:t>
            </a:r>
            <a:endParaRPr lang="zh-TW" altLang="en-US" sz="1050" dirty="0">
              <a:latin typeface="微軟正黑體" panose="020B0604030504040204" pitchFamily="34" charset="-120"/>
              <a:ea typeface="微軟正黑體" panose="020B0604030504040204" pitchFamily="34" charset="-120"/>
            </a:endParaRPr>
          </a:p>
        </p:txBody>
      </p:sp>
      <p:pic>
        <p:nvPicPr>
          <p:cNvPr id="132" name="Picture 4" descr="Excited to share this item from my #etsy shop: Sunflower Bridal Bouquet, Silk Wedding Flowers, Rustic Wedding, Sunflower Wedding, Garden Wedding Bouquet, Vintage Wedding, Boho Wedding">
            <a:extLst>
              <a:ext uri="{FF2B5EF4-FFF2-40B4-BE49-F238E27FC236}">
                <a16:creationId xmlns:a16="http://schemas.microsoft.com/office/drawing/2014/main" id="{7A06347E-8F5E-4662-AA51-A319C76B0C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757" b="10630"/>
          <a:stretch/>
        </p:blipFill>
        <p:spPr bwMode="auto">
          <a:xfrm>
            <a:off x="4003735" y="2700249"/>
            <a:ext cx="793762" cy="98692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Popular Bridal Bouquet Shapes And Styles â¤ï¸ Wedding planning ideas &amp; inspiration. Wedding dresses, decor, and lots more. #weddingideas #wedding #bridal">
            <a:extLst>
              <a:ext uri="{FF2B5EF4-FFF2-40B4-BE49-F238E27FC236}">
                <a16:creationId xmlns:a16="http://schemas.microsoft.com/office/drawing/2014/main" id="{FB2F4A12-073D-4525-A8E3-7645D1CD25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104" b="16516"/>
          <a:stretch/>
        </p:blipFill>
        <p:spPr bwMode="auto">
          <a:xfrm>
            <a:off x="4010701" y="1382825"/>
            <a:ext cx="809630" cy="986926"/>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群組 133">
            <a:extLst>
              <a:ext uri="{FF2B5EF4-FFF2-40B4-BE49-F238E27FC236}">
                <a16:creationId xmlns:a16="http://schemas.microsoft.com/office/drawing/2014/main" id="{051C28D9-6917-4F02-B2E2-8CB7911F6C0D}"/>
              </a:ext>
            </a:extLst>
          </p:cNvPr>
          <p:cNvGrpSpPr/>
          <p:nvPr/>
        </p:nvGrpSpPr>
        <p:grpSpPr>
          <a:xfrm>
            <a:off x="5630847" y="2364651"/>
            <a:ext cx="595035" cy="224311"/>
            <a:chOff x="2235181" y="2832552"/>
            <a:chExt cx="595035" cy="215444"/>
          </a:xfrm>
        </p:grpSpPr>
        <p:sp>
          <p:nvSpPr>
            <p:cNvPr id="135" name="矩形: 圓角 134">
              <a:extLst>
                <a:ext uri="{FF2B5EF4-FFF2-40B4-BE49-F238E27FC236}">
                  <a16:creationId xmlns:a16="http://schemas.microsoft.com/office/drawing/2014/main" id="{95979E01-1F32-40E8-87B7-EA0601716186}"/>
                </a:ext>
              </a:extLst>
            </p:cNvPr>
            <p:cNvSpPr/>
            <p:nvPr/>
          </p:nvSpPr>
          <p:spPr>
            <a:xfrm>
              <a:off x="2271279" y="2842953"/>
              <a:ext cx="512305" cy="175567"/>
            </a:xfrm>
            <a:prstGeom prst="roundRect">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文字方塊 135">
              <a:extLst>
                <a:ext uri="{FF2B5EF4-FFF2-40B4-BE49-F238E27FC236}">
                  <a16:creationId xmlns:a16="http://schemas.microsoft.com/office/drawing/2014/main" id="{DD9D1406-D827-4527-9924-9E3E20FDE3E0}"/>
                </a:ext>
              </a:extLst>
            </p:cNvPr>
            <p:cNvSpPr txBox="1"/>
            <p:nvPr/>
          </p:nvSpPr>
          <p:spPr>
            <a:xfrm>
              <a:off x="2235181" y="2832552"/>
              <a:ext cx="595035" cy="215444"/>
            </a:xfrm>
            <a:prstGeom prst="rect">
              <a:avLst/>
            </a:prstGeom>
            <a:noFill/>
          </p:spPr>
          <p:txBody>
            <a:bodyPr wrap="none" rtlCol="0">
              <a:spAutoFit/>
            </a:bodyPr>
            <a:lstStyle/>
            <a:p>
              <a:r>
                <a:rPr lang="zh-TW" altLang="en-US" sz="800" dirty="0">
                  <a:latin typeface="微軟正黑體" panose="020B0604030504040204" pitchFamily="34" charset="-120"/>
                  <a:ea typeface="微軟正黑體" panose="020B0604030504040204" pitchFamily="34" charset="-120"/>
                </a:rPr>
                <a:t>查看更多</a:t>
              </a:r>
            </a:p>
          </p:txBody>
        </p:sp>
      </p:grpSp>
      <p:sp>
        <p:nvSpPr>
          <p:cNvPr id="137" name="文字方塊 136">
            <a:extLst>
              <a:ext uri="{FF2B5EF4-FFF2-40B4-BE49-F238E27FC236}">
                <a16:creationId xmlns:a16="http://schemas.microsoft.com/office/drawing/2014/main" id="{FEAD16C0-170D-4950-9DC8-AF2A2002801A}"/>
              </a:ext>
            </a:extLst>
          </p:cNvPr>
          <p:cNvSpPr txBox="1"/>
          <p:nvPr/>
        </p:nvSpPr>
        <p:spPr>
          <a:xfrm>
            <a:off x="4826430" y="3300766"/>
            <a:ext cx="971741"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:$600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138" name="文字方塊 137">
            <a:extLst>
              <a:ext uri="{FF2B5EF4-FFF2-40B4-BE49-F238E27FC236}">
                <a16:creationId xmlns:a16="http://schemas.microsoft.com/office/drawing/2014/main" id="{17FCFE37-1A84-44C4-8E3F-65BACD4AEA21}"/>
              </a:ext>
            </a:extLst>
          </p:cNvPr>
          <p:cNvSpPr txBox="1"/>
          <p:nvPr/>
        </p:nvSpPr>
        <p:spPr>
          <a:xfrm>
            <a:off x="4815260" y="2876692"/>
            <a:ext cx="1196161"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單一規格</a:t>
            </a:r>
          </a:p>
        </p:txBody>
      </p:sp>
      <p:sp>
        <p:nvSpPr>
          <p:cNvPr id="139" name="文字方塊 138">
            <a:extLst>
              <a:ext uri="{FF2B5EF4-FFF2-40B4-BE49-F238E27FC236}">
                <a16:creationId xmlns:a16="http://schemas.microsoft.com/office/drawing/2014/main" id="{5FDB4CA4-AC32-455F-B605-9F42A76D5717}"/>
              </a:ext>
            </a:extLst>
          </p:cNvPr>
          <p:cNvSpPr txBox="1"/>
          <p:nvPr/>
        </p:nvSpPr>
        <p:spPr>
          <a:xfrm>
            <a:off x="4817957" y="2660364"/>
            <a:ext cx="1465466"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微笑太陽</a:t>
            </a:r>
          </a:p>
        </p:txBody>
      </p:sp>
      <p:sp>
        <p:nvSpPr>
          <p:cNvPr id="141" name="文字方塊 140">
            <a:extLst>
              <a:ext uri="{FF2B5EF4-FFF2-40B4-BE49-F238E27FC236}">
                <a16:creationId xmlns:a16="http://schemas.microsoft.com/office/drawing/2014/main" id="{02ED2ECC-9E4A-409C-8C82-B1E4B9AEA8CC}"/>
              </a:ext>
            </a:extLst>
          </p:cNvPr>
          <p:cNvSpPr txBox="1"/>
          <p:nvPr/>
        </p:nvSpPr>
        <p:spPr>
          <a:xfrm>
            <a:off x="4851290" y="3525677"/>
            <a:ext cx="1117614" cy="272377"/>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:$550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144" name="文字方塊 143">
            <a:extLst>
              <a:ext uri="{FF2B5EF4-FFF2-40B4-BE49-F238E27FC236}">
                <a16:creationId xmlns:a16="http://schemas.microsoft.com/office/drawing/2014/main" id="{4DEFCC17-660B-4468-9504-FA737FB4EF2A}"/>
              </a:ext>
            </a:extLst>
          </p:cNvPr>
          <p:cNvSpPr txBox="1"/>
          <p:nvPr/>
        </p:nvSpPr>
        <p:spPr>
          <a:xfrm>
            <a:off x="4819133" y="3093020"/>
            <a:ext cx="814647"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:15</a:t>
            </a:r>
            <a:endParaRPr lang="zh-TW" altLang="en-US" sz="1050" dirty="0">
              <a:latin typeface="微軟正黑體" panose="020B0604030504040204" pitchFamily="34" charset="-120"/>
              <a:ea typeface="微軟正黑體" panose="020B0604030504040204" pitchFamily="34" charset="-120"/>
            </a:endParaRPr>
          </a:p>
        </p:txBody>
      </p:sp>
      <p:grpSp>
        <p:nvGrpSpPr>
          <p:cNvPr id="145" name="群組 144">
            <a:extLst>
              <a:ext uri="{FF2B5EF4-FFF2-40B4-BE49-F238E27FC236}">
                <a16:creationId xmlns:a16="http://schemas.microsoft.com/office/drawing/2014/main" id="{0E42E284-30B2-4E29-AF1F-75B3B613BFEA}"/>
              </a:ext>
            </a:extLst>
          </p:cNvPr>
          <p:cNvGrpSpPr/>
          <p:nvPr/>
        </p:nvGrpSpPr>
        <p:grpSpPr>
          <a:xfrm>
            <a:off x="5694299" y="3749999"/>
            <a:ext cx="595035" cy="224311"/>
            <a:chOff x="2235181" y="2832552"/>
            <a:chExt cx="595035" cy="215444"/>
          </a:xfrm>
        </p:grpSpPr>
        <p:sp>
          <p:nvSpPr>
            <p:cNvPr id="146" name="矩形: 圓角 145">
              <a:extLst>
                <a:ext uri="{FF2B5EF4-FFF2-40B4-BE49-F238E27FC236}">
                  <a16:creationId xmlns:a16="http://schemas.microsoft.com/office/drawing/2014/main" id="{1A512F3A-D6CE-436A-9FE7-CD18C9B29EF4}"/>
                </a:ext>
              </a:extLst>
            </p:cNvPr>
            <p:cNvSpPr/>
            <p:nvPr/>
          </p:nvSpPr>
          <p:spPr>
            <a:xfrm>
              <a:off x="2271279" y="2842953"/>
              <a:ext cx="512305" cy="175567"/>
            </a:xfrm>
            <a:prstGeom prst="roundRect">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文字方塊 146">
              <a:extLst>
                <a:ext uri="{FF2B5EF4-FFF2-40B4-BE49-F238E27FC236}">
                  <a16:creationId xmlns:a16="http://schemas.microsoft.com/office/drawing/2014/main" id="{6E4910BE-AE61-4AD9-8754-D9CACC9E6C5E}"/>
                </a:ext>
              </a:extLst>
            </p:cNvPr>
            <p:cNvSpPr txBox="1"/>
            <p:nvPr/>
          </p:nvSpPr>
          <p:spPr>
            <a:xfrm>
              <a:off x="2235181" y="2832552"/>
              <a:ext cx="595035" cy="215444"/>
            </a:xfrm>
            <a:prstGeom prst="rect">
              <a:avLst/>
            </a:prstGeom>
            <a:noFill/>
          </p:spPr>
          <p:txBody>
            <a:bodyPr wrap="none" rtlCol="0">
              <a:spAutoFit/>
            </a:bodyPr>
            <a:lstStyle/>
            <a:p>
              <a:r>
                <a:rPr lang="zh-TW" altLang="en-US" sz="800" dirty="0">
                  <a:latin typeface="微軟正黑體" panose="020B0604030504040204" pitchFamily="34" charset="-120"/>
                  <a:ea typeface="微軟正黑體" panose="020B0604030504040204" pitchFamily="34" charset="-120"/>
                </a:rPr>
                <a:t>查看更多</a:t>
              </a:r>
            </a:p>
          </p:txBody>
        </p:sp>
      </p:grpSp>
      <p:cxnSp>
        <p:nvCxnSpPr>
          <p:cNvPr id="149" name="直線接點 148">
            <a:extLst>
              <a:ext uri="{FF2B5EF4-FFF2-40B4-BE49-F238E27FC236}">
                <a16:creationId xmlns:a16="http://schemas.microsoft.com/office/drawing/2014/main" id="{6812C03E-ED92-4792-890B-D19B68D9469C}"/>
              </a:ext>
            </a:extLst>
          </p:cNvPr>
          <p:cNvCxnSpPr>
            <a:cxnSpLocks/>
          </p:cNvCxnSpPr>
          <p:nvPr/>
        </p:nvCxnSpPr>
        <p:spPr>
          <a:xfrm>
            <a:off x="6464605" y="382698"/>
            <a:ext cx="2788624" cy="1525"/>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nvGrpSpPr>
          <p:cNvPr id="150" name="群組 149">
            <a:extLst>
              <a:ext uri="{FF2B5EF4-FFF2-40B4-BE49-F238E27FC236}">
                <a16:creationId xmlns:a16="http://schemas.microsoft.com/office/drawing/2014/main" id="{3B2781CC-1FEF-4DEB-A2E2-27DD4D469904}"/>
              </a:ext>
            </a:extLst>
          </p:cNvPr>
          <p:cNvGrpSpPr/>
          <p:nvPr/>
        </p:nvGrpSpPr>
        <p:grpSpPr>
          <a:xfrm>
            <a:off x="7899529" y="492196"/>
            <a:ext cx="1183300" cy="289472"/>
            <a:chOff x="3824098" y="476301"/>
            <a:chExt cx="1183300" cy="289472"/>
          </a:xfrm>
        </p:grpSpPr>
        <p:sp>
          <p:nvSpPr>
            <p:cNvPr id="180" name="矩形: 圓角 179">
              <a:extLst>
                <a:ext uri="{FF2B5EF4-FFF2-40B4-BE49-F238E27FC236}">
                  <a16:creationId xmlns:a16="http://schemas.microsoft.com/office/drawing/2014/main" id="{40BF8AFD-88B9-4577-B855-BFBE28EE3903}"/>
                </a:ext>
              </a:extLst>
            </p:cNvPr>
            <p:cNvSpPr/>
            <p:nvPr/>
          </p:nvSpPr>
          <p:spPr>
            <a:xfrm>
              <a:off x="4060072" y="476301"/>
              <a:ext cx="684730" cy="26826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 name="文字方塊 180">
              <a:extLst>
                <a:ext uri="{FF2B5EF4-FFF2-40B4-BE49-F238E27FC236}">
                  <a16:creationId xmlns:a16="http://schemas.microsoft.com/office/drawing/2014/main" id="{56943107-DB63-4BE9-987F-E4F8F7C358D1}"/>
                </a:ext>
              </a:extLst>
            </p:cNvPr>
            <p:cNvSpPr txBox="1"/>
            <p:nvPr/>
          </p:nvSpPr>
          <p:spPr>
            <a:xfrm>
              <a:off x="3824098" y="504163"/>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先前商品</a:t>
              </a:r>
            </a:p>
          </p:txBody>
        </p:sp>
      </p:grpSp>
      <p:sp>
        <p:nvSpPr>
          <p:cNvPr id="151" name="矩形 150">
            <a:extLst>
              <a:ext uri="{FF2B5EF4-FFF2-40B4-BE49-F238E27FC236}">
                <a16:creationId xmlns:a16="http://schemas.microsoft.com/office/drawing/2014/main" id="{28140F58-797E-448B-AEC2-690EA4C5D4F8}"/>
              </a:ext>
            </a:extLst>
          </p:cNvPr>
          <p:cNvSpPr/>
          <p:nvPr/>
        </p:nvSpPr>
        <p:spPr>
          <a:xfrm>
            <a:off x="6464605" y="401437"/>
            <a:ext cx="386139" cy="213570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2" name="矩形 151">
            <a:extLst>
              <a:ext uri="{FF2B5EF4-FFF2-40B4-BE49-F238E27FC236}">
                <a16:creationId xmlns:a16="http://schemas.microsoft.com/office/drawing/2014/main" id="{A0AC4068-DCB7-4323-83B1-0E6277E6A322}"/>
              </a:ext>
            </a:extLst>
          </p:cNvPr>
          <p:cNvSpPr/>
          <p:nvPr/>
        </p:nvSpPr>
        <p:spPr>
          <a:xfrm>
            <a:off x="6473539" y="2537142"/>
            <a:ext cx="386139" cy="204701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文字方塊 152">
            <a:extLst>
              <a:ext uri="{FF2B5EF4-FFF2-40B4-BE49-F238E27FC236}">
                <a16:creationId xmlns:a16="http://schemas.microsoft.com/office/drawing/2014/main" id="{169C8C7F-F585-4E91-BCA3-1B7B1E1BF51D}"/>
              </a:ext>
            </a:extLst>
          </p:cNvPr>
          <p:cNvSpPr txBox="1"/>
          <p:nvPr/>
        </p:nvSpPr>
        <p:spPr>
          <a:xfrm>
            <a:off x="6426841" y="968938"/>
            <a:ext cx="461665" cy="1066389"/>
          </a:xfrm>
          <a:prstGeom prst="rect">
            <a:avLst/>
          </a:prstGeom>
          <a:noFill/>
        </p:spPr>
        <p:txBody>
          <a:bodyPr vert="eaVert" wrap="square" rtlCol="0">
            <a:spAutoFit/>
          </a:bodyPr>
          <a:lstStyle/>
          <a:p>
            <a:r>
              <a:rPr lang="zh-TW" altLang="en-US" dirty="0">
                <a:latin typeface="微軟正黑體" panose="020B0604030504040204" pitchFamily="34" charset="-120"/>
                <a:ea typeface="微軟正黑體" panose="020B0604030504040204" pitchFamily="34" charset="-120"/>
              </a:rPr>
              <a:t>商品資訊</a:t>
            </a:r>
          </a:p>
        </p:txBody>
      </p:sp>
      <p:sp>
        <p:nvSpPr>
          <p:cNvPr id="154" name="文字方塊 153">
            <a:extLst>
              <a:ext uri="{FF2B5EF4-FFF2-40B4-BE49-F238E27FC236}">
                <a16:creationId xmlns:a16="http://schemas.microsoft.com/office/drawing/2014/main" id="{A2DE4673-B0BB-400B-B3BA-9E979669A2A5}"/>
              </a:ext>
            </a:extLst>
          </p:cNvPr>
          <p:cNvSpPr txBox="1"/>
          <p:nvPr/>
        </p:nvSpPr>
        <p:spPr>
          <a:xfrm>
            <a:off x="6421453" y="2708396"/>
            <a:ext cx="461665" cy="1477328"/>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我的購物清單</a:t>
            </a:r>
          </a:p>
        </p:txBody>
      </p:sp>
      <p:sp>
        <p:nvSpPr>
          <p:cNvPr id="155" name="矩形 154">
            <a:extLst>
              <a:ext uri="{FF2B5EF4-FFF2-40B4-BE49-F238E27FC236}">
                <a16:creationId xmlns:a16="http://schemas.microsoft.com/office/drawing/2014/main" id="{99328CFE-9ABC-4D87-B828-81A3A7094EEA}"/>
              </a:ext>
            </a:extLst>
          </p:cNvPr>
          <p:cNvSpPr/>
          <p:nvPr/>
        </p:nvSpPr>
        <p:spPr>
          <a:xfrm>
            <a:off x="9207997" y="376818"/>
            <a:ext cx="104445" cy="42151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6" name="群組 155">
            <a:extLst>
              <a:ext uri="{FF2B5EF4-FFF2-40B4-BE49-F238E27FC236}">
                <a16:creationId xmlns:a16="http://schemas.microsoft.com/office/drawing/2014/main" id="{639B441F-C898-44A1-BAC4-382EF19D0C1C}"/>
              </a:ext>
            </a:extLst>
          </p:cNvPr>
          <p:cNvGrpSpPr/>
          <p:nvPr/>
        </p:nvGrpSpPr>
        <p:grpSpPr>
          <a:xfrm>
            <a:off x="6947436" y="500592"/>
            <a:ext cx="1183300" cy="268264"/>
            <a:chOff x="4799152" y="456027"/>
            <a:chExt cx="1183300" cy="268264"/>
          </a:xfrm>
        </p:grpSpPr>
        <p:sp>
          <p:nvSpPr>
            <p:cNvPr id="178" name="文字方塊 177">
              <a:extLst>
                <a:ext uri="{FF2B5EF4-FFF2-40B4-BE49-F238E27FC236}">
                  <a16:creationId xmlns:a16="http://schemas.microsoft.com/office/drawing/2014/main" id="{B4643A74-C05E-40C0-B525-7FB764DF2B67}"/>
                </a:ext>
              </a:extLst>
            </p:cNvPr>
            <p:cNvSpPr txBox="1"/>
            <p:nvPr/>
          </p:nvSpPr>
          <p:spPr>
            <a:xfrm>
              <a:off x="4799152" y="460288"/>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當前商品</a:t>
              </a:r>
            </a:p>
          </p:txBody>
        </p:sp>
        <p:sp>
          <p:nvSpPr>
            <p:cNvPr id="179" name="矩形: 圓角 178">
              <a:extLst>
                <a:ext uri="{FF2B5EF4-FFF2-40B4-BE49-F238E27FC236}">
                  <a16:creationId xmlns:a16="http://schemas.microsoft.com/office/drawing/2014/main" id="{3FFDE868-1357-47FA-87E9-21978A74D262}"/>
                </a:ext>
              </a:extLst>
            </p:cNvPr>
            <p:cNvSpPr/>
            <p:nvPr/>
          </p:nvSpPr>
          <p:spPr>
            <a:xfrm>
              <a:off x="5034655" y="456027"/>
              <a:ext cx="684730" cy="26826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58" name="矩形 157">
            <a:extLst>
              <a:ext uri="{FF2B5EF4-FFF2-40B4-BE49-F238E27FC236}">
                <a16:creationId xmlns:a16="http://schemas.microsoft.com/office/drawing/2014/main" id="{65FDD025-1D7D-4AF5-9AED-A40D9E6A420C}"/>
              </a:ext>
            </a:extLst>
          </p:cNvPr>
          <p:cNvSpPr/>
          <p:nvPr/>
        </p:nvSpPr>
        <p:spPr>
          <a:xfrm>
            <a:off x="6819512" y="390503"/>
            <a:ext cx="68663" cy="2072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文字方塊 158">
            <a:extLst>
              <a:ext uri="{FF2B5EF4-FFF2-40B4-BE49-F238E27FC236}">
                <a16:creationId xmlns:a16="http://schemas.microsoft.com/office/drawing/2014/main" id="{924168DC-D1B7-40B6-AD5E-A8A2C0335C0D}"/>
              </a:ext>
            </a:extLst>
          </p:cNvPr>
          <p:cNvSpPr txBox="1"/>
          <p:nvPr/>
        </p:nvSpPr>
        <p:spPr>
          <a:xfrm>
            <a:off x="6914171" y="904691"/>
            <a:ext cx="2383986" cy="261610"/>
          </a:xfrm>
          <a:prstGeom prst="rect">
            <a:avLst/>
          </a:prstGeom>
          <a:noFill/>
        </p:spPr>
        <p:txBody>
          <a:bodyPr wrap="none" rtlCol="0">
            <a:spAutoFit/>
          </a:bodyPr>
          <a:lstStyle/>
          <a:p>
            <a:r>
              <a:rPr lang="zh-TW" altLang="en-US" sz="1100" b="1" u="sng" dirty="0">
                <a:solidFill>
                  <a:srgbClr val="C00000"/>
                </a:solidFill>
                <a:latin typeface="微軟正黑體" panose="020B0604030504040204" pitchFamily="34" charset="-120"/>
                <a:ea typeface="微軟正黑體" panose="020B0604030504040204" pitchFamily="34" charset="-120"/>
              </a:rPr>
              <a:t>欲購買此處商品，請留言</a:t>
            </a:r>
            <a:r>
              <a:rPr lang="en-US" altLang="zh-TW" sz="1100" b="1" u="sng" dirty="0">
                <a:solidFill>
                  <a:srgbClr val="C00000"/>
                </a:solidFill>
                <a:latin typeface="微軟正黑體" panose="020B0604030504040204" pitchFamily="34" charset="-120"/>
                <a:ea typeface="微軟正黑體" panose="020B0604030504040204" pitchFamily="34" charset="-120"/>
              </a:rPr>
              <a:t>:</a:t>
            </a:r>
            <a:r>
              <a:rPr lang="zh-TW" altLang="en-US" sz="1100" b="1" u="sng" dirty="0">
                <a:solidFill>
                  <a:srgbClr val="C00000"/>
                </a:solidFill>
                <a:latin typeface="微軟正黑體" panose="020B0604030504040204" pitchFamily="34" charset="-120"/>
                <a:ea typeface="微軟正黑體" panose="020B0604030504040204" pitchFamily="34" charset="-120"/>
              </a:rPr>
              <a:t>商品名</a:t>
            </a:r>
            <a:r>
              <a:rPr lang="en-US" altLang="zh-TW" sz="1100" b="1" u="sng" dirty="0">
                <a:solidFill>
                  <a:srgbClr val="C00000"/>
                </a:solidFill>
                <a:latin typeface="微軟正黑體" panose="020B0604030504040204" pitchFamily="34" charset="-120"/>
                <a:ea typeface="微軟正黑體" panose="020B0604030504040204" pitchFamily="34" charset="-120"/>
              </a:rPr>
              <a:t>+1</a:t>
            </a:r>
            <a:endParaRPr lang="zh-TW" altLang="en-US" sz="1100" b="1" u="sng" dirty="0">
              <a:solidFill>
                <a:srgbClr val="C00000"/>
              </a:solidFill>
              <a:latin typeface="微軟正黑體" panose="020B0604030504040204" pitchFamily="34" charset="-120"/>
              <a:ea typeface="微軟正黑體" panose="020B0604030504040204" pitchFamily="34" charset="-120"/>
            </a:endParaRPr>
          </a:p>
        </p:txBody>
      </p:sp>
      <p:pic>
        <p:nvPicPr>
          <p:cNvPr id="182" name="Picture 6" descr="Popular Bridal Bouquet Shapes And Styles â¤ï¸ Wedding planning ideas &amp; inspiration. Wedding dresses, decor, and lots more. #weddingideas #wedding #bridal">
            <a:extLst>
              <a:ext uri="{FF2B5EF4-FFF2-40B4-BE49-F238E27FC236}">
                <a16:creationId xmlns:a16="http://schemas.microsoft.com/office/drawing/2014/main" id="{48F60B5A-B5B9-4544-8505-620631A8D5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104" b="16516"/>
          <a:stretch/>
        </p:blipFill>
        <p:spPr bwMode="auto">
          <a:xfrm>
            <a:off x="7273701" y="1217355"/>
            <a:ext cx="1441430" cy="1687627"/>
          </a:xfrm>
          <a:prstGeom prst="rect">
            <a:avLst/>
          </a:prstGeom>
          <a:noFill/>
          <a:extLst>
            <a:ext uri="{909E8E84-426E-40DD-AFC4-6F175D3DCCD1}">
              <a14:hiddenFill xmlns:a14="http://schemas.microsoft.com/office/drawing/2010/main">
                <a:solidFill>
                  <a:srgbClr val="FFFFFF"/>
                </a:solidFill>
              </a14:hiddenFill>
            </a:ext>
          </a:extLst>
        </p:spPr>
      </p:pic>
      <p:sp>
        <p:nvSpPr>
          <p:cNvPr id="183" name="文字方塊 182">
            <a:extLst>
              <a:ext uri="{FF2B5EF4-FFF2-40B4-BE49-F238E27FC236}">
                <a16:creationId xmlns:a16="http://schemas.microsoft.com/office/drawing/2014/main" id="{BCD1015B-34D1-458F-9EA1-B3BF7B151546}"/>
              </a:ext>
            </a:extLst>
          </p:cNvPr>
          <p:cNvSpPr txBox="1"/>
          <p:nvPr/>
        </p:nvSpPr>
        <p:spPr>
          <a:xfrm>
            <a:off x="6916336" y="2922545"/>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產品資訊</a:t>
            </a:r>
          </a:p>
        </p:txBody>
      </p:sp>
      <p:sp>
        <p:nvSpPr>
          <p:cNvPr id="184" name="文字方塊 183">
            <a:extLst>
              <a:ext uri="{FF2B5EF4-FFF2-40B4-BE49-F238E27FC236}">
                <a16:creationId xmlns:a16="http://schemas.microsoft.com/office/drawing/2014/main" id="{06857092-7CCD-41F0-81A7-CC6CCA513A32}"/>
              </a:ext>
            </a:extLst>
          </p:cNvPr>
          <p:cNvSpPr txBox="1"/>
          <p:nvPr/>
        </p:nvSpPr>
        <p:spPr>
          <a:xfrm>
            <a:off x="6979311" y="3803061"/>
            <a:ext cx="1059906"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strike="sngStrike" dirty="0">
                <a:latin typeface="微軟正黑體" panose="020B0604030504040204" pitchFamily="34" charset="-120"/>
                <a:ea typeface="微軟正黑體" panose="020B0604030504040204" pitchFamily="34" charset="-120"/>
              </a:rPr>
              <a:t>價格</a:t>
            </a:r>
            <a:r>
              <a:rPr lang="en-US" altLang="zh-TW" sz="1200" strike="sngStrike" dirty="0">
                <a:latin typeface="微軟正黑體" panose="020B0604030504040204" pitchFamily="34" charset="-120"/>
                <a:ea typeface="微軟正黑體" panose="020B0604030504040204" pitchFamily="34" charset="-120"/>
              </a:rPr>
              <a:t>:$700</a:t>
            </a:r>
            <a:endParaRPr lang="zh-TW" altLang="en-US" sz="1200" strike="sngStrike" dirty="0">
              <a:latin typeface="微軟正黑體" panose="020B0604030504040204" pitchFamily="34" charset="-120"/>
              <a:ea typeface="微軟正黑體" panose="020B0604030504040204" pitchFamily="34" charset="-120"/>
            </a:endParaRPr>
          </a:p>
        </p:txBody>
      </p:sp>
      <p:sp>
        <p:nvSpPr>
          <p:cNvPr id="185" name="文字方塊 184">
            <a:extLst>
              <a:ext uri="{FF2B5EF4-FFF2-40B4-BE49-F238E27FC236}">
                <a16:creationId xmlns:a16="http://schemas.microsoft.com/office/drawing/2014/main" id="{0ABE5B6A-DC32-4F1B-815E-FFAC9EED2EEE}"/>
              </a:ext>
            </a:extLst>
          </p:cNvPr>
          <p:cNvSpPr txBox="1"/>
          <p:nvPr/>
        </p:nvSpPr>
        <p:spPr>
          <a:xfrm>
            <a:off x="6968141" y="3395750"/>
            <a:ext cx="100860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規格</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粉色</a:t>
            </a:r>
          </a:p>
        </p:txBody>
      </p:sp>
      <p:sp>
        <p:nvSpPr>
          <p:cNvPr id="186" name="文字方塊 185">
            <a:extLst>
              <a:ext uri="{FF2B5EF4-FFF2-40B4-BE49-F238E27FC236}">
                <a16:creationId xmlns:a16="http://schemas.microsoft.com/office/drawing/2014/main" id="{2EF31EC2-3AB7-4999-BAAA-067C71AEB052}"/>
              </a:ext>
            </a:extLst>
          </p:cNvPr>
          <p:cNvSpPr txBox="1"/>
          <p:nvPr/>
        </p:nvSpPr>
        <p:spPr>
          <a:xfrm>
            <a:off x="6970838" y="3187973"/>
            <a:ext cx="1316386"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商品名稱</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含蓄</a:t>
            </a:r>
            <a:endParaRPr lang="en-US" altLang="zh-TW" sz="1200" dirty="0">
              <a:latin typeface="微軟正黑體" panose="020B0604030504040204" pitchFamily="34" charset="-120"/>
              <a:ea typeface="微軟正黑體" panose="020B0604030504040204" pitchFamily="34" charset="-120"/>
            </a:endParaRPr>
          </a:p>
        </p:txBody>
      </p:sp>
      <p:sp>
        <p:nvSpPr>
          <p:cNvPr id="187" name="文字方塊 186">
            <a:extLst>
              <a:ext uri="{FF2B5EF4-FFF2-40B4-BE49-F238E27FC236}">
                <a16:creationId xmlns:a16="http://schemas.microsoft.com/office/drawing/2014/main" id="{A794811E-B153-452C-AF68-8905A3A07BDD}"/>
              </a:ext>
            </a:extLst>
          </p:cNvPr>
          <p:cNvSpPr txBox="1"/>
          <p:nvPr/>
        </p:nvSpPr>
        <p:spPr>
          <a:xfrm>
            <a:off x="7888611" y="3776284"/>
            <a:ext cx="1377300" cy="307777"/>
          </a:xfrm>
          <a:prstGeom prst="rect">
            <a:avLst/>
          </a:prstGeom>
          <a:noFill/>
        </p:spPr>
        <p:txBody>
          <a:bodyPr wrap="none" rtlCol="0">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直播價格</a:t>
            </a:r>
            <a:r>
              <a:rPr lang="en-US" altLang="zh-TW" sz="1400" b="1" dirty="0">
                <a:solidFill>
                  <a:srgbClr val="C00000"/>
                </a:solidFill>
                <a:latin typeface="微軟正黑體" panose="020B0604030504040204" pitchFamily="34" charset="-120"/>
                <a:ea typeface="微軟正黑體" panose="020B0604030504040204" pitchFamily="34" charset="-120"/>
              </a:rPr>
              <a:t>:$650</a:t>
            </a:r>
            <a:endParaRPr lang="zh-TW" altLang="en-US" sz="1400" b="1" dirty="0">
              <a:solidFill>
                <a:srgbClr val="C00000"/>
              </a:solidFill>
              <a:latin typeface="微軟正黑體" panose="020B0604030504040204" pitchFamily="34" charset="-120"/>
              <a:ea typeface="微軟正黑體" panose="020B0604030504040204" pitchFamily="34" charset="-120"/>
            </a:endParaRPr>
          </a:p>
        </p:txBody>
      </p:sp>
      <p:sp>
        <p:nvSpPr>
          <p:cNvPr id="188" name="文字方塊 187">
            <a:extLst>
              <a:ext uri="{FF2B5EF4-FFF2-40B4-BE49-F238E27FC236}">
                <a16:creationId xmlns:a16="http://schemas.microsoft.com/office/drawing/2014/main" id="{9A7CAF28-A14A-4C72-96CF-84851A7B8989}"/>
              </a:ext>
            </a:extLst>
          </p:cNvPr>
          <p:cNvSpPr txBox="1"/>
          <p:nvPr/>
        </p:nvSpPr>
        <p:spPr>
          <a:xfrm>
            <a:off x="6972014" y="3603527"/>
            <a:ext cx="88036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:28</a:t>
            </a:r>
            <a:endParaRPr lang="zh-TW" altLang="en-US" sz="1200" dirty="0">
              <a:latin typeface="微軟正黑體" panose="020B0604030504040204" pitchFamily="34" charset="-120"/>
              <a:ea typeface="微軟正黑體" panose="020B0604030504040204" pitchFamily="34" charset="-120"/>
            </a:endParaRPr>
          </a:p>
        </p:txBody>
      </p:sp>
      <p:pic>
        <p:nvPicPr>
          <p:cNvPr id="189" name="圖片 188">
            <a:extLst>
              <a:ext uri="{FF2B5EF4-FFF2-40B4-BE49-F238E27FC236}">
                <a16:creationId xmlns:a16="http://schemas.microsoft.com/office/drawing/2014/main" id="{888A9B53-1327-429A-B6F2-8E4F5236D305}"/>
              </a:ext>
            </a:extLst>
          </p:cNvPr>
          <p:cNvPicPr>
            <a:picLocks noChangeAspect="1"/>
          </p:cNvPicPr>
          <p:nvPr/>
        </p:nvPicPr>
        <p:blipFill rotWithShape="1">
          <a:blip r:embed="rId4"/>
          <a:srcRect t="-673" b="85122"/>
          <a:stretch/>
        </p:blipFill>
        <p:spPr>
          <a:xfrm>
            <a:off x="6865495" y="4056636"/>
            <a:ext cx="1942082" cy="255776"/>
          </a:xfrm>
          <a:prstGeom prst="rect">
            <a:avLst/>
          </a:prstGeom>
        </p:spPr>
      </p:pic>
      <p:sp>
        <p:nvSpPr>
          <p:cNvPr id="190" name="文字方塊 189">
            <a:extLst>
              <a:ext uri="{FF2B5EF4-FFF2-40B4-BE49-F238E27FC236}">
                <a16:creationId xmlns:a16="http://schemas.microsoft.com/office/drawing/2014/main" id="{8228C3D2-E04F-4E18-BF0E-229BB1199BB7}"/>
              </a:ext>
            </a:extLst>
          </p:cNvPr>
          <p:cNvSpPr txBox="1"/>
          <p:nvPr/>
        </p:nvSpPr>
        <p:spPr>
          <a:xfrm>
            <a:off x="7758559" y="4335077"/>
            <a:ext cx="494849" cy="220128"/>
          </a:xfrm>
          <a:prstGeom prst="rect">
            <a:avLst/>
          </a:prstGeom>
          <a:solidFill>
            <a:schemeClr val="accent6">
              <a:lumMod val="20000"/>
              <a:lumOff val="80000"/>
            </a:schemeClr>
          </a:solidFill>
        </p:spPr>
        <p:txBody>
          <a:bodyPr wrap="square" rtlCol="0">
            <a:spAutoFit/>
          </a:bodyPr>
          <a:lstStyle/>
          <a:p>
            <a:r>
              <a:rPr lang="zh-TW" altLang="en-US" sz="800" dirty="0">
                <a:latin typeface="微軟正黑體" panose="020B0604030504040204" pitchFamily="34" charset="-120"/>
                <a:ea typeface="微軟正黑體" panose="020B0604030504040204" pitchFamily="34" charset="-120"/>
              </a:rPr>
              <a:t>回上頁</a:t>
            </a:r>
          </a:p>
        </p:txBody>
      </p:sp>
      <p:sp>
        <p:nvSpPr>
          <p:cNvPr id="45" name="矩形 44">
            <a:extLst>
              <a:ext uri="{FF2B5EF4-FFF2-40B4-BE49-F238E27FC236}">
                <a16:creationId xmlns:a16="http://schemas.microsoft.com/office/drawing/2014/main" id="{4F497F9C-CB8A-4E0C-8C17-3164B0A7A1E2}"/>
              </a:ext>
            </a:extLst>
          </p:cNvPr>
          <p:cNvSpPr/>
          <p:nvPr/>
        </p:nvSpPr>
        <p:spPr>
          <a:xfrm>
            <a:off x="490020" y="352198"/>
            <a:ext cx="2887179" cy="420141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 name="矩形 190">
            <a:extLst>
              <a:ext uri="{FF2B5EF4-FFF2-40B4-BE49-F238E27FC236}">
                <a16:creationId xmlns:a16="http://schemas.microsoft.com/office/drawing/2014/main" id="{8055FB43-F908-43F6-A822-8634C4E6EBFA}"/>
              </a:ext>
            </a:extLst>
          </p:cNvPr>
          <p:cNvSpPr/>
          <p:nvPr/>
        </p:nvSpPr>
        <p:spPr>
          <a:xfrm>
            <a:off x="3489852" y="390503"/>
            <a:ext cx="2887179" cy="420141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矩形 191">
            <a:extLst>
              <a:ext uri="{FF2B5EF4-FFF2-40B4-BE49-F238E27FC236}">
                <a16:creationId xmlns:a16="http://schemas.microsoft.com/office/drawing/2014/main" id="{1DBDC452-6144-4916-BA67-99518D3A2D15}"/>
              </a:ext>
            </a:extLst>
          </p:cNvPr>
          <p:cNvSpPr/>
          <p:nvPr/>
        </p:nvSpPr>
        <p:spPr>
          <a:xfrm>
            <a:off x="6465903" y="376096"/>
            <a:ext cx="2846540" cy="421582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8472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5E7724-8264-4D05-BA7E-E01095BA3345}"/>
              </a:ext>
            </a:extLst>
          </p:cNvPr>
          <p:cNvSpPr/>
          <p:nvPr/>
        </p:nvSpPr>
        <p:spPr>
          <a:xfrm>
            <a:off x="9378397" y="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87FE88ED-E9A5-4737-9E4D-08A64CA8A2F7}"/>
              </a:ext>
            </a:extLst>
          </p:cNvPr>
          <p:cNvCxnSpPr>
            <a:cxnSpLocks/>
          </p:cNvCxnSpPr>
          <p:nvPr/>
        </p:nvCxnSpPr>
        <p:spPr>
          <a:xfrm>
            <a:off x="3158323" y="499103"/>
            <a:ext cx="0" cy="6147075"/>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8" name="矩形 57">
            <a:extLst>
              <a:ext uri="{FF2B5EF4-FFF2-40B4-BE49-F238E27FC236}">
                <a16:creationId xmlns:a16="http://schemas.microsoft.com/office/drawing/2014/main" id="{C3470A26-2373-4B69-AF1F-B06D8C70BFDE}"/>
              </a:ext>
            </a:extLst>
          </p:cNvPr>
          <p:cNvSpPr/>
          <p:nvPr/>
        </p:nvSpPr>
        <p:spPr>
          <a:xfrm>
            <a:off x="3271705" y="211822"/>
            <a:ext cx="5923261" cy="64343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9" name="群組 58">
            <a:extLst>
              <a:ext uri="{FF2B5EF4-FFF2-40B4-BE49-F238E27FC236}">
                <a16:creationId xmlns:a16="http://schemas.microsoft.com/office/drawing/2014/main" id="{6DD7F563-3EFB-4AF8-AC23-5B5968F30439}"/>
              </a:ext>
            </a:extLst>
          </p:cNvPr>
          <p:cNvGrpSpPr/>
          <p:nvPr/>
        </p:nvGrpSpPr>
        <p:grpSpPr>
          <a:xfrm>
            <a:off x="3356353" y="300504"/>
            <a:ext cx="440397" cy="292066"/>
            <a:chOff x="5685270" y="4918450"/>
            <a:chExt cx="543679" cy="230832"/>
          </a:xfrm>
        </p:grpSpPr>
        <p:sp>
          <p:nvSpPr>
            <p:cNvPr id="98" name="矩形: 圓角 97">
              <a:extLst>
                <a:ext uri="{FF2B5EF4-FFF2-40B4-BE49-F238E27FC236}">
                  <a16:creationId xmlns:a16="http://schemas.microsoft.com/office/drawing/2014/main" id="{221C26B2-BE06-4B3E-8B57-7910E65E7CFD}"/>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文字方塊 98">
              <a:extLst>
                <a:ext uri="{FF2B5EF4-FFF2-40B4-BE49-F238E27FC236}">
                  <a16:creationId xmlns:a16="http://schemas.microsoft.com/office/drawing/2014/main" id="{8C8AFC33-FF3C-47D2-91B4-97052799BAC6}"/>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69" name="矩形 68">
            <a:extLst>
              <a:ext uri="{FF2B5EF4-FFF2-40B4-BE49-F238E27FC236}">
                <a16:creationId xmlns:a16="http://schemas.microsoft.com/office/drawing/2014/main" id="{348CBAEF-7B45-42F6-9B1C-2900B1F2146A}"/>
              </a:ext>
            </a:extLst>
          </p:cNvPr>
          <p:cNvSpPr/>
          <p:nvPr/>
        </p:nvSpPr>
        <p:spPr>
          <a:xfrm>
            <a:off x="3723133" y="296985"/>
            <a:ext cx="2335896"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pic>
        <p:nvPicPr>
          <p:cNvPr id="101" name="圖片 100">
            <a:extLst>
              <a:ext uri="{FF2B5EF4-FFF2-40B4-BE49-F238E27FC236}">
                <a16:creationId xmlns:a16="http://schemas.microsoft.com/office/drawing/2014/main" id="{41BAFAB0-D7F1-4E59-95F8-8893084D7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017" y="1519819"/>
            <a:ext cx="3681473" cy="3681473"/>
          </a:xfrm>
          <a:prstGeom prst="rect">
            <a:avLst/>
          </a:prstGeom>
        </p:spPr>
      </p:pic>
      <p:sp>
        <p:nvSpPr>
          <p:cNvPr id="104" name="文字方塊 103">
            <a:extLst>
              <a:ext uri="{FF2B5EF4-FFF2-40B4-BE49-F238E27FC236}">
                <a16:creationId xmlns:a16="http://schemas.microsoft.com/office/drawing/2014/main" id="{B3CEDE1F-38FD-439D-85EB-9380CA9B28C4}"/>
              </a:ext>
            </a:extLst>
          </p:cNvPr>
          <p:cNvSpPr txBox="1"/>
          <p:nvPr/>
        </p:nvSpPr>
        <p:spPr>
          <a:xfrm>
            <a:off x="1470882" y="4127600"/>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留言</a:t>
            </a:r>
          </a:p>
        </p:txBody>
      </p:sp>
      <p:sp>
        <p:nvSpPr>
          <p:cNvPr id="107" name="矩形: 圓角 106">
            <a:extLst>
              <a:ext uri="{FF2B5EF4-FFF2-40B4-BE49-F238E27FC236}">
                <a16:creationId xmlns:a16="http://schemas.microsoft.com/office/drawing/2014/main" id="{366BC6AE-0E9A-4B1B-B219-0DB37E08CC8B}"/>
              </a:ext>
            </a:extLst>
          </p:cNvPr>
          <p:cNvSpPr/>
          <p:nvPr/>
        </p:nvSpPr>
        <p:spPr>
          <a:xfrm>
            <a:off x="512651" y="6150370"/>
            <a:ext cx="2290577" cy="41818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文字方塊 108">
            <a:extLst>
              <a:ext uri="{FF2B5EF4-FFF2-40B4-BE49-F238E27FC236}">
                <a16:creationId xmlns:a16="http://schemas.microsoft.com/office/drawing/2014/main" id="{2301930B-4A08-4BDD-85CE-51B3BFD21622}"/>
              </a:ext>
            </a:extLst>
          </p:cNvPr>
          <p:cNvSpPr txBox="1"/>
          <p:nvPr/>
        </p:nvSpPr>
        <p:spPr>
          <a:xfrm>
            <a:off x="503046" y="6306943"/>
            <a:ext cx="1423788"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140" name="圖片 139">
            <a:extLst>
              <a:ext uri="{FF2B5EF4-FFF2-40B4-BE49-F238E27FC236}">
                <a16:creationId xmlns:a16="http://schemas.microsoft.com/office/drawing/2014/main" id="{143B8937-4C11-4A14-B757-D63B6EB5FED2}"/>
              </a:ext>
            </a:extLst>
          </p:cNvPr>
          <p:cNvPicPr>
            <a:picLocks noChangeAspect="1"/>
          </p:cNvPicPr>
          <p:nvPr/>
        </p:nvPicPr>
        <p:blipFill rotWithShape="1">
          <a:blip r:embed="rId4"/>
          <a:srcRect t="43322" b="35217"/>
          <a:stretch/>
        </p:blipFill>
        <p:spPr>
          <a:xfrm>
            <a:off x="497101" y="4423885"/>
            <a:ext cx="1805381" cy="458731"/>
          </a:xfrm>
          <a:prstGeom prst="rect">
            <a:avLst/>
          </a:prstGeom>
        </p:spPr>
      </p:pic>
      <p:sp>
        <p:nvSpPr>
          <p:cNvPr id="143" name="文字方塊 142">
            <a:extLst>
              <a:ext uri="{FF2B5EF4-FFF2-40B4-BE49-F238E27FC236}">
                <a16:creationId xmlns:a16="http://schemas.microsoft.com/office/drawing/2014/main" id="{3599846C-FEAC-4D7C-A9D6-C233B3D37767}"/>
              </a:ext>
            </a:extLst>
          </p:cNvPr>
          <p:cNvSpPr txBox="1"/>
          <p:nvPr/>
        </p:nvSpPr>
        <p:spPr>
          <a:xfrm>
            <a:off x="9771703" y="83609"/>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直播觀看畫面</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販售</a:t>
            </a:r>
          </a:p>
        </p:txBody>
      </p:sp>
      <p:grpSp>
        <p:nvGrpSpPr>
          <p:cNvPr id="2" name="群組 1">
            <a:extLst>
              <a:ext uri="{FF2B5EF4-FFF2-40B4-BE49-F238E27FC236}">
                <a16:creationId xmlns:a16="http://schemas.microsoft.com/office/drawing/2014/main" id="{E804EFCC-0958-452E-8521-2A0A9F8900DF}"/>
              </a:ext>
            </a:extLst>
          </p:cNvPr>
          <p:cNvGrpSpPr/>
          <p:nvPr/>
        </p:nvGrpSpPr>
        <p:grpSpPr>
          <a:xfrm>
            <a:off x="7891676" y="735459"/>
            <a:ext cx="1018808" cy="652907"/>
            <a:chOff x="5508719" y="687846"/>
            <a:chExt cx="1018808" cy="652907"/>
          </a:xfrm>
        </p:grpSpPr>
        <p:sp>
          <p:nvSpPr>
            <p:cNvPr id="3" name="矩形: 圓角 2">
              <a:extLst>
                <a:ext uri="{FF2B5EF4-FFF2-40B4-BE49-F238E27FC236}">
                  <a16:creationId xmlns:a16="http://schemas.microsoft.com/office/drawing/2014/main" id="{C0DF652E-804C-4102-A042-BA852BF199F6}"/>
                </a:ext>
              </a:extLst>
            </p:cNvPr>
            <p:cNvSpPr/>
            <p:nvPr/>
          </p:nvSpPr>
          <p:spPr>
            <a:xfrm>
              <a:off x="5508719" y="687846"/>
              <a:ext cx="1018808" cy="6529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3D6523F2-822B-4145-96E9-EB6649B6DCC7}"/>
                </a:ext>
              </a:extLst>
            </p:cNvPr>
            <p:cNvSpPr txBox="1"/>
            <p:nvPr/>
          </p:nvSpPr>
          <p:spPr>
            <a:xfrm>
              <a:off x="5613204" y="731276"/>
              <a:ext cx="867545"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時尚花</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粉</a:t>
              </a:r>
            </a:p>
          </p:txBody>
        </p:sp>
        <p:sp>
          <p:nvSpPr>
            <p:cNvPr id="47" name="文字方塊 46">
              <a:extLst>
                <a:ext uri="{FF2B5EF4-FFF2-40B4-BE49-F238E27FC236}">
                  <a16:creationId xmlns:a16="http://schemas.microsoft.com/office/drawing/2014/main" id="{D10C8040-752D-43D9-923B-AF2F68B6C7D9}"/>
                </a:ext>
              </a:extLst>
            </p:cNvPr>
            <p:cNvSpPr txBox="1"/>
            <p:nvPr/>
          </p:nvSpPr>
          <p:spPr>
            <a:xfrm>
              <a:off x="5722975" y="996286"/>
              <a:ext cx="588623" cy="276999"/>
            </a:xfrm>
            <a:prstGeom prst="rect">
              <a:avLst/>
            </a:prstGeom>
            <a:noFill/>
          </p:spPr>
          <p:txBody>
            <a:bodyPr wrap="none" rtlCol="0">
              <a:spAutoFit/>
            </a:bodyPr>
            <a:lstStyle/>
            <a:p>
              <a:r>
                <a:rPr lang="en-US" altLang="zh-TW" sz="1200" b="1" dirty="0">
                  <a:latin typeface="微軟正黑體" panose="020B0604030504040204" pitchFamily="34" charset="-120"/>
                  <a:ea typeface="微軟正黑體" panose="020B0604030504040204" pitchFamily="34" charset="-120"/>
                </a:rPr>
                <a:t>02:00</a:t>
              </a:r>
              <a:endParaRPr lang="zh-TW" altLang="en-US" sz="1200" b="1" dirty="0">
                <a:latin typeface="微軟正黑體" panose="020B0604030504040204" pitchFamily="34" charset="-120"/>
                <a:ea typeface="微軟正黑體" panose="020B0604030504040204" pitchFamily="34" charset="-120"/>
              </a:endParaRPr>
            </a:p>
          </p:txBody>
        </p:sp>
      </p:grpSp>
      <p:sp>
        <p:nvSpPr>
          <p:cNvPr id="46" name="文字方塊 45">
            <a:extLst>
              <a:ext uri="{FF2B5EF4-FFF2-40B4-BE49-F238E27FC236}">
                <a16:creationId xmlns:a16="http://schemas.microsoft.com/office/drawing/2014/main" id="{688E6FF3-2129-433B-B3C4-9EEB51CCFD40}"/>
              </a:ext>
            </a:extLst>
          </p:cNvPr>
          <p:cNvSpPr txBox="1"/>
          <p:nvPr/>
        </p:nvSpPr>
        <p:spPr>
          <a:xfrm>
            <a:off x="9338438" y="446537"/>
            <a:ext cx="2911696" cy="2123658"/>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左上</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我的購物清單</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購買者</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已為有效單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的商品將顯示於此</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規格</a:t>
            </a:r>
            <a:r>
              <a:rPr lang="en-US" altLang="zh-TW" sz="1100" dirty="0">
                <a:latin typeface="微軟正黑體" panose="020B0604030504040204" pitchFamily="34" charset="-120"/>
                <a:ea typeface="微軟正黑體" panose="020B0604030504040204" pitchFamily="34" charset="-120"/>
              </a:rPr>
              <a:t>X</a:t>
            </a:r>
            <a:r>
              <a:rPr lang="zh-TW" altLang="en-US" sz="1100" dirty="0">
                <a:latin typeface="微軟正黑體" panose="020B0604030504040204" pitchFamily="34" charset="-120"/>
                <a:ea typeface="微軟正黑體" panose="020B0604030504040204" pitchFamily="34" charset="-120"/>
              </a:rPr>
              <a:t>個數，價格。</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當結帳完，該商品不再於顯示清單中。</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點選前往結帳按鍵，結帳彈跳視窗顯示</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已登入手揪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如下頁</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未登入手揪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如圖示，先進行帳號登入，而後轉跳至已登入手揪的下單畫面。</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grpSp>
        <p:nvGrpSpPr>
          <p:cNvPr id="10" name="群組 9">
            <a:extLst>
              <a:ext uri="{FF2B5EF4-FFF2-40B4-BE49-F238E27FC236}">
                <a16:creationId xmlns:a16="http://schemas.microsoft.com/office/drawing/2014/main" id="{C8608707-EFCD-4234-BF3C-43172DC0AE8F}"/>
              </a:ext>
            </a:extLst>
          </p:cNvPr>
          <p:cNvGrpSpPr/>
          <p:nvPr/>
        </p:nvGrpSpPr>
        <p:grpSpPr>
          <a:xfrm>
            <a:off x="3585685" y="2558622"/>
            <a:ext cx="2892498" cy="3954050"/>
            <a:chOff x="3585685" y="2558622"/>
            <a:chExt cx="2892498" cy="3954050"/>
          </a:xfrm>
        </p:grpSpPr>
        <p:sp>
          <p:nvSpPr>
            <p:cNvPr id="66" name="文字方塊 65">
              <a:extLst>
                <a:ext uri="{FF2B5EF4-FFF2-40B4-BE49-F238E27FC236}">
                  <a16:creationId xmlns:a16="http://schemas.microsoft.com/office/drawing/2014/main" id="{C6642ECD-81DC-4B8A-82E3-0FA753EAE5C1}"/>
                </a:ext>
              </a:extLst>
            </p:cNvPr>
            <p:cNvSpPr txBox="1"/>
            <p:nvPr/>
          </p:nvSpPr>
          <p:spPr>
            <a:xfrm>
              <a:off x="4572000" y="2558622"/>
              <a:ext cx="184731" cy="369332"/>
            </a:xfrm>
            <a:prstGeom prst="rect">
              <a:avLst/>
            </a:prstGeom>
            <a:noFill/>
          </p:spPr>
          <p:txBody>
            <a:bodyPr wrap="none" rtlCol="0">
              <a:spAutoFit/>
            </a:bodyPr>
            <a:lstStyle/>
            <a:p>
              <a:endParaRPr lang="zh-TW" altLang="en-US" dirty="0"/>
            </a:p>
          </p:txBody>
        </p:sp>
        <p:sp>
          <p:nvSpPr>
            <p:cNvPr id="75" name="文字方塊 74">
              <a:extLst>
                <a:ext uri="{FF2B5EF4-FFF2-40B4-BE49-F238E27FC236}">
                  <a16:creationId xmlns:a16="http://schemas.microsoft.com/office/drawing/2014/main" id="{3B61173A-C3C1-44BF-841D-EDC1039FB8A4}"/>
                </a:ext>
              </a:extLst>
            </p:cNvPr>
            <p:cNvSpPr txBox="1"/>
            <p:nvPr/>
          </p:nvSpPr>
          <p:spPr>
            <a:xfrm>
              <a:off x="3698898" y="5667897"/>
              <a:ext cx="2605200"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大家希望情人節收到哪種花束</a:t>
              </a:r>
              <a:r>
                <a:rPr lang="en-US" altLang="zh-TW" sz="1400" b="1" dirty="0">
                  <a:solidFill>
                    <a:schemeClr val="bg1"/>
                  </a:solidFill>
                  <a:latin typeface="微軟正黑體" panose="020B0604030504040204" pitchFamily="34" charset="-120"/>
                  <a:ea typeface="微軟正黑體" panose="020B0604030504040204" pitchFamily="34" charset="-120"/>
                </a:rPr>
                <a:t>?</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pic>
          <p:nvPicPr>
            <p:cNvPr id="48" name="圖片 47">
              <a:extLst>
                <a:ext uri="{FF2B5EF4-FFF2-40B4-BE49-F238E27FC236}">
                  <a16:creationId xmlns:a16="http://schemas.microsoft.com/office/drawing/2014/main" id="{1128C5C0-6E80-4DFF-9247-CB7D2A7AC231}"/>
                </a:ext>
              </a:extLst>
            </p:cNvPr>
            <p:cNvPicPr>
              <a:picLocks noChangeAspect="1"/>
            </p:cNvPicPr>
            <p:nvPr/>
          </p:nvPicPr>
          <p:blipFill>
            <a:blip r:embed="rId5"/>
            <a:stretch>
              <a:fillRect/>
            </a:stretch>
          </p:blipFill>
          <p:spPr>
            <a:xfrm>
              <a:off x="3585685" y="2660311"/>
              <a:ext cx="2892498" cy="3852361"/>
            </a:xfrm>
            <a:prstGeom prst="rect">
              <a:avLst/>
            </a:prstGeom>
            <a:ln>
              <a:solidFill>
                <a:schemeClr val="bg1">
                  <a:lumMod val="50000"/>
                </a:schemeClr>
              </a:solidFill>
            </a:ln>
          </p:spPr>
        </p:pic>
        <p:sp>
          <p:nvSpPr>
            <p:cNvPr id="49" name="文字方塊 48">
              <a:extLst>
                <a:ext uri="{FF2B5EF4-FFF2-40B4-BE49-F238E27FC236}">
                  <a16:creationId xmlns:a16="http://schemas.microsoft.com/office/drawing/2014/main" id="{DFCD9C19-B3F4-4B98-810F-2D583092812B}"/>
                </a:ext>
              </a:extLst>
            </p:cNvPr>
            <p:cNvSpPr txBox="1"/>
            <p:nvPr/>
          </p:nvSpPr>
          <p:spPr>
            <a:xfrm>
              <a:off x="6155645" y="2633164"/>
              <a:ext cx="278599" cy="369332"/>
            </a:xfrm>
            <a:prstGeom prst="rect">
              <a:avLst/>
            </a:prstGeom>
            <a:noFill/>
          </p:spPr>
          <p:txBody>
            <a:bodyPr wrap="square" rtlCol="0">
              <a:spAutoFit/>
            </a:bodyPr>
            <a:lstStyle/>
            <a:p>
              <a:r>
                <a:rPr lang="en-US" altLang="zh-TW" dirty="0"/>
                <a:t>X</a:t>
              </a:r>
              <a:endParaRPr lang="zh-TW" altLang="en-US" dirty="0"/>
            </a:p>
          </p:txBody>
        </p:sp>
        <p:sp>
          <p:nvSpPr>
            <p:cNvPr id="50" name="文字方塊 49">
              <a:extLst>
                <a:ext uri="{FF2B5EF4-FFF2-40B4-BE49-F238E27FC236}">
                  <a16:creationId xmlns:a16="http://schemas.microsoft.com/office/drawing/2014/main" id="{68CCC816-738A-4206-B977-22E868B38185}"/>
                </a:ext>
              </a:extLst>
            </p:cNvPr>
            <p:cNvSpPr txBox="1"/>
            <p:nvPr/>
          </p:nvSpPr>
          <p:spPr>
            <a:xfrm>
              <a:off x="4586017" y="3072781"/>
              <a:ext cx="1054686" cy="307777"/>
            </a:xfrm>
            <a:prstGeom prst="rect">
              <a:avLst/>
            </a:prstGeom>
            <a:solidFill>
              <a:schemeClr val="bg1"/>
            </a:solidFill>
          </p:spPr>
          <p:txBody>
            <a:bodyPr wrap="square" rtlCol="0">
              <a:spAutoFit/>
            </a:bodyPr>
            <a:lstStyle/>
            <a:p>
              <a:r>
                <a:rPr lang="zh-TW" altLang="en-US" sz="1400" b="1" dirty="0">
                  <a:latin typeface="微軟正黑體" panose="020B0604030504040204" pitchFamily="34" charset="-120"/>
                  <a:ea typeface="微軟正黑體" panose="020B0604030504040204" pitchFamily="34" charset="-120"/>
                </a:rPr>
                <a:t>登入帳號</a:t>
              </a:r>
            </a:p>
          </p:txBody>
        </p:sp>
      </p:grpSp>
      <p:grpSp>
        <p:nvGrpSpPr>
          <p:cNvPr id="8" name="群組 7">
            <a:extLst>
              <a:ext uri="{FF2B5EF4-FFF2-40B4-BE49-F238E27FC236}">
                <a16:creationId xmlns:a16="http://schemas.microsoft.com/office/drawing/2014/main" id="{717E7DDF-8850-4D83-B8FA-7E387E9ADE89}"/>
              </a:ext>
            </a:extLst>
          </p:cNvPr>
          <p:cNvGrpSpPr/>
          <p:nvPr/>
        </p:nvGrpSpPr>
        <p:grpSpPr>
          <a:xfrm>
            <a:off x="531837" y="5932261"/>
            <a:ext cx="1523377" cy="189080"/>
            <a:chOff x="6809634" y="5963084"/>
            <a:chExt cx="1523377" cy="189080"/>
          </a:xfrm>
        </p:grpSpPr>
        <p:pic>
          <p:nvPicPr>
            <p:cNvPr id="6" name="圖片 5">
              <a:extLst>
                <a:ext uri="{FF2B5EF4-FFF2-40B4-BE49-F238E27FC236}">
                  <a16:creationId xmlns:a16="http://schemas.microsoft.com/office/drawing/2014/main" id="{5E0469FC-932F-4D3A-B394-9E8A4B21CDD5}"/>
                </a:ext>
              </a:extLst>
            </p:cNvPr>
            <p:cNvPicPr>
              <a:picLocks noChangeAspect="1"/>
            </p:cNvPicPr>
            <p:nvPr/>
          </p:nvPicPr>
          <p:blipFill rotWithShape="1">
            <a:blip r:embed="rId6"/>
            <a:srcRect t="1" r="79599" b="4404"/>
            <a:stretch/>
          </p:blipFill>
          <p:spPr>
            <a:xfrm>
              <a:off x="6809634" y="5990007"/>
              <a:ext cx="585924" cy="162157"/>
            </a:xfrm>
            <a:prstGeom prst="rect">
              <a:avLst/>
            </a:prstGeom>
          </p:spPr>
        </p:pic>
        <p:pic>
          <p:nvPicPr>
            <p:cNvPr id="52" name="圖片 51">
              <a:extLst>
                <a:ext uri="{FF2B5EF4-FFF2-40B4-BE49-F238E27FC236}">
                  <a16:creationId xmlns:a16="http://schemas.microsoft.com/office/drawing/2014/main" id="{9DCA9C9E-A0B1-4084-AD4B-27DBCEBF8807}"/>
                </a:ext>
              </a:extLst>
            </p:cNvPr>
            <p:cNvPicPr>
              <a:picLocks noChangeAspect="1"/>
            </p:cNvPicPr>
            <p:nvPr/>
          </p:nvPicPr>
          <p:blipFill rotWithShape="1">
            <a:blip r:embed="rId6"/>
            <a:srcRect l="70512" t="1" b="-1"/>
            <a:stretch/>
          </p:blipFill>
          <p:spPr>
            <a:xfrm>
              <a:off x="7335572" y="6002351"/>
              <a:ext cx="686328" cy="137467"/>
            </a:xfrm>
            <a:prstGeom prst="rect">
              <a:avLst/>
            </a:prstGeom>
          </p:spPr>
        </p:pic>
        <p:pic>
          <p:nvPicPr>
            <p:cNvPr id="7" name="圖片 6">
              <a:extLst>
                <a:ext uri="{FF2B5EF4-FFF2-40B4-BE49-F238E27FC236}">
                  <a16:creationId xmlns:a16="http://schemas.microsoft.com/office/drawing/2014/main" id="{F5474448-46A6-48EC-8351-5DDE7CC9E3F0}"/>
                </a:ext>
              </a:extLst>
            </p:cNvPr>
            <p:cNvPicPr>
              <a:picLocks noChangeAspect="1"/>
            </p:cNvPicPr>
            <p:nvPr/>
          </p:nvPicPr>
          <p:blipFill>
            <a:blip r:embed="rId7"/>
            <a:stretch>
              <a:fillRect/>
            </a:stretch>
          </p:blipFill>
          <p:spPr>
            <a:xfrm>
              <a:off x="8014872" y="5963084"/>
              <a:ext cx="318139" cy="171306"/>
            </a:xfrm>
            <a:prstGeom prst="rect">
              <a:avLst/>
            </a:prstGeom>
          </p:spPr>
        </p:pic>
      </p:grpSp>
      <p:pic>
        <p:nvPicPr>
          <p:cNvPr id="56" name="圖片 55">
            <a:extLst>
              <a:ext uri="{FF2B5EF4-FFF2-40B4-BE49-F238E27FC236}">
                <a16:creationId xmlns:a16="http://schemas.microsoft.com/office/drawing/2014/main" id="{50357667-98A9-471F-A546-BD16047F7F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5590" y="572182"/>
            <a:ext cx="114381" cy="114381"/>
          </a:xfrm>
          <a:prstGeom prst="rect">
            <a:avLst/>
          </a:prstGeom>
        </p:spPr>
      </p:pic>
      <p:sp>
        <p:nvSpPr>
          <p:cNvPr id="9" name="文字方塊 8">
            <a:extLst>
              <a:ext uri="{FF2B5EF4-FFF2-40B4-BE49-F238E27FC236}">
                <a16:creationId xmlns:a16="http://schemas.microsoft.com/office/drawing/2014/main" id="{D19DAADE-3261-4D0D-BEC1-3AAC3110594A}"/>
              </a:ext>
            </a:extLst>
          </p:cNvPr>
          <p:cNvSpPr txBox="1"/>
          <p:nvPr/>
        </p:nvSpPr>
        <p:spPr>
          <a:xfrm>
            <a:off x="3499334" y="535404"/>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pic>
        <p:nvPicPr>
          <p:cNvPr id="13" name="圖片 12">
            <a:extLst>
              <a:ext uri="{FF2B5EF4-FFF2-40B4-BE49-F238E27FC236}">
                <a16:creationId xmlns:a16="http://schemas.microsoft.com/office/drawing/2014/main" id="{42C645EC-6426-42E7-BF4A-62D534B936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8668" y="5971528"/>
            <a:ext cx="90394" cy="94643"/>
          </a:xfrm>
          <a:prstGeom prst="rect">
            <a:avLst/>
          </a:prstGeom>
        </p:spPr>
      </p:pic>
      <p:grpSp>
        <p:nvGrpSpPr>
          <p:cNvPr id="67" name="群組 66">
            <a:extLst>
              <a:ext uri="{FF2B5EF4-FFF2-40B4-BE49-F238E27FC236}">
                <a16:creationId xmlns:a16="http://schemas.microsoft.com/office/drawing/2014/main" id="{BA42F046-97CB-4226-BC4F-6F8E20C55632}"/>
              </a:ext>
            </a:extLst>
          </p:cNvPr>
          <p:cNvGrpSpPr/>
          <p:nvPr/>
        </p:nvGrpSpPr>
        <p:grpSpPr>
          <a:xfrm>
            <a:off x="512651" y="5014333"/>
            <a:ext cx="2249238" cy="826826"/>
            <a:chOff x="6817394" y="3213673"/>
            <a:chExt cx="2249238" cy="826826"/>
          </a:xfrm>
        </p:grpSpPr>
        <p:grpSp>
          <p:nvGrpSpPr>
            <p:cNvPr id="68" name="群組 67">
              <a:extLst>
                <a:ext uri="{FF2B5EF4-FFF2-40B4-BE49-F238E27FC236}">
                  <a16:creationId xmlns:a16="http://schemas.microsoft.com/office/drawing/2014/main" id="{A2E313CA-E6E6-4AB6-B2DD-7C770D1E99D5}"/>
                </a:ext>
              </a:extLst>
            </p:cNvPr>
            <p:cNvGrpSpPr/>
            <p:nvPr/>
          </p:nvGrpSpPr>
          <p:grpSpPr>
            <a:xfrm>
              <a:off x="6817394" y="3213673"/>
              <a:ext cx="2249238" cy="826826"/>
              <a:chOff x="6811698" y="2688481"/>
              <a:chExt cx="2249238" cy="826826"/>
            </a:xfrm>
          </p:grpSpPr>
          <p:sp>
            <p:nvSpPr>
              <p:cNvPr id="71" name="矩形: 圓角 70">
                <a:extLst>
                  <a:ext uri="{FF2B5EF4-FFF2-40B4-BE49-F238E27FC236}">
                    <a16:creationId xmlns:a16="http://schemas.microsoft.com/office/drawing/2014/main" id="{4FA020A1-B110-4B6F-9CCD-E45A506C743C}"/>
                  </a:ext>
                </a:extLst>
              </p:cNvPr>
              <p:cNvSpPr/>
              <p:nvPr/>
            </p:nvSpPr>
            <p:spPr>
              <a:xfrm>
                <a:off x="7084221" y="2710667"/>
                <a:ext cx="1976715" cy="8046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2" name="圖片 71">
                <a:extLst>
                  <a:ext uri="{FF2B5EF4-FFF2-40B4-BE49-F238E27FC236}">
                    <a16:creationId xmlns:a16="http://schemas.microsoft.com/office/drawing/2014/main" id="{61C9DF96-3A1D-4A7E-A45E-9BF4B4A09E33}"/>
                  </a:ext>
                </a:extLst>
              </p:cNvPr>
              <p:cNvPicPr>
                <a:picLocks noChangeAspect="1"/>
              </p:cNvPicPr>
              <p:nvPr/>
            </p:nvPicPr>
            <p:blipFill>
              <a:blip r:embed="rId10"/>
              <a:stretch>
                <a:fillRect/>
              </a:stretch>
            </p:blipFill>
            <p:spPr>
              <a:xfrm>
                <a:off x="6811698" y="2744313"/>
                <a:ext cx="262255" cy="262255"/>
              </a:xfrm>
              <a:prstGeom prst="rect">
                <a:avLst/>
              </a:prstGeom>
            </p:spPr>
          </p:pic>
          <p:sp>
            <p:nvSpPr>
              <p:cNvPr id="73" name="文字方塊 72">
                <a:extLst>
                  <a:ext uri="{FF2B5EF4-FFF2-40B4-BE49-F238E27FC236}">
                    <a16:creationId xmlns:a16="http://schemas.microsoft.com/office/drawing/2014/main" id="{C9BBBB63-D459-416C-969A-48AAAE403521}"/>
                  </a:ext>
                </a:extLst>
              </p:cNvPr>
              <p:cNvSpPr txBox="1"/>
              <p:nvPr/>
            </p:nvSpPr>
            <p:spPr>
              <a:xfrm>
                <a:off x="7016845" y="2688481"/>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魔法花坊</a:t>
                </a:r>
              </a:p>
            </p:txBody>
          </p:sp>
        </p:grpSp>
        <p:sp>
          <p:nvSpPr>
            <p:cNvPr id="70" name="文字方塊 69">
              <a:extLst>
                <a:ext uri="{FF2B5EF4-FFF2-40B4-BE49-F238E27FC236}">
                  <a16:creationId xmlns:a16="http://schemas.microsoft.com/office/drawing/2014/main" id="{98B7E99B-7188-4F55-B77A-FDE9FB2BA613}"/>
                </a:ext>
              </a:extLst>
            </p:cNvPr>
            <p:cNvSpPr txBox="1"/>
            <p:nvPr/>
          </p:nvSpPr>
          <p:spPr>
            <a:xfrm>
              <a:off x="7058697" y="3381640"/>
              <a:ext cx="1976714" cy="584775"/>
            </a:xfrm>
            <a:prstGeom prst="rect">
              <a:avLst/>
            </a:prstGeom>
            <a:noFill/>
          </p:spPr>
          <p:txBody>
            <a:bodyPr wrap="square" rtlCol="0">
              <a:spAutoFit/>
            </a:bodyPr>
            <a:lstStyle/>
            <a:p>
              <a:r>
                <a:rPr lang="zh-TW" altLang="en-US" sz="800" dirty="0">
                  <a:latin typeface="微軟正黑體" panose="020B0604030504040204" pitchFamily="34" charset="-120"/>
                  <a:ea typeface="微軟正黑體" panose="020B0604030504040204" pitchFamily="34" charset="-120"/>
                </a:rPr>
                <a:t>商品名</a:t>
              </a:r>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時尚花，一個</a:t>
              </a:r>
              <a:r>
                <a:rPr lang="en-US" altLang="zh-TW" sz="800" dirty="0">
                  <a:latin typeface="微軟正黑體" panose="020B0604030504040204" pitchFamily="34" charset="-120"/>
                  <a:ea typeface="微軟正黑體" panose="020B0604030504040204" pitchFamily="34" charset="-120"/>
                </a:rPr>
                <a:t>650</a:t>
              </a:r>
              <a:r>
                <a:rPr lang="zh-TW" altLang="en-US" sz="800" dirty="0">
                  <a:latin typeface="微軟正黑體" panose="020B0604030504040204" pitchFamily="34" charset="-120"/>
                  <a:ea typeface="微軟正黑體" panose="020B0604030504040204" pitchFamily="34" charset="-120"/>
                </a:rPr>
                <a:t>元。</a:t>
              </a:r>
              <a:endParaRPr lang="en-US" altLang="zh-TW" sz="800" dirty="0">
                <a:latin typeface="微軟正黑體" panose="020B0604030504040204" pitchFamily="34" charset="-120"/>
                <a:ea typeface="微軟正黑體" panose="020B0604030504040204" pitchFamily="34" charset="-120"/>
              </a:endParaRPr>
            </a:p>
            <a:p>
              <a:r>
                <a:rPr lang="zh-TW" altLang="en-US" sz="800" dirty="0">
                  <a:latin typeface="微軟正黑體" panose="020B0604030504040204" pitchFamily="34" charset="-120"/>
                  <a:ea typeface="微軟正黑體" panose="020B0604030504040204" pitchFamily="34" charset="-120"/>
                </a:rPr>
                <a:t>恭喜下列得標者，記得於我的購物清單中結帳付款喔</a:t>
              </a:r>
              <a:r>
                <a:rPr lang="en-US" altLang="zh-TW" sz="800" dirty="0">
                  <a:latin typeface="微軟正黑體" panose="020B0604030504040204" pitchFamily="34" charset="-120"/>
                  <a:ea typeface="微軟正黑體" panose="020B0604030504040204" pitchFamily="34" charset="-120"/>
                </a:rPr>
                <a:t>~</a:t>
              </a:r>
            </a:p>
            <a:p>
              <a:r>
                <a:rPr lang="zh-TW" altLang="en-US" sz="800" dirty="0">
                  <a:latin typeface="微軟正黑體" panose="020B0604030504040204" pitchFamily="34" charset="-120"/>
                  <a:ea typeface="微軟正黑體" panose="020B0604030504040204" pitchFamily="34" charset="-120"/>
                </a:rPr>
                <a:t>造咖</a:t>
              </a:r>
              <a:r>
                <a:rPr lang="en-US" altLang="zh-TW" sz="800" dirty="0">
                  <a:latin typeface="微軟正黑體" panose="020B0604030504040204" pitchFamily="34" charset="-120"/>
                  <a:ea typeface="微軟正黑體" panose="020B0604030504040204" pitchFamily="34" charset="-120"/>
                </a:rPr>
                <a:t>+1</a:t>
              </a:r>
              <a:r>
                <a:rPr lang="zh-TW" altLang="en-US" sz="800" dirty="0">
                  <a:latin typeface="微軟正黑體" panose="020B0604030504040204" pitchFamily="34" charset="-120"/>
                  <a:ea typeface="微軟正黑體" panose="020B0604030504040204" pitchFamily="34" charset="-120"/>
                </a:rPr>
                <a:t>，林美美</a:t>
              </a:r>
              <a:r>
                <a:rPr lang="en-US" altLang="zh-TW" sz="800" dirty="0">
                  <a:latin typeface="微軟正黑體" panose="020B0604030504040204" pitchFamily="34" charset="-120"/>
                  <a:ea typeface="微軟正黑體" panose="020B0604030504040204" pitchFamily="34" charset="-120"/>
                </a:rPr>
                <a:t>+3</a:t>
              </a:r>
              <a:r>
                <a:rPr lang="zh-TW" altLang="en-US" sz="800" dirty="0">
                  <a:latin typeface="微軟正黑體" panose="020B0604030504040204" pitchFamily="34" charset="-120"/>
                  <a:ea typeface="微軟正黑體" panose="020B0604030504040204" pitchFamily="34" charset="-120"/>
                </a:rPr>
                <a:t>，紅豆</a:t>
              </a:r>
              <a:r>
                <a:rPr lang="en-US" altLang="zh-TW" sz="800" dirty="0">
                  <a:latin typeface="微軟正黑體" panose="020B0604030504040204" pitchFamily="34" charset="-120"/>
                  <a:ea typeface="微軟正黑體" panose="020B0604030504040204" pitchFamily="34" charset="-120"/>
                </a:rPr>
                <a:t>+2</a:t>
              </a:r>
              <a:r>
                <a:rPr lang="zh-TW" altLang="en-US" sz="800" dirty="0">
                  <a:latin typeface="微軟正黑體" panose="020B0604030504040204" pitchFamily="34" charset="-120"/>
                  <a:ea typeface="微軟正黑體" panose="020B0604030504040204" pitchFamily="34" charset="-120"/>
                </a:rPr>
                <a:t>、大明</a:t>
              </a:r>
              <a:r>
                <a:rPr lang="en-US" altLang="zh-TW" sz="800" dirty="0">
                  <a:latin typeface="微軟正黑體" panose="020B0604030504040204" pitchFamily="34" charset="-120"/>
                  <a:ea typeface="微軟正黑體" panose="020B0604030504040204" pitchFamily="34" charset="-120"/>
                </a:rPr>
                <a:t>+1</a:t>
              </a:r>
              <a:endParaRPr lang="zh-TW" altLang="en-US" sz="800" dirty="0">
                <a:latin typeface="微軟正黑體" panose="020B0604030504040204" pitchFamily="34" charset="-120"/>
                <a:ea typeface="微軟正黑體" panose="020B0604030504040204" pitchFamily="34" charset="-120"/>
              </a:endParaRPr>
            </a:p>
          </p:txBody>
        </p:sp>
      </p:grpSp>
      <p:pic>
        <p:nvPicPr>
          <p:cNvPr id="15" name="圖片 14">
            <a:extLst>
              <a:ext uri="{FF2B5EF4-FFF2-40B4-BE49-F238E27FC236}">
                <a16:creationId xmlns:a16="http://schemas.microsoft.com/office/drawing/2014/main" id="{FE05B7CB-F60C-4E94-A82F-C81B46574A66}"/>
              </a:ext>
            </a:extLst>
          </p:cNvPr>
          <p:cNvPicPr>
            <a:picLocks noChangeAspect="1"/>
          </p:cNvPicPr>
          <p:nvPr/>
        </p:nvPicPr>
        <p:blipFill>
          <a:blip r:embed="rId11"/>
          <a:stretch>
            <a:fillRect/>
          </a:stretch>
        </p:blipFill>
        <p:spPr>
          <a:xfrm>
            <a:off x="1604071" y="5290704"/>
            <a:ext cx="902286" cy="896190"/>
          </a:xfrm>
          <a:prstGeom prst="rect">
            <a:avLst/>
          </a:prstGeom>
        </p:spPr>
      </p:pic>
      <p:sp>
        <p:nvSpPr>
          <p:cNvPr id="30" name="矩形 29">
            <a:extLst>
              <a:ext uri="{FF2B5EF4-FFF2-40B4-BE49-F238E27FC236}">
                <a16:creationId xmlns:a16="http://schemas.microsoft.com/office/drawing/2014/main" id="{68223B7B-E3CD-44C2-AD84-8E8BEA96727D}"/>
              </a:ext>
            </a:extLst>
          </p:cNvPr>
          <p:cNvSpPr/>
          <p:nvPr/>
        </p:nvSpPr>
        <p:spPr>
          <a:xfrm>
            <a:off x="346644" y="4059837"/>
            <a:ext cx="2830353" cy="258718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2" name="群組 61">
            <a:extLst>
              <a:ext uri="{FF2B5EF4-FFF2-40B4-BE49-F238E27FC236}">
                <a16:creationId xmlns:a16="http://schemas.microsoft.com/office/drawing/2014/main" id="{A229B120-06F0-4890-8BD6-1F569D18398A}"/>
              </a:ext>
            </a:extLst>
          </p:cNvPr>
          <p:cNvGrpSpPr/>
          <p:nvPr/>
        </p:nvGrpSpPr>
        <p:grpSpPr>
          <a:xfrm>
            <a:off x="284070" y="176723"/>
            <a:ext cx="2928902" cy="3883408"/>
            <a:chOff x="436774" y="345556"/>
            <a:chExt cx="2928902" cy="3883408"/>
          </a:xfrm>
        </p:grpSpPr>
        <p:sp>
          <p:nvSpPr>
            <p:cNvPr id="63" name="文字方塊 62">
              <a:extLst>
                <a:ext uri="{FF2B5EF4-FFF2-40B4-BE49-F238E27FC236}">
                  <a16:creationId xmlns:a16="http://schemas.microsoft.com/office/drawing/2014/main" id="{A837F10A-9702-4FD9-897D-2E739FA56F0C}"/>
                </a:ext>
              </a:extLst>
            </p:cNvPr>
            <p:cNvSpPr txBox="1"/>
            <p:nvPr/>
          </p:nvSpPr>
          <p:spPr>
            <a:xfrm>
              <a:off x="1045673" y="650938"/>
              <a:ext cx="1415772"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我的購物清單</a:t>
              </a:r>
            </a:p>
          </p:txBody>
        </p:sp>
        <p:sp>
          <p:nvSpPr>
            <p:cNvPr id="64" name="文字方塊 63">
              <a:extLst>
                <a:ext uri="{FF2B5EF4-FFF2-40B4-BE49-F238E27FC236}">
                  <a16:creationId xmlns:a16="http://schemas.microsoft.com/office/drawing/2014/main" id="{1AEEADEF-0B74-4B37-A088-56609DF7C426}"/>
                </a:ext>
              </a:extLst>
            </p:cNvPr>
            <p:cNvSpPr txBox="1"/>
            <p:nvPr/>
          </p:nvSpPr>
          <p:spPr>
            <a:xfrm>
              <a:off x="938398" y="1204936"/>
              <a:ext cx="2394925" cy="461665"/>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時尚花</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紫</a:t>
              </a:r>
              <a:r>
                <a:rPr lang="en-US" altLang="zh-TW" sz="1200" dirty="0">
                  <a:latin typeface="微軟正黑體" panose="020B0604030504040204" pitchFamily="34" charset="-120"/>
                  <a:ea typeface="微軟正黑體" panose="020B0604030504040204" pitchFamily="34" charset="-120"/>
                </a:rPr>
                <a:t>×1</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$650</a:t>
              </a:r>
              <a:r>
                <a:rPr lang="zh-TW" altLang="en-US" sz="1200" dirty="0">
                  <a:latin typeface="微軟正黑體" panose="020B0604030504040204" pitchFamily="34" charset="-120"/>
                  <a:ea typeface="微軟正黑體" panose="020B0604030504040204" pitchFamily="34" charset="-120"/>
                </a:rPr>
                <a:t> </a:t>
              </a:r>
              <a:endParaRPr lang="en-US" altLang="zh-TW"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微笑太陽</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$550</a:t>
              </a:r>
              <a:endParaRPr lang="zh-TW" altLang="en-US" sz="1200" dirty="0">
                <a:latin typeface="微軟正黑體" panose="020B0604030504040204" pitchFamily="34" charset="-120"/>
                <a:ea typeface="微軟正黑體" panose="020B0604030504040204" pitchFamily="34" charset="-120"/>
              </a:endParaRPr>
            </a:p>
          </p:txBody>
        </p:sp>
        <p:grpSp>
          <p:nvGrpSpPr>
            <p:cNvPr id="65" name="群組 64">
              <a:extLst>
                <a:ext uri="{FF2B5EF4-FFF2-40B4-BE49-F238E27FC236}">
                  <a16:creationId xmlns:a16="http://schemas.microsoft.com/office/drawing/2014/main" id="{3BD9F0E0-7D5A-4FA4-9605-B27CD1D87EE5}"/>
                </a:ext>
              </a:extLst>
            </p:cNvPr>
            <p:cNvGrpSpPr/>
            <p:nvPr/>
          </p:nvGrpSpPr>
          <p:grpSpPr>
            <a:xfrm>
              <a:off x="1909260" y="3746242"/>
              <a:ext cx="1187460" cy="307777"/>
              <a:chOff x="7775566" y="1836888"/>
              <a:chExt cx="1187460" cy="307777"/>
            </a:xfrm>
          </p:grpSpPr>
          <p:sp>
            <p:nvSpPr>
              <p:cNvPr id="84" name="矩形: 圓角 83">
                <a:extLst>
                  <a:ext uri="{FF2B5EF4-FFF2-40B4-BE49-F238E27FC236}">
                    <a16:creationId xmlns:a16="http://schemas.microsoft.com/office/drawing/2014/main" id="{19F09C99-EE29-4272-A2F5-DBAF184C173D}"/>
                  </a:ext>
                </a:extLst>
              </p:cNvPr>
              <p:cNvSpPr/>
              <p:nvPr/>
            </p:nvSpPr>
            <p:spPr>
              <a:xfrm>
                <a:off x="7775566" y="1856838"/>
                <a:ext cx="1187460" cy="26787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文字方塊 95">
                <a:extLst>
                  <a:ext uri="{FF2B5EF4-FFF2-40B4-BE49-F238E27FC236}">
                    <a16:creationId xmlns:a16="http://schemas.microsoft.com/office/drawing/2014/main" id="{B71003A5-42D1-40BC-B8B8-F5AB4C76BA2F}"/>
                  </a:ext>
                </a:extLst>
              </p:cNvPr>
              <p:cNvSpPr txBox="1"/>
              <p:nvPr/>
            </p:nvSpPr>
            <p:spPr>
              <a:xfrm>
                <a:off x="7923779" y="1836888"/>
                <a:ext cx="902811" cy="307777"/>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sz="1400" b="1" dirty="0"/>
                  <a:t>前往結帳</a:t>
                </a:r>
              </a:p>
            </p:txBody>
          </p:sp>
        </p:grpSp>
        <p:pic>
          <p:nvPicPr>
            <p:cNvPr id="74" name="圖片 73">
              <a:extLst>
                <a:ext uri="{FF2B5EF4-FFF2-40B4-BE49-F238E27FC236}">
                  <a16:creationId xmlns:a16="http://schemas.microsoft.com/office/drawing/2014/main" id="{FD327D56-985A-4E99-A452-3D89328D29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08679" y="663199"/>
              <a:ext cx="314032" cy="314032"/>
            </a:xfrm>
            <a:prstGeom prst="rect">
              <a:avLst/>
            </a:prstGeom>
          </p:spPr>
        </p:pic>
        <p:cxnSp>
          <p:nvCxnSpPr>
            <p:cNvPr id="76" name="直線接點 75">
              <a:extLst>
                <a:ext uri="{FF2B5EF4-FFF2-40B4-BE49-F238E27FC236}">
                  <a16:creationId xmlns:a16="http://schemas.microsoft.com/office/drawing/2014/main" id="{11ADFFA3-E3DE-4F8F-853D-37D40F343655}"/>
                </a:ext>
              </a:extLst>
            </p:cNvPr>
            <p:cNvCxnSpPr>
              <a:cxnSpLocks/>
            </p:cNvCxnSpPr>
            <p:nvPr/>
          </p:nvCxnSpPr>
          <p:spPr>
            <a:xfrm>
              <a:off x="490020" y="351436"/>
              <a:ext cx="2788624" cy="1525"/>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77" name="矩形 76">
              <a:extLst>
                <a:ext uri="{FF2B5EF4-FFF2-40B4-BE49-F238E27FC236}">
                  <a16:creationId xmlns:a16="http://schemas.microsoft.com/office/drawing/2014/main" id="{B403BCA4-248D-4802-A62A-2D4253B547D6}"/>
                </a:ext>
              </a:extLst>
            </p:cNvPr>
            <p:cNvSpPr/>
            <p:nvPr/>
          </p:nvSpPr>
          <p:spPr>
            <a:xfrm>
              <a:off x="490020" y="370176"/>
              <a:ext cx="386139" cy="189895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8" name="矩形 77">
              <a:extLst>
                <a:ext uri="{FF2B5EF4-FFF2-40B4-BE49-F238E27FC236}">
                  <a16:creationId xmlns:a16="http://schemas.microsoft.com/office/drawing/2014/main" id="{CAACF797-BF6C-4F2B-8AD2-82E677B05494}"/>
                </a:ext>
              </a:extLst>
            </p:cNvPr>
            <p:cNvSpPr/>
            <p:nvPr/>
          </p:nvSpPr>
          <p:spPr>
            <a:xfrm>
              <a:off x="482043" y="2275536"/>
              <a:ext cx="386139" cy="19486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文字方塊 78">
              <a:extLst>
                <a:ext uri="{FF2B5EF4-FFF2-40B4-BE49-F238E27FC236}">
                  <a16:creationId xmlns:a16="http://schemas.microsoft.com/office/drawing/2014/main" id="{3BC8DDC8-4A1D-42CB-8E2E-5AB1DE8543D9}"/>
                </a:ext>
              </a:extLst>
            </p:cNvPr>
            <p:cNvSpPr txBox="1"/>
            <p:nvPr/>
          </p:nvSpPr>
          <p:spPr>
            <a:xfrm>
              <a:off x="436774" y="650938"/>
              <a:ext cx="461665" cy="1015663"/>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商品資訊</a:t>
              </a:r>
            </a:p>
          </p:txBody>
        </p:sp>
        <p:sp>
          <p:nvSpPr>
            <p:cNvPr id="80" name="文字方塊 79">
              <a:extLst>
                <a:ext uri="{FF2B5EF4-FFF2-40B4-BE49-F238E27FC236}">
                  <a16:creationId xmlns:a16="http://schemas.microsoft.com/office/drawing/2014/main" id="{B95725CE-7B32-456A-86EC-E26955A08676}"/>
                </a:ext>
              </a:extLst>
            </p:cNvPr>
            <p:cNvSpPr txBox="1"/>
            <p:nvPr/>
          </p:nvSpPr>
          <p:spPr>
            <a:xfrm>
              <a:off x="446868" y="2677134"/>
              <a:ext cx="461665" cy="1477328"/>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我的購物清單</a:t>
              </a:r>
            </a:p>
          </p:txBody>
        </p:sp>
        <p:sp>
          <p:nvSpPr>
            <p:cNvPr id="81" name="矩形 80">
              <a:extLst>
                <a:ext uri="{FF2B5EF4-FFF2-40B4-BE49-F238E27FC236}">
                  <a16:creationId xmlns:a16="http://schemas.microsoft.com/office/drawing/2014/main" id="{7ACBFCD9-1943-419E-B01E-8565388F6075}"/>
                </a:ext>
              </a:extLst>
            </p:cNvPr>
            <p:cNvSpPr/>
            <p:nvPr/>
          </p:nvSpPr>
          <p:spPr>
            <a:xfrm>
              <a:off x="3270729" y="345556"/>
              <a:ext cx="94947" cy="38599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2" name="直線接點 81">
              <a:extLst>
                <a:ext uri="{FF2B5EF4-FFF2-40B4-BE49-F238E27FC236}">
                  <a16:creationId xmlns:a16="http://schemas.microsoft.com/office/drawing/2014/main" id="{33F7D6A7-C096-4395-B89F-38C6D533207C}"/>
                </a:ext>
              </a:extLst>
            </p:cNvPr>
            <p:cNvCxnSpPr>
              <a:cxnSpLocks/>
            </p:cNvCxnSpPr>
            <p:nvPr/>
          </p:nvCxnSpPr>
          <p:spPr>
            <a:xfrm flipV="1">
              <a:off x="827260" y="4214590"/>
              <a:ext cx="2449993" cy="14374"/>
            </a:xfrm>
            <a:prstGeom prst="line">
              <a:avLst/>
            </a:prstGeom>
          </p:spPr>
          <p:style>
            <a:lnRef idx="1">
              <a:schemeClr val="dk1"/>
            </a:lnRef>
            <a:fillRef idx="0">
              <a:schemeClr val="dk1"/>
            </a:fillRef>
            <a:effectRef idx="0">
              <a:schemeClr val="dk1"/>
            </a:effectRef>
            <a:fontRef idx="minor">
              <a:schemeClr val="tx1"/>
            </a:fontRef>
          </p:style>
        </p:cxnSp>
        <p:sp>
          <p:nvSpPr>
            <p:cNvPr id="83" name="矩形 82">
              <a:extLst>
                <a:ext uri="{FF2B5EF4-FFF2-40B4-BE49-F238E27FC236}">
                  <a16:creationId xmlns:a16="http://schemas.microsoft.com/office/drawing/2014/main" id="{66836291-0E27-4000-9992-8648665ADD04}"/>
                </a:ext>
              </a:extLst>
            </p:cNvPr>
            <p:cNvSpPr/>
            <p:nvPr/>
          </p:nvSpPr>
          <p:spPr>
            <a:xfrm>
              <a:off x="827260" y="2275536"/>
              <a:ext cx="45719" cy="192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430904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圓角 38">
            <a:extLst>
              <a:ext uri="{FF2B5EF4-FFF2-40B4-BE49-F238E27FC236}">
                <a16:creationId xmlns:a16="http://schemas.microsoft.com/office/drawing/2014/main" id="{5DBED71B-2DDB-4A80-9CDA-BA4D7F33F771}"/>
              </a:ext>
            </a:extLst>
          </p:cNvPr>
          <p:cNvSpPr/>
          <p:nvPr/>
        </p:nvSpPr>
        <p:spPr>
          <a:xfrm>
            <a:off x="686035" y="1200624"/>
            <a:ext cx="3243474" cy="85053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30196B22-E08F-4495-A8B0-0BA99E11D226}"/>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EC19EA9-EC51-4522-B740-D9A5302E6052}"/>
              </a:ext>
            </a:extLst>
          </p:cNvPr>
          <p:cNvSpPr/>
          <p:nvPr/>
        </p:nvSpPr>
        <p:spPr>
          <a:xfrm>
            <a:off x="450646" y="779591"/>
            <a:ext cx="3717421" cy="452927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58B7948B-F55A-4D1F-9EAA-DFE352E0D026}"/>
              </a:ext>
            </a:extLst>
          </p:cNvPr>
          <p:cNvSpPr txBox="1"/>
          <p:nvPr/>
        </p:nvSpPr>
        <p:spPr>
          <a:xfrm>
            <a:off x="461742" y="881611"/>
            <a:ext cx="1704313"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我的購物清單</a:t>
            </a:r>
          </a:p>
        </p:txBody>
      </p:sp>
      <p:sp>
        <p:nvSpPr>
          <p:cNvPr id="18" name="文字方塊 17">
            <a:extLst>
              <a:ext uri="{FF2B5EF4-FFF2-40B4-BE49-F238E27FC236}">
                <a16:creationId xmlns:a16="http://schemas.microsoft.com/office/drawing/2014/main" id="{70DC61F8-492C-475E-B92F-465B605B48CB}"/>
              </a:ext>
            </a:extLst>
          </p:cNvPr>
          <p:cNvSpPr txBox="1"/>
          <p:nvPr/>
        </p:nvSpPr>
        <p:spPr>
          <a:xfrm>
            <a:off x="686034" y="1236257"/>
            <a:ext cx="2079048" cy="430887"/>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時尚花</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紫</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$650</a:t>
            </a:r>
            <a:r>
              <a:rPr lang="zh-TW" altLang="en-US" sz="1100" dirty="0">
                <a:latin typeface="微軟正黑體" panose="020B0604030504040204" pitchFamily="34" charset="-120"/>
                <a:ea typeface="微軟正黑體" panose="020B0604030504040204" pitchFamily="34" charset="-120"/>
              </a:rPr>
              <a:t> </a:t>
            </a:r>
            <a:endParaRPr lang="en-US" altLang="zh-TW" sz="1100" dirty="0">
              <a:latin typeface="微軟正黑體" panose="020B0604030504040204" pitchFamily="34" charset="-120"/>
              <a:ea typeface="微軟正黑體" panose="020B0604030504040204" pitchFamily="34" charset="-120"/>
            </a:endParaRPr>
          </a:p>
          <a:p>
            <a:r>
              <a:rPr lang="zh-TW" altLang="en-US" sz="1100" dirty="0">
                <a:latin typeface="微軟正黑體" panose="020B0604030504040204" pitchFamily="34" charset="-120"/>
                <a:ea typeface="微軟正黑體" panose="020B0604030504040204" pitchFamily="34" charset="-120"/>
              </a:rPr>
              <a:t>微笑太陽</a:t>
            </a:r>
            <a:r>
              <a:rPr lang="en-US" altLang="zh-TW" sz="1100" dirty="0">
                <a:latin typeface="微軟正黑體" panose="020B0604030504040204" pitchFamily="34" charset="-120"/>
                <a:ea typeface="微軟正黑體" panose="020B0604030504040204" pitchFamily="34" charset="-120"/>
              </a:rPr>
              <a:t>×2</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$550</a:t>
            </a:r>
            <a:endParaRPr lang="zh-TW" altLang="en-US" sz="11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BB388971-31B4-4A1E-A2B3-0125BD05F00E}"/>
              </a:ext>
            </a:extLst>
          </p:cNvPr>
          <p:cNvSpPr txBox="1"/>
          <p:nvPr/>
        </p:nvSpPr>
        <p:spPr>
          <a:xfrm>
            <a:off x="2901464" y="1744849"/>
            <a:ext cx="1028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合計</a:t>
            </a:r>
            <a:r>
              <a:rPr lang="en-US" altLang="zh-TW" sz="1100" dirty="0">
                <a:latin typeface="微軟正黑體" panose="020B0604030504040204" pitchFamily="34" charset="-120"/>
                <a:ea typeface="微軟正黑體" panose="020B0604030504040204" pitchFamily="34" charset="-120"/>
              </a:rPr>
              <a:t>:$1200</a:t>
            </a:r>
            <a:endParaRPr lang="zh-TW" altLang="en-US" sz="11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D457C2A6-12DA-40A0-946E-5B695E448EEF}"/>
              </a:ext>
            </a:extLst>
          </p:cNvPr>
          <p:cNvSpPr txBox="1"/>
          <p:nvPr/>
        </p:nvSpPr>
        <p:spPr>
          <a:xfrm>
            <a:off x="535326" y="2872478"/>
            <a:ext cx="129394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付款方式</a:t>
            </a:r>
          </a:p>
        </p:txBody>
      </p:sp>
      <p:grpSp>
        <p:nvGrpSpPr>
          <p:cNvPr id="43" name="群組 42">
            <a:extLst>
              <a:ext uri="{FF2B5EF4-FFF2-40B4-BE49-F238E27FC236}">
                <a16:creationId xmlns:a16="http://schemas.microsoft.com/office/drawing/2014/main" id="{BAB5B131-DAB3-4EDC-8295-4668DDA61A0A}"/>
              </a:ext>
            </a:extLst>
          </p:cNvPr>
          <p:cNvGrpSpPr/>
          <p:nvPr/>
        </p:nvGrpSpPr>
        <p:grpSpPr>
          <a:xfrm>
            <a:off x="509308" y="2170522"/>
            <a:ext cx="3658759" cy="2554986"/>
            <a:chOff x="4740596" y="2378575"/>
            <a:chExt cx="3658759" cy="2554986"/>
          </a:xfrm>
        </p:grpSpPr>
        <p:sp>
          <p:nvSpPr>
            <p:cNvPr id="22" name="文字方塊 21">
              <a:extLst>
                <a:ext uri="{FF2B5EF4-FFF2-40B4-BE49-F238E27FC236}">
                  <a16:creationId xmlns:a16="http://schemas.microsoft.com/office/drawing/2014/main" id="{3005BF91-440F-4033-87D2-7A23BC97C58A}"/>
                </a:ext>
              </a:extLst>
            </p:cNvPr>
            <p:cNvSpPr txBox="1"/>
            <p:nvPr/>
          </p:nvSpPr>
          <p:spPr>
            <a:xfrm>
              <a:off x="4740596" y="2378575"/>
              <a:ext cx="129394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取貨方式</a:t>
              </a:r>
            </a:p>
          </p:txBody>
        </p:sp>
        <p:grpSp>
          <p:nvGrpSpPr>
            <p:cNvPr id="42" name="群組 41">
              <a:extLst>
                <a:ext uri="{FF2B5EF4-FFF2-40B4-BE49-F238E27FC236}">
                  <a16:creationId xmlns:a16="http://schemas.microsoft.com/office/drawing/2014/main" id="{0D931E76-991C-4DF8-95B7-13F3298C4494}"/>
                </a:ext>
              </a:extLst>
            </p:cNvPr>
            <p:cNvGrpSpPr/>
            <p:nvPr/>
          </p:nvGrpSpPr>
          <p:grpSpPr>
            <a:xfrm>
              <a:off x="4917323" y="2743191"/>
              <a:ext cx="3482032" cy="2190370"/>
              <a:chOff x="4917323" y="2743191"/>
              <a:chExt cx="3482032" cy="2190370"/>
            </a:xfrm>
          </p:grpSpPr>
          <p:grpSp>
            <p:nvGrpSpPr>
              <p:cNvPr id="38" name="群組 37">
                <a:extLst>
                  <a:ext uri="{FF2B5EF4-FFF2-40B4-BE49-F238E27FC236}">
                    <a16:creationId xmlns:a16="http://schemas.microsoft.com/office/drawing/2014/main" id="{2C797533-B59F-43C8-9183-A9E6B792CA62}"/>
                  </a:ext>
                </a:extLst>
              </p:cNvPr>
              <p:cNvGrpSpPr/>
              <p:nvPr/>
            </p:nvGrpSpPr>
            <p:grpSpPr>
              <a:xfrm>
                <a:off x="5077200" y="2743191"/>
                <a:ext cx="2130910" cy="273955"/>
                <a:chOff x="4736472" y="2536572"/>
                <a:chExt cx="2130910" cy="273955"/>
              </a:xfrm>
            </p:grpSpPr>
            <p:sp>
              <p:nvSpPr>
                <p:cNvPr id="24" name="矩形: 圓角 23">
                  <a:extLst>
                    <a:ext uri="{FF2B5EF4-FFF2-40B4-BE49-F238E27FC236}">
                      <a16:creationId xmlns:a16="http://schemas.microsoft.com/office/drawing/2014/main" id="{DF080C14-6C9B-4A4A-A6A4-A57AFFC5BBAD}"/>
                    </a:ext>
                  </a:extLst>
                </p:cNvPr>
                <p:cNvSpPr/>
                <p:nvPr/>
              </p:nvSpPr>
              <p:spPr>
                <a:xfrm>
                  <a:off x="4772634" y="2563701"/>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C24D5F1F-204B-41B6-A58E-910C85DC091D}"/>
                    </a:ext>
                  </a:extLst>
                </p:cNvPr>
                <p:cNvSpPr txBox="1"/>
                <p:nvPr/>
              </p:nvSpPr>
              <p:spPr>
                <a:xfrm>
                  <a:off x="4736472" y="2536572"/>
                  <a:ext cx="607859"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信用卡</a:t>
                  </a:r>
                </a:p>
              </p:txBody>
            </p:sp>
            <p:sp>
              <p:nvSpPr>
                <p:cNvPr id="26" name="文字方塊 25">
                  <a:extLst>
                    <a:ext uri="{FF2B5EF4-FFF2-40B4-BE49-F238E27FC236}">
                      <a16:creationId xmlns:a16="http://schemas.microsoft.com/office/drawing/2014/main" id="{1F110C2E-2F4E-4349-83D5-B809F151E68E}"/>
                    </a:ext>
                  </a:extLst>
                </p:cNvPr>
                <p:cNvSpPr txBox="1"/>
                <p:nvPr/>
              </p:nvSpPr>
              <p:spPr>
                <a:xfrm>
                  <a:off x="6118459" y="2548917"/>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貨到付款</a:t>
                  </a:r>
                </a:p>
              </p:txBody>
            </p:sp>
            <p:sp>
              <p:nvSpPr>
                <p:cNvPr id="27" name="文字方塊 26">
                  <a:extLst>
                    <a:ext uri="{FF2B5EF4-FFF2-40B4-BE49-F238E27FC236}">
                      <a16:creationId xmlns:a16="http://schemas.microsoft.com/office/drawing/2014/main" id="{4D5D0A65-16AA-439E-9868-9113D2625D48}"/>
                    </a:ext>
                  </a:extLst>
                </p:cNvPr>
                <p:cNvSpPr txBox="1"/>
                <p:nvPr/>
              </p:nvSpPr>
              <p:spPr>
                <a:xfrm>
                  <a:off x="5343568" y="2539420"/>
                  <a:ext cx="779381"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ATM</a:t>
                  </a:r>
                  <a:r>
                    <a:rPr lang="zh-TW" altLang="en-US" sz="1100" dirty="0">
                      <a:latin typeface="微軟正黑體" panose="020B0604030504040204" pitchFamily="34" charset="-120"/>
                      <a:ea typeface="微軟正黑體" panose="020B0604030504040204" pitchFamily="34" charset="-120"/>
                    </a:rPr>
                    <a:t>轉帳</a:t>
                  </a:r>
                </a:p>
              </p:txBody>
            </p:sp>
            <p:sp>
              <p:nvSpPr>
                <p:cNvPr id="31" name="矩形: 圓角 30">
                  <a:extLst>
                    <a:ext uri="{FF2B5EF4-FFF2-40B4-BE49-F238E27FC236}">
                      <a16:creationId xmlns:a16="http://schemas.microsoft.com/office/drawing/2014/main" id="{ABEF42FA-B426-4131-A3A3-42D0A124FDB6}"/>
                    </a:ext>
                  </a:extLst>
                </p:cNvPr>
                <p:cNvSpPr/>
                <p:nvPr/>
              </p:nvSpPr>
              <p:spPr>
                <a:xfrm>
                  <a:off x="5407790" y="2571493"/>
                  <a:ext cx="624081"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A5BCB9F1-0585-456B-822C-11BB3146B96A}"/>
                    </a:ext>
                  </a:extLst>
                </p:cNvPr>
                <p:cNvSpPr/>
                <p:nvPr/>
              </p:nvSpPr>
              <p:spPr>
                <a:xfrm>
                  <a:off x="6144245" y="2561708"/>
                  <a:ext cx="675240"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grpSp>
          <p:grpSp>
            <p:nvGrpSpPr>
              <p:cNvPr id="37" name="群組 36">
                <a:extLst>
                  <a:ext uri="{FF2B5EF4-FFF2-40B4-BE49-F238E27FC236}">
                    <a16:creationId xmlns:a16="http://schemas.microsoft.com/office/drawing/2014/main" id="{C691BB5A-94B2-4C73-AA7E-94A4D989AD55}"/>
                  </a:ext>
                </a:extLst>
              </p:cNvPr>
              <p:cNvGrpSpPr/>
              <p:nvPr/>
            </p:nvGrpSpPr>
            <p:grpSpPr>
              <a:xfrm>
                <a:off x="5077200" y="3430124"/>
                <a:ext cx="2299783" cy="265594"/>
                <a:chOff x="4753176" y="3251043"/>
                <a:chExt cx="2299783" cy="265594"/>
              </a:xfrm>
            </p:grpSpPr>
            <p:sp>
              <p:nvSpPr>
                <p:cNvPr id="28" name="文字方塊 27">
                  <a:extLst>
                    <a:ext uri="{FF2B5EF4-FFF2-40B4-BE49-F238E27FC236}">
                      <a16:creationId xmlns:a16="http://schemas.microsoft.com/office/drawing/2014/main" id="{BC50AF74-E18A-4EB4-8C34-1EBA57787AA0}"/>
                    </a:ext>
                  </a:extLst>
                </p:cNvPr>
                <p:cNvSpPr txBox="1"/>
                <p:nvPr/>
              </p:nvSpPr>
              <p:spPr>
                <a:xfrm>
                  <a:off x="4784035" y="3251043"/>
                  <a:ext cx="525078"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宅配</a:t>
                  </a:r>
                </a:p>
              </p:txBody>
            </p:sp>
            <p:sp>
              <p:nvSpPr>
                <p:cNvPr id="29" name="文字方塊 28">
                  <a:extLst>
                    <a:ext uri="{FF2B5EF4-FFF2-40B4-BE49-F238E27FC236}">
                      <a16:creationId xmlns:a16="http://schemas.microsoft.com/office/drawing/2014/main" id="{317F8E4D-2B02-44BA-9CA0-27BABE1FC1A9}"/>
                    </a:ext>
                  </a:extLst>
                </p:cNvPr>
                <p:cNvSpPr txBox="1"/>
                <p:nvPr/>
              </p:nvSpPr>
              <p:spPr>
                <a:xfrm>
                  <a:off x="5331391" y="3255027"/>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超商取貨</a:t>
                  </a:r>
                </a:p>
              </p:txBody>
            </p:sp>
            <p:sp>
              <p:nvSpPr>
                <p:cNvPr id="30" name="文字方塊 29">
                  <a:extLst>
                    <a:ext uri="{FF2B5EF4-FFF2-40B4-BE49-F238E27FC236}">
                      <a16:creationId xmlns:a16="http://schemas.microsoft.com/office/drawing/2014/main" id="{56D721C0-625A-4D0D-B957-7398542AB070}"/>
                    </a:ext>
                  </a:extLst>
                </p:cNvPr>
                <p:cNvSpPr txBox="1"/>
                <p:nvPr/>
              </p:nvSpPr>
              <p:spPr>
                <a:xfrm>
                  <a:off x="6021908" y="3255027"/>
                  <a:ext cx="1031051"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超商貨到付款</a:t>
                  </a:r>
                </a:p>
              </p:txBody>
            </p:sp>
            <p:sp>
              <p:nvSpPr>
                <p:cNvPr id="33" name="矩形: 圓角 32">
                  <a:extLst>
                    <a:ext uri="{FF2B5EF4-FFF2-40B4-BE49-F238E27FC236}">
                      <a16:creationId xmlns:a16="http://schemas.microsoft.com/office/drawing/2014/main" id="{19DA7C4A-90B2-49B1-A6FB-55B308EA6088}"/>
                    </a:ext>
                  </a:extLst>
                </p:cNvPr>
                <p:cNvSpPr/>
                <p:nvPr/>
              </p:nvSpPr>
              <p:spPr>
                <a:xfrm>
                  <a:off x="4753176" y="3281089"/>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9CDC7579-2BC8-47BE-A2BC-20CB9418C022}"/>
                    </a:ext>
                  </a:extLst>
                </p:cNvPr>
                <p:cNvSpPr/>
                <p:nvPr/>
              </p:nvSpPr>
              <p:spPr>
                <a:xfrm>
                  <a:off x="5402843" y="3284292"/>
                  <a:ext cx="56408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圓角 34">
                  <a:extLst>
                    <a:ext uri="{FF2B5EF4-FFF2-40B4-BE49-F238E27FC236}">
                      <a16:creationId xmlns:a16="http://schemas.microsoft.com/office/drawing/2014/main" id="{FEF0DC5B-265A-488D-9DEE-85B8C0F3673B}"/>
                    </a:ext>
                  </a:extLst>
                </p:cNvPr>
                <p:cNvSpPr/>
                <p:nvPr/>
              </p:nvSpPr>
              <p:spPr>
                <a:xfrm>
                  <a:off x="6066244" y="3281089"/>
                  <a:ext cx="91650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 name="矩形: 圓角 39">
                <a:extLst>
                  <a:ext uri="{FF2B5EF4-FFF2-40B4-BE49-F238E27FC236}">
                    <a16:creationId xmlns:a16="http://schemas.microsoft.com/office/drawing/2014/main" id="{1418C62A-23C4-4AED-B999-47CEC7E0058A}"/>
                  </a:ext>
                </a:extLst>
              </p:cNvPr>
              <p:cNvSpPr/>
              <p:nvPr/>
            </p:nvSpPr>
            <p:spPr>
              <a:xfrm>
                <a:off x="4917323" y="3819074"/>
                <a:ext cx="3243474" cy="11144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41" name="矩形 40">
                <a:extLst>
                  <a:ext uri="{FF2B5EF4-FFF2-40B4-BE49-F238E27FC236}">
                    <a16:creationId xmlns:a16="http://schemas.microsoft.com/office/drawing/2014/main" id="{FF7EC572-EC1A-4978-B982-E91A0BBC8DE9}"/>
                  </a:ext>
                </a:extLst>
              </p:cNvPr>
              <p:cNvSpPr/>
              <p:nvPr/>
            </p:nvSpPr>
            <p:spPr>
              <a:xfrm>
                <a:off x="4948948" y="3906367"/>
                <a:ext cx="3450407" cy="938719"/>
              </a:xfrm>
              <a:prstGeom prst="rect">
                <a:avLst/>
              </a:prstGeom>
            </p:spPr>
            <p:txBody>
              <a:bodyPr wrap="square">
                <a:spAutoFit/>
              </a:bodyPr>
              <a:lstStyle/>
              <a:p>
                <a:r>
                  <a:rPr lang="zh-TW" altLang="en-US" sz="1100" dirty="0">
                    <a:latin typeface="微軟正黑體" panose="020B0604030504040204" pitchFamily="34" charset="-120"/>
                    <a:ea typeface="微軟正黑體" panose="020B0604030504040204" pitchFamily="34" charset="-120"/>
                  </a:rPr>
                  <a:t>付款方式：信用卡</a:t>
                </a:r>
              </a:p>
              <a:p>
                <a:r>
                  <a:rPr lang="zh-TW" altLang="en-US" sz="1100" dirty="0">
                    <a:latin typeface="微軟正黑體" panose="020B0604030504040204" pitchFamily="34" charset="-120"/>
                    <a:ea typeface="微軟正黑體" panose="020B0604030504040204" pitchFamily="34" charset="-120"/>
                  </a:rPr>
                  <a:t>取貨方式： 宅配（運費</a:t>
                </a:r>
                <a:r>
                  <a:rPr lang="en-US" altLang="zh-TW" sz="1100" dirty="0">
                    <a:latin typeface="微軟正黑體" panose="020B0604030504040204" pitchFamily="34" charset="-120"/>
                    <a:ea typeface="微軟正黑體" panose="020B0604030504040204" pitchFamily="34" charset="-120"/>
                  </a:rPr>
                  <a:t>100</a:t>
                </a:r>
                <a:r>
                  <a:rPr lang="zh-TW" altLang="en-US" sz="1100" dirty="0">
                    <a:latin typeface="微軟正黑體" panose="020B0604030504040204" pitchFamily="34" charset="-120"/>
                    <a:ea typeface="微軟正黑體" panose="020B0604030504040204" pitchFamily="34" charset="-120"/>
                  </a:rPr>
                  <a:t>）元</a:t>
                </a:r>
              </a:p>
              <a:p>
                <a:r>
                  <a:rPr lang="zh-TW" altLang="en-US" sz="1100" dirty="0">
                    <a:latin typeface="微軟正黑體" panose="020B0604030504040204" pitchFamily="34" charset="-120"/>
                    <a:ea typeface="微軟正黑體" panose="020B0604030504040204" pitchFamily="34" charset="-120"/>
                  </a:rPr>
                  <a:t>滿額免運：消費滿 </a:t>
                </a:r>
                <a:r>
                  <a:rPr lang="en-US" altLang="zh-TW" sz="1100" dirty="0">
                    <a:latin typeface="微軟正黑體" panose="020B0604030504040204" pitchFamily="34" charset="-120"/>
                    <a:ea typeface="微軟正黑體" panose="020B0604030504040204" pitchFamily="34" charset="-120"/>
                  </a:rPr>
                  <a:t>800 </a:t>
                </a:r>
                <a:r>
                  <a:rPr lang="zh-TW" altLang="en-US" sz="1100" dirty="0">
                    <a:latin typeface="微軟正黑體" panose="020B0604030504040204" pitchFamily="34" charset="-120"/>
                    <a:ea typeface="微軟正黑體" panose="020B0604030504040204" pitchFamily="34" charset="-120"/>
                  </a:rPr>
                  <a:t>元可享免運費</a:t>
                </a:r>
                <a:endParaRPr lang="en-US" altLang="zh-TW" sz="1100" dirty="0">
                  <a:latin typeface="微軟正黑體" panose="020B0604030504040204" pitchFamily="34" charset="-120"/>
                  <a:ea typeface="微軟正黑體" panose="020B0604030504040204" pitchFamily="34" charset="-120"/>
                </a:endParaRPr>
              </a:p>
              <a:p>
                <a:r>
                  <a:rPr lang="en-US" altLang="zh-TW" sz="1100" dirty="0">
                    <a:latin typeface="微軟正黑體" panose="020B0604030504040204" pitchFamily="34" charset="-120"/>
                    <a:ea typeface="微軟正黑體" panose="020B0604030504040204" pitchFamily="34" charset="-120"/>
                  </a:rPr>
                  <a:t>			</a:t>
                </a:r>
              </a:p>
              <a:p>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       總金額：</a:t>
                </a:r>
                <a:r>
                  <a:rPr lang="en-US" altLang="zh-TW" sz="1100" dirty="0">
                    <a:latin typeface="微軟正黑體" panose="020B0604030504040204" pitchFamily="34" charset="-120"/>
                    <a:ea typeface="微軟正黑體" panose="020B0604030504040204" pitchFamily="34" charset="-120"/>
                  </a:rPr>
                  <a:t>$1200</a:t>
                </a:r>
                <a:endParaRPr lang="zh-TW" altLang="en-US" sz="1100" dirty="0">
                  <a:latin typeface="微軟正黑體" panose="020B0604030504040204" pitchFamily="34" charset="-120"/>
                  <a:ea typeface="微軟正黑體" panose="020B0604030504040204" pitchFamily="34" charset="-120"/>
                </a:endParaRPr>
              </a:p>
            </p:txBody>
          </p:sp>
        </p:grpSp>
      </p:grpSp>
      <p:sp>
        <p:nvSpPr>
          <p:cNvPr id="44" name="文字方塊 43">
            <a:extLst>
              <a:ext uri="{FF2B5EF4-FFF2-40B4-BE49-F238E27FC236}">
                <a16:creationId xmlns:a16="http://schemas.microsoft.com/office/drawing/2014/main" id="{4DC94CD2-5271-4815-A683-71F2690B2982}"/>
              </a:ext>
            </a:extLst>
          </p:cNvPr>
          <p:cNvSpPr txBox="1"/>
          <p:nvPr/>
        </p:nvSpPr>
        <p:spPr>
          <a:xfrm>
            <a:off x="2105778" y="4961233"/>
            <a:ext cx="569387" cy="246221"/>
          </a:xfrm>
          <a:prstGeom prst="rect">
            <a:avLst/>
          </a:prstGeom>
          <a:solidFill>
            <a:schemeClr val="accent6">
              <a:lumMod val="20000"/>
              <a:lumOff val="80000"/>
            </a:schemeClr>
          </a:solidFill>
          <a:ln>
            <a:solidFill>
              <a:schemeClr val="bg1">
                <a:lumMod val="50000"/>
              </a:schemeClr>
            </a:solidFill>
          </a:ln>
        </p:spPr>
        <p:txBody>
          <a:bodyPr wrap="none" rtlCol="0">
            <a:spAutoFit/>
          </a:bodyPr>
          <a:lstStyle/>
          <a:p>
            <a:r>
              <a:rPr lang="zh-TW" altLang="en-US" sz="1000" b="1" dirty="0">
                <a:latin typeface="微軟正黑體" panose="020B0604030504040204" pitchFamily="34" charset="-120"/>
                <a:ea typeface="微軟正黑體" panose="020B0604030504040204" pitchFamily="34" charset="-120"/>
              </a:rPr>
              <a:t>下一頁</a:t>
            </a:r>
          </a:p>
        </p:txBody>
      </p:sp>
      <p:pic>
        <p:nvPicPr>
          <p:cNvPr id="45" name="圖片 44">
            <a:extLst>
              <a:ext uri="{FF2B5EF4-FFF2-40B4-BE49-F238E27FC236}">
                <a16:creationId xmlns:a16="http://schemas.microsoft.com/office/drawing/2014/main" id="{305A69BA-4506-4E67-82BE-B9AB7D90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573" y="5151131"/>
            <a:ext cx="405891" cy="405891"/>
          </a:xfrm>
          <a:prstGeom prst="rect">
            <a:avLst/>
          </a:prstGeom>
        </p:spPr>
      </p:pic>
      <p:sp>
        <p:nvSpPr>
          <p:cNvPr id="46" name="文字方塊 45">
            <a:extLst>
              <a:ext uri="{FF2B5EF4-FFF2-40B4-BE49-F238E27FC236}">
                <a16:creationId xmlns:a16="http://schemas.microsoft.com/office/drawing/2014/main" id="{ABD305F5-6E8E-4FA0-9E31-D424B2D5978C}"/>
              </a:ext>
            </a:extLst>
          </p:cNvPr>
          <p:cNvSpPr txBox="1"/>
          <p:nvPr/>
        </p:nvSpPr>
        <p:spPr>
          <a:xfrm>
            <a:off x="3883228" y="774623"/>
            <a:ext cx="219165" cy="307777"/>
          </a:xfrm>
          <a:prstGeom prst="rect">
            <a:avLst/>
          </a:prstGeom>
          <a:noFill/>
        </p:spPr>
        <p:txBody>
          <a:bodyPr wrap="square" rtlCol="0">
            <a:spAutoFit/>
          </a:bodyPr>
          <a:lstStyle/>
          <a:p>
            <a:r>
              <a:rPr lang="en-US" altLang="zh-TW" sz="1400" dirty="0"/>
              <a:t>X</a:t>
            </a:r>
            <a:endParaRPr lang="zh-TW" altLang="en-US" sz="1400" dirty="0"/>
          </a:p>
        </p:txBody>
      </p:sp>
      <p:grpSp>
        <p:nvGrpSpPr>
          <p:cNvPr id="50" name="群組 49">
            <a:extLst>
              <a:ext uri="{FF2B5EF4-FFF2-40B4-BE49-F238E27FC236}">
                <a16:creationId xmlns:a16="http://schemas.microsoft.com/office/drawing/2014/main" id="{62FD1244-BC99-47DC-8BEF-2283F1495267}"/>
              </a:ext>
            </a:extLst>
          </p:cNvPr>
          <p:cNvGrpSpPr/>
          <p:nvPr/>
        </p:nvGrpSpPr>
        <p:grpSpPr>
          <a:xfrm>
            <a:off x="4834431" y="715915"/>
            <a:ext cx="3355952" cy="4587979"/>
            <a:chOff x="4834431" y="715915"/>
            <a:chExt cx="3355952" cy="4587979"/>
          </a:xfrm>
        </p:grpSpPr>
        <p:pic>
          <p:nvPicPr>
            <p:cNvPr id="49" name="圖片 48">
              <a:extLst>
                <a:ext uri="{FF2B5EF4-FFF2-40B4-BE49-F238E27FC236}">
                  <a16:creationId xmlns:a16="http://schemas.microsoft.com/office/drawing/2014/main" id="{CB3ABB24-0FC0-4589-B53B-7542DC1AB909}"/>
                </a:ext>
              </a:extLst>
            </p:cNvPr>
            <p:cNvPicPr>
              <a:picLocks noChangeAspect="1"/>
            </p:cNvPicPr>
            <p:nvPr/>
          </p:nvPicPr>
          <p:blipFill>
            <a:blip r:embed="rId3"/>
            <a:stretch>
              <a:fillRect/>
            </a:stretch>
          </p:blipFill>
          <p:spPr>
            <a:xfrm>
              <a:off x="4834431" y="774623"/>
              <a:ext cx="3296131" cy="4529271"/>
            </a:xfrm>
            <a:prstGeom prst="rect">
              <a:avLst/>
            </a:prstGeom>
            <a:ln>
              <a:solidFill>
                <a:schemeClr val="bg1">
                  <a:lumMod val="50000"/>
                </a:schemeClr>
              </a:solidFill>
            </a:ln>
          </p:spPr>
        </p:pic>
        <p:sp>
          <p:nvSpPr>
            <p:cNvPr id="13" name="文字方塊 12">
              <a:extLst>
                <a:ext uri="{FF2B5EF4-FFF2-40B4-BE49-F238E27FC236}">
                  <a16:creationId xmlns:a16="http://schemas.microsoft.com/office/drawing/2014/main" id="{4DEA3963-F691-49B7-AE0B-9629CDBA5D20}"/>
                </a:ext>
              </a:extLst>
            </p:cNvPr>
            <p:cNvSpPr txBox="1"/>
            <p:nvPr/>
          </p:nvSpPr>
          <p:spPr>
            <a:xfrm>
              <a:off x="7912743" y="715915"/>
              <a:ext cx="277640" cy="307777"/>
            </a:xfrm>
            <a:prstGeom prst="rect">
              <a:avLst/>
            </a:prstGeom>
            <a:noFill/>
          </p:spPr>
          <p:txBody>
            <a:bodyPr wrap="none" rtlCol="0">
              <a:spAutoFit/>
            </a:bodyPr>
            <a:lstStyle/>
            <a:p>
              <a:r>
                <a:rPr lang="en-US" altLang="zh-TW" sz="1400" dirty="0"/>
                <a:t>X</a:t>
              </a:r>
              <a:endParaRPr lang="zh-TW" altLang="en-US" sz="1400" dirty="0"/>
            </a:p>
          </p:txBody>
        </p:sp>
      </p:grpSp>
      <p:sp>
        <p:nvSpPr>
          <p:cNvPr id="51" name="文字方塊 50">
            <a:extLst>
              <a:ext uri="{FF2B5EF4-FFF2-40B4-BE49-F238E27FC236}">
                <a16:creationId xmlns:a16="http://schemas.microsoft.com/office/drawing/2014/main" id="{0FBD823B-090A-43FE-B3A5-248572A2BAEA}"/>
              </a:ext>
            </a:extLst>
          </p:cNvPr>
          <p:cNvSpPr txBox="1"/>
          <p:nvPr/>
        </p:nvSpPr>
        <p:spPr>
          <a:xfrm>
            <a:off x="9515342" y="77205"/>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直播觀看畫面</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販售</a:t>
            </a:r>
          </a:p>
        </p:txBody>
      </p:sp>
      <p:sp>
        <p:nvSpPr>
          <p:cNvPr id="52" name="文字方塊 51">
            <a:extLst>
              <a:ext uri="{FF2B5EF4-FFF2-40B4-BE49-F238E27FC236}">
                <a16:creationId xmlns:a16="http://schemas.microsoft.com/office/drawing/2014/main" id="{6D4915EB-306B-432E-B32C-68B91569AA99}"/>
              </a:ext>
            </a:extLst>
          </p:cNvPr>
          <p:cNvSpPr txBox="1"/>
          <p:nvPr/>
        </p:nvSpPr>
        <p:spPr>
          <a:xfrm>
            <a:off x="8543718" y="446537"/>
            <a:ext cx="3706417" cy="2462213"/>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左上</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我的購物清單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點選前往結帳按鍵，結帳彈跳視窗顯示</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如上頁。</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未登入手揪</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我的購物清單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商品名稱、規格、個數、合計價錢。</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取貨方式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付款方式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顯示上述選擇結果及總金額</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點選下一頁，消費者可於此處填入基本資料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依照選擇的取貨及付款方式，呈現對應須填入之資料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，填入完畢按下確認結帳即可完成訂單。</a:t>
            </a:r>
            <a:endParaRPr lang="en-US" altLang="zh-TW" sz="1100" dirty="0">
              <a:latin typeface="微軟正黑體" panose="020B0604030504040204" pitchFamily="34" charset="-120"/>
              <a:ea typeface="微軟正黑體" panose="020B0604030504040204" pitchFamily="34" charset="-120"/>
            </a:endParaRPr>
          </a:p>
          <a:p>
            <a:pPr lvl="2"/>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026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5E7724-8264-4D05-BA7E-E01095BA3345}"/>
              </a:ext>
            </a:extLst>
          </p:cNvPr>
          <p:cNvSpPr/>
          <p:nvPr/>
        </p:nvSpPr>
        <p:spPr>
          <a:xfrm>
            <a:off x="9378397" y="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87FE88ED-E9A5-4737-9E4D-08A64CA8A2F7}"/>
              </a:ext>
            </a:extLst>
          </p:cNvPr>
          <p:cNvCxnSpPr>
            <a:cxnSpLocks/>
          </p:cNvCxnSpPr>
          <p:nvPr/>
        </p:nvCxnSpPr>
        <p:spPr>
          <a:xfrm>
            <a:off x="3158323" y="499103"/>
            <a:ext cx="0" cy="6147075"/>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6" name="文字方塊 65">
            <a:extLst>
              <a:ext uri="{FF2B5EF4-FFF2-40B4-BE49-F238E27FC236}">
                <a16:creationId xmlns:a16="http://schemas.microsoft.com/office/drawing/2014/main" id="{C6642ECD-81DC-4B8A-82E3-0FA753EAE5C1}"/>
              </a:ext>
            </a:extLst>
          </p:cNvPr>
          <p:cNvSpPr txBox="1"/>
          <p:nvPr/>
        </p:nvSpPr>
        <p:spPr>
          <a:xfrm>
            <a:off x="4572000" y="2558622"/>
            <a:ext cx="184731" cy="369332"/>
          </a:xfrm>
          <a:prstGeom prst="rect">
            <a:avLst/>
          </a:prstGeom>
          <a:noFill/>
        </p:spPr>
        <p:txBody>
          <a:bodyPr wrap="none" rtlCol="0">
            <a:spAutoFit/>
          </a:bodyPr>
          <a:lstStyle/>
          <a:p>
            <a:endParaRPr lang="zh-TW" altLang="en-US" dirty="0"/>
          </a:p>
        </p:txBody>
      </p:sp>
      <p:sp>
        <p:nvSpPr>
          <p:cNvPr id="75" name="文字方塊 74">
            <a:extLst>
              <a:ext uri="{FF2B5EF4-FFF2-40B4-BE49-F238E27FC236}">
                <a16:creationId xmlns:a16="http://schemas.microsoft.com/office/drawing/2014/main" id="{3B61173A-C3C1-44BF-841D-EDC1039FB8A4}"/>
              </a:ext>
            </a:extLst>
          </p:cNvPr>
          <p:cNvSpPr txBox="1"/>
          <p:nvPr/>
        </p:nvSpPr>
        <p:spPr>
          <a:xfrm>
            <a:off x="4755023" y="5767075"/>
            <a:ext cx="2605200"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大家希望情人節收到哪種花束</a:t>
            </a:r>
            <a:r>
              <a:rPr lang="en-US" altLang="zh-TW" sz="1400" b="1" dirty="0">
                <a:solidFill>
                  <a:schemeClr val="bg1"/>
                </a:solidFill>
                <a:latin typeface="微軟正黑體" panose="020B0604030504040204" pitchFamily="34" charset="-120"/>
                <a:ea typeface="微軟正黑體" panose="020B0604030504040204" pitchFamily="34" charset="-120"/>
              </a:rPr>
              <a:t>?</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sp>
        <p:nvSpPr>
          <p:cNvPr id="104" name="文字方塊 103">
            <a:extLst>
              <a:ext uri="{FF2B5EF4-FFF2-40B4-BE49-F238E27FC236}">
                <a16:creationId xmlns:a16="http://schemas.microsoft.com/office/drawing/2014/main" id="{B3CEDE1F-38FD-439D-85EB-9380CA9B28C4}"/>
              </a:ext>
            </a:extLst>
          </p:cNvPr>
          <p:cNvSpPr txBox="1"/>
          <p:nvPr/>
        </p:nvSpPr>
        <p:spPr>
          <a:xfrm>
            <a:off x="1470882" y="4127600"/>
            <a:ext cx="59503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留言</a:t>
            </a:r>
          </a:p>
        </p:txBody>
      </p:sp>
      <p:sp>
        <p:nvSpPr>
          <p:cNvPr id="107" name="矩形: 圓角 106">
            <a:extLst>
              <a:ext uri="{FF2B5EF4-FFF2-40B4-BE49-F238E27FC236}">
                <a16:creationId xmlns:a16="http://schemas.microsoft.com/office/drawing/2014/main" id="{366BC6AE-0E9A-4B1B-B219-0DB37E08CC8B}"/>
              </a:ext>
            </a:extLst>
          </p:cNvPr>
          <p:cNvSpPr/>
          <p:nvPr/>
        </p:nvSpPr>
        <p:spPr>
          <a:xfrm>
            <a:off x="512651" y="6150370"/>
            <a:ext cx="2290577" cy="41818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文字方塊 108">
            <a:extLst>
              <a:ext uri="{FF2B5EF4-FFF2-40B4-BE49-F238E27FC236}">
                <a16:creationId xmlns:a16="http://schemas.microsoft.com/office/drawing/2014/main" id="{2301930B-4A08-4BDD-85CE-51B3BFD21622}"/>
              </a:ext>
            </a:extLst>
          </p:cNvPr>
          <p:cNvSpPr txBox="1"/>
          <p:nvPr/>
        </p:nvSpPr>
        <p:spPr>
          <a:xfrm>
            <a:off x="503046" y="6306943"/>
            <a:ext cx="1423788"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sp>
        <p:nvSpPr>
          <p:cNvPr id="143" name="文字方塊 142">
            <a:extLst>
              <a:ext uri="{FF2B5EF4-FFF2-40B4-BE49-F238E27FC236}">
                <a16:creationId xmlns:a16="http://schemas.microsoft.com/office/drawing/2014/main" id="{3599846C-FEAC-4D7C-A9D6-C233B3D37767}"/>
              </a:ext>
            </a:extLst>
          </p:cNvPr>
          <p:cNvSpPr txBox="1"/>
          <p:nvPr/>
        </p:nvSpPr>
        <p:spPr>
          <a:xfrm>
            <a:off x="9771703" y="83609"/>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直播觀看畫面</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遊戲</a:t>
            </a:r>
          </a:p>
        </p:txBody>
      </p:sp>
      <p:grpSp>
        <p:nvGrpSpPr>
          <p:cNvPr id="8" name="群組 7">
            <a:extLst>
              <a:ext uri="{FF2B5EF4-FFF2-40B4-BE49-F238E27FC236}">
                <a16:creationId xmlns:a16="http://schemas.microsoft.com/office/drawing/2014/main" id="{717E7DDF-8850-4D83-B8FA-7E387E9ADE89}"/>
              </a:ext>
            </a:extLst>
          </p:cNvPr>
          <p:cNvGrpSpPr/>
          <p:nvPr/>
        </p:nvGrpSpPr>
        <p:grpSpPr>
          <a:xfrm>
            <a:off x="531837" y="5932261"/>
            <a:ext cx="1523377" cy="189080"/>
            <a:chOff x="6809634" y="5963084"/>
            <a:chExt cx="1523377" cy="189080"/>
          </a:xfrm>
        </p:grpSpPr>
        <p:pic>
          <p:nvPicPr>
            <p:cNvPr id="6" name="圖片 5">
              <a:extLst>
                <a:ext uri="{FF2B5EF4-FFF2-40B4-BE49-F238E27FC236}">
                  <a16:creationId xmlns:a16="http://schemas.microsoft.com/office/drawing/2014/main" id="{5E0469FC-932F-4D3A-B394-9E8A4B21CDD5}"/>
                </a:ext>
              </a:extLst>
            </p:cNvPr>
            <p:cNvPicPr>
              <a:picLocks noChangeAspect="1"/>
            </p:cNvPicPr>
            <p:nvPr/>
          </p:nvPicPr>
          <p:blipFill rotWithShape="1">
            <a:blip r:embed="rId3"/>
            <a:srcRect t="1" r="79599" b="4404"/>
            <a:stretch/>
          </p:blipFill>
          <p:spPr>
            <a:xfrm>
              <a:off x="6809634" y="5990007"/>
              <a:ext cx="585924" cy="162157"/>
            </a:xfrm>
            <a:prstGeom prst="rect">
              <a:avLst/>
            </a:prstGeom>
          </p:spPr>
        </p:pic>
        <p:pic>
          <p:nvPicPr>
            <p:cNvPr id="52" name="圖片 51">
              <a:extLst>
                <a:ext uri="{FF2B5EF4-FFF2-40B4-BE49-F238E27FC236}">
                  <a16:creationId xmlns:a16="http://schemas.microsoft.com/office/drawing/2014/main" id="{9DCA9C9E-A0B1-4084-AD4B-27DBCEBF8807}"/>
                </a:ext>
              </a:extLst>
            </p:cNvPr>
            <p:cNvPicPr>
              <a:picLocks noChangeAspect="1"/>
            </p:cNvPicPr>
            <p:nvPr/>
          </p:nvPicPr>
          <p:blipFill rotWithShape="1">
            <a:blip r:embed="rId3"/>
            <a:srcRect l="70512" t="1" b="-1"/>
            <a:stretch/>
          </p:blipFill>
          <p:spPr>
            <a:xfrm>
              <a:off x="7335572" y="6002351"/>
              <a:ext cx="686328" cy="137467"/>
            </a:xfrm>
            <a:prstGeom prst="rect">
              <a:avLst/>
            </a:prstGeom>
          </p:spPr>
        </p:pic>
        <p:pic>
          <p:nvPicPr>
            <p:cNvPr id="7" name="圖片 6">
              <a:extLst>
                <a:ext uri="{FF2B5EF4-FFF2-40B4-BE49-F238E27FC236}">
                  <a16:creationId xmlns:a16="http://schemas.microsoft.com/office/drawing/2014/main" id="{F5474448-46A6-48EC-8351-5DDE7CC9E3F0}"/>
                </a:ext>
              </a:extLst>
            </p:cNvPr>
            <p:cNvPicPr>
              <a:picLocks noChangeAspect="1"/>
            </p:cNvPicPr>
            <p:nvPr/>
          </p:nvPicPr>
          <p:blipFill>
            <a:blip r:embed="rId4"/>
            <a:stretch>
              <a:fillRect/>
            </a:stretch>
          </p:blipFill>
          <p:spPr>
            <a:xfrm>
              <a:off x="8014872" y="5963084"/>
              <a:ext cx="318139" cy="171306"/>
            </a:xfrm>
            <a:prstGeom prst="rect">
              <a:avLst/>
            </a:prstGeom>
          </p:spPr>
        </p:pic>
      </p:grpSp>
      <p:pic>
        <p:nvPicPr>
          <p:cNvPr id="13" name="圖片 12">
            <a:extLst>
              <a:ext uri="{FF2B5EF4-FFF2-40B4-BE49-F238E27FC236}">
                <a16:creationId xmlns:a16="http://schemas.microsoft.com/office/drawing/2014/main" id="{42C645EC-6426-42E7-BF4A-62D534B936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8668" y="5971528"/>
            <a:ext cx="90394" cy="94643"/>
          </a:xfrm>
          <a:prstGeom prst="rect">
            <a:avLst/>
          </a:prstGeom>
        </p:spPr>
      </p:pic>
      <p:pic>
        <p:nvPicPr>
          <p:cNvPr id="15" name="圖片 14">
            <a:extLst>
              <a:ext uri="{FF2B5EF4-FFF2-40B4-BE49-F238E27FC236}">
                <a16:creationId xmlns:a16="http://schemas.microsoft.com/office/drawing/2014/main" id="{FE05B7CB-F60C-4E94-A82F-C81B46574A66}"/>
              </a:ext>
            </a:extLst>
          </p:cNvPr>
          <p:cNvPicPr>
            <a:picLocks noChangeAspect="1"/>
          </p:cNvPicPr>
          <p:nvPr/>
        </p:nvPicPr>
        <p:blipFill>
          <a:blip r:embed="rId6"/>
          <a:stretch>
            <a:fillRect/>
          </a:stretch>
        </p:blipFill>
        <p:spPr>
          <a:xfrm>
            <a:off x="1604071" y="5290704"/>
            <a:ext cx="902286" cy="896190"/>
          </a:xfrm>
          <a:prstGeom prst="rect">
            <a:avLst/>
          </a:prstGeom>
        </p:spPr>
      </p:pic>
      <p:sp>
        <p:nvSpPr>
          <p:cNvPr id="30" name="矩形 29">
            <a:extLst>
              <a:ext uri="{FF2B5EF4-FFF2-40B4-BE49-F238E27FC236}">
                <a16:creationId xmlns:a16="http://schemas.microsoft.com/office/drawing/2014/main" id="{68223B7B-E3CD-44C2-AD84-8E8BEA96727D}"/>
              </a:ext>
            </a:extLst>
          </p:cNvPr>
          <p:cNvSpPr/>
          <p:nvPr/>
        </p:nvSpPr>
        <p:spPr>
          <a:xfrm>
            <a:off x="346644" y="4059837"/>
            <a:ext cx="2830353" cy="258718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5" name="群組 84">
            <a:extLst>
              <a:ext uri="{FF2B5EF4-FFF2-40B4-BE49-F238E27FC236}">
                <a16:creationId xmlns:a16="http://schemas.microsoft.com/office/drawing/2014/main" id="{6480EAE7-9D8C-4402-9593-D83C4ED04437}"/>
              </a:ext>
            </a:extLst>
          </p:cNvPr>
          <p:cNvGrpSpPr/>
          <p:nvPr/>
        </p:nvGrpSpPr>
        <p:grpSpPr>
          <a:xfrm>
            <a:off x="294065" y="191861"/>
            <a:ext cx="2928902" cy="3906710"/>
            <a:chOff x="436774" y="345556"/>
            <a:chExt cx="2928902" cy="3906710"/>
          </a:xfrm>
        </p:grpSpPr>
        <p:sp>
          <p:nvSpPr>
            <p:cNvPr id="86" name="矩形: 圓角 85">
              <a:extLst>
                <a:ext uri="{FF2B5EF4-FFF2-40B4-BE49-F238E27FC236}">
                  <a16:creationId xmlns:a16="http://schemas.microsoft.com/office/drawing/2014/main" id="{B66E3ECE-E142-41A3-A93C-787D3A576D34}"/>
                </a:ext>
              </a:extLst>
            </p:cNvPr>
            <p:cNvSpPr/>
            <p:nvPr/>
          </p:nvSpPr>
          <p:spPr>
            <a:xfrm>
              <a:off x="1053707" y="469659"/>
              <a:ext cx="684730" cy="26826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文字方塊 86">
              <a:extLst>
                <a:ext uri="{FF2B5EF4-FFF2-40B4-BE49-F238E27FC236}">
                  <a16:creationId xmlns:a16="http://schemas.microsoft.com/office/drawing/2014/main" id="{B2082A0E-0787-4C73-813C-635E2A692D3F}"/>
                </a:ext>
              </a:extLst>
            </p:cNvPr>
            <p:cNvSpPr txBox="1"/>
            <p:nvPr/>
          </p:nvSpPr>
          <p:spPr>
            <a:xfrm>
              <a:off x="836357" y="2779438"/>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產品資訊</a:t>
              </a:r>
            </a:p>
          </p:txBody>
        </p:sp>
        <p:cxnSp>
          <p:nvCxnSpPr>
            <p:cNvPr id="88" name="直線接點 87">
              <a:extLst>
                <a:ext uri="{FF2B5EF4-FFF2-40B4-BE49-F238E27FC236}">
                  <a16:creationId xmlns:a16="http://schemas.microsoft.com/office/drawing/2014/main" id="{1CB07208-AB67-4273-AFCA-5E231BA94AF4}"/>
                </a:ext>
              </a:extLst>
            </p:cNvPr>
            <p:cNvCxnSpPr>
              <a:cxnSpLocks/>
            </p:cNvCxnSpPr>
            <p:nvPr/>
          </p:nvCxnSpPr>
          <p:spPr>
            <a:xfrm>
              <a:off x="490020" y="351436"/>
              <a:ext cx="2788624" cy="1525"/>
            </a:xfrm>
            <a:prstGeom prst="lin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89" name="文字方塊 88">
              <a:extLst>
                <a:ext uri="{FF2B5EF4-FFF2-40B4-BE49-F238E27FC236}">
                  <a16:creationId xmlns:a16="http://schemas.microsoft.com/office/drawing/2014/main" id="{6985DE9F-6B74-4806-BAC4-261854040F1C}"/>
                </a:ext>
              </a:extLst>
            </p:cNvPr>
            <p:cNvSpPr txBox="1"/>
            <p:nvPr/>
          </p:nvSpPr>
          <p:spPr>
            <a:xfrm>
              <a:off x="810910" y="462833"/>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當前商品</a:t>
              </a:r>
            </a:p>
          </p:txBody>
        </p:sp>
        <p:sp>
          <p:nvSpPr>
            <p:cNvPr id="90" name="文字方塊 89">
              <a:extLst>
                <a:ext uri="{FF2B5EF4-FFF2-40B4-BE49-F238E27FC236}">
                  <a16:creationId xmlns:a16="http://schemas.microsoft.com/office/drawing/2014/main" id="{81E38BC7-56F7-49B2-8316-229F380BCED8}"/>
                </a:ext>
              </a:extLst>
            </p:cNvPr>
            <p:cNvSpPr txBox="1"/>
            <p:nvPr/>
          </p:nvSpPr>
          <p:spPr>
            <a:xfrm>
              <a:off x="1808035" y="468623"/>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先前商品</a:t>
              </a:r>
            </a:p>
          </p:txBody>
        </p:sp>
        <p:pic>
          <p:nvPicPr>
            <p:cNvPr id="91" name="圖片 90">
              <a:extLst>
                <a:ext uri="{FF2B5EF4-FFF2-40B4-BE49-F238E27FC236}">
                  <a16:creationId xmlns:a16="http://schemas.microsoft.com/office/drawing/2014/main" id="{7D8CD5E7-A31A-4743-9961-E8920EB43C5D}"/>
                </a:ext>
              </a:extLst>
            </p:cNvPr>
            <p:cNvPicPr>
              <a:picLocks noChangeAspect="1"/>
            </p:cNvPicPr>
            <p:nvPr/>
          </p:nvPicPr>
          <p:blipFill rotWithShape="1">
            <a:blip r:embed="rId7">
              <a:extLst>
                <a:ext uri="{28A0092B-C50C-407E-A947-70E740481C1C}">
                  <a14:useLocalDpi xmlns:a14="http://schemas.microsoft.com/office/drawing/2010/main" val="0"/>
                </a:ext>
              </a:extLst>
            </a:blip>
            <a:srcRect t="26155" b="-55"/>
            <a:stretch/>
          </p:blipFill>
          <p:spPr>
            <a:xfrm>
              <a:off x="1025704" y="1049235"/>
              <a:ext cx="1857066" cy="1693570"/>
            </a:xfrm>
            <a:prstGeom prst="rect">
              <a:avLst/>
            </a:prstGeom>
          </p:spPr>
        </p:pic>
        <p:sp>
          <p:nvSpPr>
            <p:cNvPr id="92" name="文字方塊 91">
              <a:extLst>
                <a:ext uri="{FF2B5EF4-FFF2-40B4-BE49-F238E27FC236}">
                  <a16:creationId xmlns:a16="http://schemas.microsoft.com/office/drawing/2014/main" id="{F7126962-B87A-4D15-9AB2-C9BEBE044DB2}"/>
                </a:ext>
              </a:extLst>
            </p:cNvPr>
            <p:cNvSpPr txBox="1"/>
            <p:nvPr/>
          </p:nvSpPr>
          <p:spPr>
            <a:xfrm>
              <a:off x="899332" y="3659954"/>
              <a:ext cx="1059906"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strike="sngStrike" dirty="0">
                  <a:latin typeface="微軟正黑體" panose="020B0604030504040204" pitchFamily="34" charset="-120"/>
                  <a:ea typeface="微軟正黑體" panose="020B0604030504040204" pitchFamily="34" charset="-120"/>
                </a:rPr>
                <a:t>價格</a:t>
              </a:r>
              <a:r>
                <a:rPr lang="en-US" altLang="zh-TW" sz="1200" strike="sngStrike" dirty="0">
                  <a:latin typeface="微軟正黑體" panose="020B0604030504040204" pitchFamily="34" charset="-120"/>
                  <a:ea typeface="微軟正黑體" panose="020B0604030504040204" pitchFamily="34" charset="-120"/>
                </a:rPr>
                <a:t>:$700</a:t>
              </a:r>
              <a:endParaRPr lang="zh-TW" altLang="en-US" sz="1200" strike="sngStrike" dirty="0">
                <a:latin typeface="微軟正黑體" panose="020B0604030504040204" pitchFamily="34" charset="-120"/>
                <a:ea typeface="微軟正黑體" panose="020B0604030504040204" pitchFamily="34" charset="-120"/>
              </a:endParaRPr>
            </a:p>
          </p:txBody>
        </p:sp>
        <p:sp>
          <p:nvSpPr>
            <p:cNvPr id="93" name="文字方塊 92">
              <a:extLst>
                <a:ext uri="{FF2B5EF4-FFF2-40B4-BE49-F238E27FC236}">
                  <a16:creationId xmlns:a16="http://schemas.microsoft.com/office/drawing/2014/main" id="{BC08B1C9-B958-49B0-9BB9-15C3034F6EC2}"/>
                </a:ext>
              </a:extLst>
            </p:cNvPr>
            <p:cNvSpPr txBox="1"/>
            <p:nvPr/>
          </p:nvSpPr>
          <p:spPr>
            <a:xfrm>
              <a:off x="888162" y="3252643"/>
              <a:ext cx="100860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規格</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粉色</a:t>
              </a:r>
            </a:p>
          </p:txBody>
        </p:sp>
        <p:sp>
          <p:nvSpPr>
            <p:cNvPr id="94" name="文字方塊 93">
              <a:extLst>
                <a:ext uri="{FF2B5EF4-FFF2-40B4-BE49-F238E27FC236}">
                  <a16:creationId xmlns:a16="http://schemas.microsoft.com/office/drawing/2014/main" id="{D3092301-DF1E-4D44-A63C-F1BB27DB99A8}"/>
                </a:ext>
              </a:extLst>
            </p:cNvPr>
            <p:cNvSpPr txBox="1"/>
            <p:nvPr/>
          </p:nvSpPr>
          <p:spPr>
            <a:xfrm>
              <a:off x="890859" y="3044866"/>
              <a:ext cx="1470274"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商品名稱</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時尚花</a:t>
              </a:r>
            </a:p>
          </p:txBody>
        </p:sp>
        <p:sp>
          <p:nvSpPr>
            <p:cNvPr id="95" name="文字方塊 94">
              <a:extLst>
                <a:ext uri="{FF2B5EF4-FFF2-40B4-BE49-F238E27FC236}">
                  <a16:creationId xmlns:a16="http://schemas.microsoft.com/office/drawing/2014/main" id="{9C4D253D-E487-4954-A850-6DA21E42E961}"/>
                </a:ext>
              </a:extLst>
            </p:cNvPr>
            <p:cNvSpPr txBox="1"/>
            <p:nvPr/>
          </p:nvSpPr>
          <p:spPr>
            <a:xfrm>
              <a:off x="1808632" y="3633177"/>
              <a:ext cx="1377300" cy="307777"/>
            </a:xfrm>
            <a:prstGeom prst="rect">
              <a:avLst/>
            </a:prstGeom>
            <a:noFill/>
          </p:spPr>
          <p:txBody>
            <a:bodyPr wrap="none" rtlCol="0">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直播價格</a:t>
              </a:r>
              <a:r>
                <a:rPr lang="en-US" altLang="zh-TW" sz="1400" b="1" dirty="0">
                  <a:solidFill>
                    <a:srgbClr val="C00000"/>
                  </a:solidFill>
                  <a:latin typeface="微軟正黑體" panose="020B0604030504040204" pitchFamily="34" charset="-120"/>
                  <a:ea typeface="微軟正黑體" panose="020B0604030504040204" pitchFamily="34" charset="-120"/>
                </a:rPr>
                <a:t>:$650</a:t>
              </a:r>
              <a:endParaRPr lang="zh-TW" altLang="en-US" sz="1400" b="1" dirty="0">
                <a:solidFill>
                  <a:srgbClr val="C00000"/>
                </a:solidFill>
                <a:latin typeface="微軟正黑體" panose="020B0604030504040204" pitchFamily="34" charset="-120"/>
                <a:ea typeface="微軟正黑體" panose="020B0604030504040204" pitchFamily="34" charset="-120"/>
              </a:endParaRPr>
            </a:p>
          </p:txBody>
        </p:sp>
        <p:sp>
          <p:nvSpPr>
            <p:cNvPr id="100" name="文字方塊 99">
              <a:extLst>
                <a:ext uri="{FF2B5EF4-FFF2-40B4-BE49-F238E27FC236}">
                  <a16:creationId xmlns:a16="http://schemas.microsoft.com/office/drawing/2014/main" id="{6C93B3F9-13F2-47CA-9F0A-87D390CA5ED5}"/>
                </a:ext>
              </a:extLst>
            </p:cNvPr>
            <p:cNvSpPr txBox="1"/>
            <p:nvPr/>
          </p:nvSpPr>
          <p:spPr>
            <a:xfrm>
              <a:off x="892035" y="3460420"/>
              <a:ext cx="88036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:28</a:t>
              </a:r>
              <a:endParaRPr lang="zh-TW" altLang="en-US" sz="1200" dirty="0">
                <a:latin typeface="微軟正黑體" panose="020B0604030504040204" pitchFamily="34" charset="-120"/>
                <a:ea typeface="微軟正黑體" panose="020B0604030504040204" pitchFamily="34" charset="-120"/>
              </a:endParaRPr>
            </a:p>
          </p:txBody>
        </p:sp>
        <p:pic>
          <p:nvPicPr>
            <p:cNvPr id="102" name="圖片 101">
              <a:extLst>
                <a:ext uri="{FF2B5EF4-FFF2-40B4-BE49-F238E27FC236}">
                  <a16:creationId xmlns:a16="http://schemas.microsoft.com/office/drawing/2014/main" id="{28A1AF5E-6C3C-4A9D-91A2-0D64DE4446AF}"/>
                </a:ext>
              </a:extLst>
            </p:cNvPr>
            <p:cNvPicPr>
              <a:picLocks noChangeAspect="1"/>
            </p:cNvPicPr>
            <p:nvPr/>
          </p:nvPicPr>
          <p:blipFill rotWithShape="1">
            <a:blip r:embed="rId8"/>
            <a:srcRect t="-673" b="85122"/>
            <a:stretch/>
          </p:blipFill>
          <p:spPr>
            <a:xfrm>
              <a:off x="624319" y="3901300"/>
              <a:ext cx="2664853" cy="350966"/>
            </a:xfrm>
            <a:prstGeom prst="rect">
              <a:avLst/>
            </a:prstGeom>
          </p:spPr>
        </p:pic>
        <p:sp>
          <p:nvSpPr>
            <p:cNvPr id="105" name="矩形 104">
              <a:extLst>
                <a:ext uri="{FF2B5EF4-FFF2-40B4-BE49-F238E27FC236}">
                  <a16:creationId xmlns:a16="http://schemas.microsoft.com/office/drawing/2014/main" id="{5924AD03-CB60-41AB-AEA0-52C1FA17C683}"/>
                </a:ext>
              </a:extLst>
            </p:cNvPr>
            <p:cNvSpPr/>
            <p:nvPr/>
          </p:nvSpPr>
          <p:spPr>
            <a:xfrm>
              <a:off x="490020" y="370176"/>
              <a:ext cx="386139" cy="189895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 name="矩形 105">
              <a:extLst>
                <a:ext uri="{FF2B5EF4-FFF2-40B4-BE49-F238E27FC236}">
                  <a16:creationId xmlns:a16="http://schemas.microsoft.com/office/drawing/2014/main" id="{A2F42C8B-AF69-4897-AB35-0EACE1CABED5}"/>
                </a:ext>
              </a:extLst>
            </p:cNvPr>
            <p:cNvSpPr/>
            <p:nvPr/>
          </p:nvSpPr>
          <p:spPr>
            <a:xfrm>
              <a:off x="482043" y="2275536"/>
              <a:ext cx="386139" cy="1948646"/>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文字方塊 107">
              <a:extLst>
                <a:ext uri="{FF2B5EF4-FFF2-40B4-BE49-F238E27FC236}">
                  <a16:creationId xmlns:a16="http://schemas.microsoft.com/office/drawing/2014/main" id="{6B88BBF2-293B-4602-AA61-6541568698CC}"/>
                </a:ext>
              </a:extLst>
            </p:cNvPr>
            <p:cNvSpPr txBox="1"/>
            <p:nvPr/>
          </p:nvSpPr>
          <p:spPr>
            <a:xfrm>
              <a:off x="436774" y="650938"/>
              <a:ext cx="461665" cy="1015663"/>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商品資訊</a:t>
              </a:r>
            </a:p>
          </p:txBody>
        </p:sp>
        <p:sp>
          <p:nvSpPr>
            <p:cNvPr id="110" name="文字方塊 109">
              <a:extLst>
                <a:ext uri="{FF2B5EF4-FFF2-40B4-BE49-F238E27FC236}">
                  <a16:creationId xmlns:a16="http://schemas.microsoft.com/office/drawing/2014/main" id="{14709271-8A89-4B60-A687-EAA60CF8D682}"/>
                </a:ext>
              </a:extLst>
            </p:cNvPr>
            <p:cNvSpPr txBox="1"/>
            <p:nvPr/>
          </p:nvSpPr>
          <p:spPr>
            <a:xfrm>
              <a:off x="446868" y="2677134"/>
              <a:ext cx="461665" cy="1477328"/>
            </a:xfrm>
            <a:prstGeom prst="rect">
              <a:avLst/>
            </a:prstGeom>
            <a:noFill/>
          </p:spPr>
          <p:txBody>
            <a:bodyPr vert="eaVert" wrap="none" rtlCol="0">
              <a:spAutoFit/>
            </a:bodyPr>
            <a:lstStyle/>
            <a:p>
              <a:r>
                <a:rPr lang="zh-TW" altLang="en-US" dirty="0">
                  <a:latin typeface="微軟正黑體" panose="020B0604030504040204" pitchFamily="34" charset="-120"/>
                  <a:ea typeface="微軟正黑體" panose="020B0604030504040204" pitchFamily="34" charset="-120"/>
                </a:rPr>
                <a:t>我的購物清單</a:t>
              </a:r>
            </a:p>
          </p:txBody>
        </p:sp>
        <p:sp>
          <p:nvSpPr>
            <p:cNvPr id="111" name="矩形 110">
              <a:extLst>
                <a:ext uri="{FF2B5EF4-FFF2-40B4-BE49-F238E27FC236}">
                  <a16:creationId xmlns:a16="http://schemas.microsoft.com/office/drawing/2014/main" id="{42BDC84D-A259-4493-AB28-492B7E8712EB}"/>
                </a:ext>
              </a:extLst>
            </p:cNvPr>
            <p:cNvSpPr/>
            <p:nvPr/>
          </p:nvSpPr>
          <p:spPr>
            <a:xfrm>
              <a:off x="3270729" y="345556"/>
              <a:ext cx="94947" cy="38599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圓角 111">
              <a:extLst>
                <a:ext uri="{FF2B5EF4-FFF2-40B4-BE49-F238E27FC236}">
                  <a16:creationId xmlns:a16="http://schemas.microsoft.com/office/drawing/2014/main" id="{7FDBFE17-753E-427F-B6E1-F8339FCFEF5E}"/>
                </a:ext>
              </a:extLst>
            </p:cNvPr>
            <p:cNvSpPr/>
            <p:nvPr/>
          </p:nvSpPr>
          <p:spPr>
            <a:xfrm>
              <a:off x="2045417" y="466100"/>
              <a:ext cx="684730" cy="26826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3" name="直線接點 112">
              <a:extLst>
                <a:ext uri="{FF2B5EF4-FFF2-40B4-BE49-F238E27FC236}">
                  <a16:creationId xmlns:a16="http://schemas.microsoft.com/office/drawing/2014/main" id="{2301D1E7-1E86-4D50-AE17-4FAB30F7154D}"/>
                </a:ext>
              </a:extLst>
            </p:cNvPr>
            <p:cNvCxnSpPr>
              <a:cxnSpLocks/>
              <a:endCxn id="111" idx="2"/>
            </p:cNvCxnSpPr>
            <p:nvPr/>
          </p:nvCxnSpPr>
          <p:spPr>
            <a:xfrm flipV="1">
              <a:off x="868210" y="4205516"/>
              <a:ext cx="2449993" cy="14374"/>
            </a:xfrm>
            <a:prstGeom prst="line">
              <a:avLst/>
            </a:prstGeom>
          </p:spPr>
          <p:style>
            <a:lnRef idx="1">
              <a:schemeClr val="dk1"/>
            </a:lnRef>
            <a:fillRef idx="0">
              <a:schemeClr val="dk1"/>
            </a:fillRef>
            <a:effectRef idx="0">
              <a:schemeClr val="dk1"/>
            </a:effectRef>
            <a:fontRef idx="minor">
              <a:schemeClr val="tx1"/>
            </a:fontRef>
          </p:style>
        </p:cxnSp>
        <p:sp>
          <p:nvSpPr>
            <p:cNvPr id="114" name="矩形 113">
              <a:extLst>
                <a:ext uri="{FF2B5EF4-FFF2-40B4-BE49-F238E27FC236}">
                  <a16:creationId xmlns:a16="http://schemas.microsoft.com/office/drawing/2014/main" id="{4E9BD1E7-1825-4D12-8EFD-1CCDFC927FF7}"/>
                </a:ext>
              </a:extLst>
            </p:cNvPr>
            <p:cNvSpPr/>
            <p:nvPr/>
          </p:nvSpPr>
          <p:spPr>
            <a:xfrm>
              <a:off x="860176" y="365884"/>
              <a:ext cx="71963" cy="190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2" name="矩形 61">
            <a:extLst>
              <a:ext uri="{FF2B5EF4-FFF2-40B4-BE49-F238E27FC236}">
                <a16:creationId xmlns:a16="http://schemas.microsoft.com/office/drawing/2014/main" id="{B0DFC3A7-97C8-4F3B-9291-E07921526B16}"/>
              </a:ext>
            </a:extLst>
          </p:cNvPr>
          <p:cNvSpPr/>
          <p:nvPr/>
        </p:nvSpPr>
        <p:spPr>
          <a:xfrm>
            <a:off x="3286328" y="211822"/>
            <a:ext cx="5872365" cy="64343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3" name="群組 62">
            <a:extLst>
              <a:ext uri="{FF2B5EF4-FFF2-40B4-BE49-F238E27FC236}">
                <a16:creationId xmlns:a16="http://schemas.microsoft.com/office/drawing/2014/main" id="{D32E29C9-9E1D-49FD-9DFE-262529AE00A7}"/>
              </a:ext>
            </a:extLst>
          </p:cNvPr>
          <p:cNvGrpSpPr/>
          <p:nvPr/>
        </p:nvGrpSpPr>
        <p:grpSpPr>
          <a:xfrm>
            <a:off x="3370976" y="300504"/>
            <a:ext cx="440397" cy="292066"/>
            <a:chOff x="5685270" y="4918450"/>
            <a:chExt cx="543679" cy="230832"/>
          </a:xfrm>
        </p:grpSpPr>
        <p:sp>
          <p:nvSpPr>
            <p:cNvPr id="103" name="矩形: 圓角 102">
              <a:extLst>
                <a:ext uri="{FF2B5EF4-FFF2-40B4-BE49-F238E27FC236}">
                  <a16:creationId xmlns:a16="http://schemas.microsoft.com/office/drawing/2014/main" id="{99D0579C-B12C-4321-9538-7A3ACA2C30A6}"/>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文字方塊 115">
              <a:extLst>
                <a:ext uri="{FF2B5EF4-FFF2-40B4-BE49-F238E27FC236}">
                  <a16:creationId xmlns:a16="http://schemas.microsoft.com/office/drawing/2014/main" id="{74B021B4-F37B-4821-988A-13D24BA3BA4F}"/>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64" name="文字方塊 63">
            <a:extLst>
              <a:ext uri="{FF2B5EF4-FFF2-40B4-BE49-F238E27FC236}">
                <a16:creationId xmlns:a16="http://schemas.microsoft.com/office/drawing/2014/main" id="{A04EF670-1BF5-41AC-B53C-41E81DACD2FA}"/>
              </a:ext>
            </a:extLst>
          </p:cNvPr>
          <p:cNvSpPr txBox="1"/>
          <p:nvPr/>
        </p:nvSpPr>
        <p:spPr>
          <a:xfrm>
            <a:off x="4586623" y="2558622"/>
            <a:ext cx="184731" cy="369332"/>
          </a:xfrm>
          <a:prstGeom prst="rect">
            <a:avLst/>
          </a:prstGeom>
          <a:noFill/>
        </p:spPr>
        <p:txBody>
          <a:bodyPr wrap="none" rtlCol="0">
            <a:spAutoFit/>
          </a:bodyPr>
          <a:lstStyle/>
          <a:p>
            <a:endParaRPr lang="zh-TW" altLang="en-US" dirty="0"/>
          </a:p>
        </p:txBody>
      </p:sp>
      <p:grpSp>
        <p:nvGrpSpPr>
          <p:cNvPr id="65" name="群組 64">
            <a:extLst>
              <a:ext uri="{FF2B5EF4-FFF2-40B4-BE49-F238E27FC236}">
                <a16:creationId xmlns:a16="http://schemas.microsoft.com/office/drawing/2014/main" id="{A6912984-EF09-45A0-920B-E066A63F9ED0}"/>
              </a:ext>
            </a:extLst>
          </p:cNvPr>
          <p:cNvGrpSpPr/>
          <p:nvPr/>
        </p:nvGrpSpPr>
        <p:grpSpPr>
          <a:xfrm>
            <a:off x="8101800" y="895540"/>
            <a:ext cx="1005403" cy="700721"/>
            <a:chOff x="5118968" y="1786484"/>
            <a:chExt cx="1005403" cy="700721"/>
          </a:xfrm>
        </p:grpSpPr>
        <p:sp>
          <p:nvSpPr>
            <p:cNvPr id="84" name="矩形: 圓角 83">
              <a:extLst>
                <a:ext uri="{FF2B5EF4-FFF2-40B4-BE49-F238E27FC236}">
                  <a16:creationId xmlns:a16="http://schemas.microsoft.com/office/drawing/2014/main" id="{1EE0DC71-0CEE-4BE2-AF46-3ED475709E25}"/>
                </a:ext>
              </a:extLst>
            </p:cNvPr>
            <p:cNvSpPr/>
            <p:nvPr/>
          </p:nvSpPr>
          <p:spPr>
            <a:xfrm>
              <a:off x="5139106" y="1786484"/>
              <a:ext cx="933775" cy="676586"/>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dirty="0">
                <a:solidFill>
                  <a:schemeClr val="tx1"/>
                </a:solidFill>
                <a:latin typeface="微軟正黑體" panose="020B0604030504040204" pitchFamily="34" charset="-120"/>
                <a:ea typeface="微軟正黑體" panose="020B0604030504040204" pitchFamily="34" charset="-120"/>
              </a:endParaRPr>
            </a:p>
          </p:txBody>
        </p:sp>
        <p:sp>
          <p:nvSpPr>
            <p:cNvPr id="96" name="文字方塊 95">
              <a:extLst>
                <a:ext uri="{FF2B5EF4-FFF2-40B4-BE49-F238E27FC236}">
                  <a16:creationId xmlns:a16="http://schemas.microsoft.com/office/drawing/2014/main" id="{AC270AE2-D93B-48BF-80ED-E83316925286}"/>
                </a:ext>
              </a:extLst>
            </p:cNvPr>
            <p:cNvSpPr txBox="1"/>
            <p:nvPr/>
          </p:nvSpPr>
          <p:spPr>
            <a:xfrm>
              <a:off x="5118968" y="1834232"/>
              <a:ext cx="1005403"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終極密碼</a:t>
              </a:r>
            </a:p>
          </p:txBody>
        </p:sp>
        <p:sp>
          <p:nvSpPr>
            <p:cNvPr id="97" name="文字方塊 96">
              <a:extLst>
                <a:ext uri="{FF2B5EF4-FFF2-40B4-BE49-F238E27FC236}">
                  <a16:creationId xmlns:a16="http://schemas.microsoft.com/office/drawing/2014/main" id="{FAFE751F-54AD-4071-A611-1FB023E8D0EC}"/>
                </a:ext>
              </a:extLst>
            </p:cNvPr>
            <p:cNvSpPr txBox="1"/>
            <p:nvPr/>
          </p:nvSpPr>
          <p:spPr>
            <a:xfrm>
              <a:off x="5259230" y="2148651"/>
              <a:ext cx="724878" cy="338554"/>
            </a:xfrm>
            <a:prstGeom prst="rect">
              <a:avLst/>
            </a:prstGeom>
            <a:noFill/>
          </p:spPr>
          <p:txBody>
            <a:bodyPr wrap="none" rtlCol="0">
              <a:spAutoFit/>
            </a:bodyPr>
            <a:lstStyle/>
            <a:p>
              <a:r>
                <a:rPr lang="en-US" altLang="zh-TW" sz="1600" b="1" dirty="0">
                  <a:latin typeface="微軟正黑體" panose="020B0604030504040204" pitchFamily="34" charset="-120"/>
                  <a:ea typeface="微軟正黑體" panose="020B0604030504040204" pitchFamily="34" charset="-120"/>
                </a:rPr>
                <a:t>00:00</a:t>
              </a:r>
              <a:endParaRPr lang="zh-TW" altLang="en-US" sz="1600" b="1" dirty="0">
                <a:latin typeface="微軟正黑體" panose="020B0604030504040204" pitchFamily="34" charset="-120"/>
                <a:ea typeface="微軟正黑體" panose="020B0604030504040204" pitchFamily="34" charset="-120"/>
              </a:endParaRPr>
            </a:p>
          </p:txBody>
        </p:sp>
      </p:grpSp>
      <p:sp>
        <p:nvSpPr>
          <p:cNvPr id="74" name="矩形 73">
            <a:extLst>
              <a:ext uri="{FF2B5EF4-FFF2-40B4-BE49-F238E27FC236}">
                <a16:creationId xmlns:a16="http://schemas.microsoft.com/office/drawing/2014/main" id="{EED1CBA5-E637-445B-BDA1-ECFB461C3D31}"/>
              </a:ext>
            </a:extLst>
          </p:cNvPr>
          <p:cNvSpPr/>
          <p:nvPr/>
        </p:nvSpPr>
        <p:spPr>
          <a:xfrm>
            <a:off x="3783303" y="304790"/>
            <a:ext cx="2443298"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留言 </a:t>
            </a:r>
            <a:r>
              <a:rPr lang="en-US" altLang="zh-TW" sz="1000" dirty="0">
                <a:latin typeface="微軟正黑體" panose="020B0604030504040204" pitchFamily="34" charset="-120"/>
                <a:ea typeface="微軟正黑體" panose="020B0604030504040204" pitchFamily="34" charset="-120"/>
              </a:rPr>
              <a:t>1 ~ 1000 </a:t>
            </a:r>
            <a:r>
              <a:rPr lang="zh-TW" altLang="en-US" sz="1000" dirty="0">
                <a:latin typeface="微軟正黑體" panose="020B0604030504040204" pitchFamily="34" charset="-120"/>
                <a:ea typeface="微軟正黑體" panose="020B0604030504040204" pitchFamily="34" charset="-120"/>
              </a:rPr>
              <a:t>的數字即可參加抽獎喔。</a:t>
            </a:r>
          </a:p>
        </p:txBody>
      </p:sp>
      <p:sp>
        <p:nvSpPr>
          <p:cNvPr id="76" name="文字方塊 75">
            <a:extLst>
              <a:ext uri="{FF2B5EF4-FFF2-40B4-BE49-F238E27FC236}">
                <a16:creationId xmlns:a16="http://schemas.microsoft.com/office/drawing/2014/main" id="{D39AC546-4E6A-4121-8D41-610ADF06FBB1}"/>
              </a:ext>
            </a:extLst>
          </p:cNvPr>
          <p:cNvSpPr txBox="1"/>
          <p:nvPr/>
        </p:nvSpPr>
        <p:spPr>
          <a:xfrm>
            <a:off x="5007327" y="4644584"/>
            <a:ext cx="2350554" cy="369332"/>
          </a:xfrm>
          <a:prstGeom prst="rect">
            <a:avLst/>
          </a:prstGeom>
          <a:noFill/>
        </p:spPr>
        <p:txBody>
          <a:bodyPr wrap="square" rtlCol="0">
            <a:spAutoFit/>
          </a:bodyPr>
          <a:lstStyle/>
          <a:p>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抽獎</a:t>
            </a:r>
            <a:r>
              <a:rPr lang="en-US" altLang="zh-TW"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終極密碼中獎者</a:t>
            </a:r>
          </a:p>
        </p:txBody>
      </p:sp>
      <p:pic>
        <p:nvPicPr>
          <p:cNvPr id="77" name="圖片 76">
            <a:extLst>
              <a:ext uri="{FF2B5EF4-FFF2-40B4-BE49-F238E27FC236}">
                <a16:creationId xmlns:a16="http://schemas.microsoft.com/office/drawing/2014/main" id="{A1B0FC32-56AA-463E-8F19-B2DADDEF202B}"/>
              </a:ext>
            </a:extLst>
          </p:cNvPr>
          <p:cNvPicPr>
            <a:picLocks noChangeAspect="1"/>
          </p:cNvPicPr>
          <p:nvPr/>
        </p:nvPicPr>
        <p:blipFill>
          <a:blip r:embed="rId9"/>
          <a:stretch>
            <a:fillRect/>
          </a:stretch>
        </p:blipFill>
        <p:spPr>
          <a:xfrm>
            <a:off x="5203665" y="5153640"/>
            <a:ext cx="476250" cy="496516"/>
          </a:xfrm>
          <a:prstGeom prst="rect">
            <a:avLst/>
          </a:prstGeom>
        </p:spPr>
      </p:pic>
      <p:pic>
        <p:nvPicPr>
          <p:cNvPr id="78" name="圖片 77">
            <a:extLst>
              <a:ext uri="{FF2B5EF4-FFF2-40B4-BE49-F238E27FC236}">
                <a16:creationId xmlns:a16="http://schemas.microsoft.com/office/drawing/2014/main" id="{19EF9D72-375C-4D86-941C-D66DF50D3660}"/>
              </a:ext>
            </a:extLst>
          </p:cNvPr>
          <p:cNvPicPr>
            <a:picLocks noChangeAspect="1"/>
          </p:cNvPicPr>
          <p:nvPr/>
        </p:nvPicPr>
        <p:blipFill>
          <a:blip r:embed="rId10"/>
          <a:stretch>
            <a:fillRect/>
          </a:stretch>
        </p:blipFill>
        <p:spPr>
          <a:xfrm>
            <a:off x="6218805" y="5144102"/>
            <a:ext cx="476250" cy="476250"/>
          </a:xfrm>
          <a:prstGeom prst="rect">
            <a:avLst/>
          </a:prstGeom>
        </p:spPr>
      </p:pic>
      <p:pic>
        <p:nvPicPr>
          <p:cNvPr id="79" name="圖片 78">
            <a:extLst>
              <a:ext uri="{FF2B5EF4-FFF2-40B4-BE49-F238E27FC236}">
                <a16:creationId xmlns:a16="http://schemas.microsoft.com/office/drawing/2014/main" id="{7FEED394-84A0-4DAA-B7AB-4D74ED6DB5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39648" y="4077024"/>
            <a:ext cx="733620" cy="685203"/>
          </a:xfrm>
          <a:prstGeom prst="rect">
            <a:avLst/>
          </a:prstGeom>
        </p:spPr>
      </p:pic>
      <p:sp>
        <p:nvSpPr>
          <p:cNvPr id="80" name="文字方塊 79">
            <a:extLst>
              <a:ext uri="{FF2B5EF4-FFF2-40B4-BE49-F238E27FC236}">
                <a16:creationId xmlns:a16="http://schemas.microsoft.com/office/drawing/2014/main" id="{88E0CCF3-9D54-4EA0-B291-76842361ABFF}"/>
              </a:ext>
            </a:extLst>
          </p:cNvPr>
          <p:cNvSpPr txBox="1"/>
          <p:nvPr/>
        </p:nvSpPr>
        <p:spPr>
          <a:xfrm>
            <a:off x="5203665" y="5556839"/>
            <a:ext cx="543739"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造咖</a:t>
            </a:r>
          </a:p>
        </p:txBody>
      </p:sp>
      <p:sp>
        <p:nvSpPr>
          <p:cNvPr id="81" name="文字方塊 80">
            <a:extLst>
              <a:ext uri="{FF2B5EF4-FFF2-40B4-BE49-F238E27FC236}">
                <a16:creationId xmlns:a16="http://schemas.microsoft.com/office/drawing/2014/main" id="{E4DE59A7-AEED-4419-BA4D-BA6D5B2C050A}"/>
              </a:ext>
            </a:extLst>
          </p:cNvPr>
          <p:cNvSpPr txBox="1"/>
          <p:nvPr/>
        </p:nvSpPr>
        <p:spPr>
          <a:xfrm>
            <a:off x="6092174" y="5562825"/>
            <a:ext cx="90281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蠟筆小新</a:t>
            </a:r>
          </a:p>
        </p:txBody>
      </p:sp>
      <p:sp>
        <p:nvSpPr>
          <p:cNvPr id="82" name="文字方塊 81">
            <a:extLst>
              <a:ext uri="{FF2B5EF4-FFF2-40B4-BE49-F238E27FC236}">
                <a16:creationId xmlns:a16="http://schemas.microsoft.com/office/drawing/2014/main" id="{BBBBEC28-F2C6-46F1-82D8-C408F1FC046B}"/>
              </a:ext>
            </a:extLst>
          </p:cNvPr>
          <p:cNvSpPr txBox="1"/>
          <p:nvPr/>
        </p:nvSpPr>
        <p:spPr>
          <a:xfrm>
            <a:off x="5475534" y="5998666"/>
            <a:ext cx="1098378" cy="369332"/>
          </a:xfrm>
          <a:prstGeom prst="rect">
            <a:avLst/>
          </a:prstGeom>
          <a:noFill/>
        </p:spPr>
        <p:txBody>
          <a:bodyPr wrap="none" rtlCol="0">
            <a:spAutoFit/>
          </a:bodyPr>
          <a:lstStyle/>
          <a:p>
            <a:r>
              <a:rPr lang="zh-TW" altLang="en-US">
                <a:highlight>
                  <a:srgbClr val="FF9620"/>
                </a:highlight>
                <a:latin typeface="微軟正黑體" panose="020B0604030504040204" pitchFamily="34" charset="-120"/>
                <a:ea typeface="微軟正黑體" panose="020B0604030504040204" pitchFamily="34" charset="-120"/>
              </a:rPr>
              <a:t>密碼</a:t>
            </a:r>
            <a:r>
              <a:rPr lang="en-US" altLang="zh-TW" dirty="0">
                <a:highlight>
                  <a:srgbClr val="FF9620"/>
                </a:highlight>
                <a:latin typeface="微軟正黑體" panose="020B0604030504040204" pitchFamily="34" charset="-120"/>
                <a:ea typeface="微軟正黑體" panose="020B0604030504040204" pitchFamily="34" charset="-120"/>
              </a:rPr>
              <a:t>:500</a:t>
            </a:r>
            <a:endParaRPr lang="zh-TW" altLang="en-US" dirty="0">
              <a:highlight>
                <a:srgbClr val="FF9620"/>
              </a:highlight>
              <a:latin typeface="微軟正黑體" panose="020B0604030504040204" pitchFamily="34" charset="-120"/>
              <a:ea typeface="微軟正黑體" panose="020B0604030504040204" pitchFamily="34" charset="-120"/>
            </a:endParaRPr>
          </a:p>
        </p:txBody>
      </p:sp>
      <p:pic>
        <p:nvPicPr>
          <p:cNvPr id="83" name="圖片 82">
            <a:extLst>
              <a:ext uri="{FF2B5EF4-FFF2-40B4-BE49-F238E27FC236}">
                <a16:creationId xmlns:a16="http://schemas.microsoft.com/office/drawing/2014/main" id="{B477E9D6-AD6C-4C8E-95E8-05883D90ED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51434" y="954745"/>
            <a:ext cx="3118513" cy="3118513"/>
          </a:xfrm>
          <a:prstGeom prst="rect">
            <a:avLst/>
          </a:prstGeom>
        </p:spPr>
      </p:pic>
      <p:sp>
        <p:nvSpPr>
          <p:cNvPr id="117" name="文字方塊 116">
            <a:extLst>
              <a:ext uri="{FF2B5EF4-FFF2-40B4-BE49-F238E27FC236}">
                <a16:creationId xmlns:a16="http://schemas.microsoft.com/office/drawing/2014/main" id="{84D7DFE7-4475-4219-8636-4D43B2DF0A4C}"/>
              </a:ext>
            </a:extLst>
          </p:cNvPr>
          <p:cNvSpPr txBox="1"/>
          <p:nvPr/>
        </p:nvSpPr>
        <p:spPr>
          <a:xfrm>
            <a:off x="9372676" y="446537"/>
            <a:ext cx="2877458" cy="2631490"/>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跑馬燈</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計時器</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顯示正進行的遊戲項目</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時間倒數。</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當賣家點選計時器開始時，系統將傳送</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抽獎開始</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於留言中；當倒數結束或賣家主動點選，計時器結束按鍵時，系統再傳送</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抽獎結束</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於留言中。</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當抽獎結束時，系統抽出依照規則所留言的買家，抽出的買家將顯示於屏幕中。</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如圖示</a:t>
            </a:r>
            <a:r>
              <a:rPr lang="en-US" altLang="zh-TW" sz="1100" dirty="0">
                <a:latin typeface="微軟正黑體" panose="020B0604030504040204" pitchFamily="34" charset="-120"/>
                <a:ea typeface="微軟正黑體" panose="020B0604030504040204" pitchFamily="34" charset="-120"/>
              </a:rPr>
              <a:t>)</a:t>
            </a: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投票</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依照賣家指示，買家可以點選表情符號進行投票。</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當賣家進行投票活動時，期間買家點選表情符號，系統只能計算一次</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第一次點選的符號</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a:t>
            </a:r>
            <a:endParaRPr lang="en-US" altLang="zh-TW" sz="1100" dirty="0">
              <a:latin typeface="微軟正黑體" panose="020B0604030504040204" pitchFamily="34" charset="-120"/>
              <a:ea typeface="微軟正黑體" panose="020B0604030504040204" pitchFamily="34" charset="-120"/>
            </a:endParaRPr>
          </a:p>
        </p:txBody>
      </p:sp>
      <p:grpSp>
        <p:nvGrpSpPr>
          <p:cNvPr id="69" name="群組 68">
            <a:extLst>
              <a:ext uri="{FF2B5EF4-FFF2-40B4-BE49-F238E27FC236}">
                <a16:creationId xmlns:a16="http://schemas.microsoft.com/office/drawing/2014/main" id="{9249D307-F302-42AD-A6F5-E328CA06D381}"/>
              </a:ext>
            </a:extLst>
          </p:cNvPr>
          <p:cNvGrpSpPr/>
          <p:nvPr/>
        </p:nvGrpSpPr>
        <p:grpSpPr>
          <a:xfrm>
            <a:off x="486973" y="4465279"/>
            <a:ext cx="1429484" cy="383411"/>
            <a:chOff x="6817394" y="3213673"/>
            <a:chExt cx="1429484" cy="383411"/>
          </a:xfrm>
        </p:grpSpPr>
        <p:grpSp>
          <p:nvGrpSpPr>
            <p:cNvPr id="98" name="群組 97">
              <a:extLst>
                <a:ext uri="{FF2B5EF4-FFF2-40B4-BE49-F238E27FC236}">
                  <a16:creationId xmlns:a16="http://schemas.microsoft.com/office/drawing/2014/main" id="{B2534EBB-4816-4248-8440-08645AA27ABB}"/>
                </a:ext>
              </a:extLst>
            </p:cNvPr>
            <p:cNvGrpSpPr/>
            <p:nvPr/>
          </p:nvGrpSpPr>
          <p:grpSpPr>
            <a:xfrm>
              <a:off x="6817394" y="3213673"/>
              <a:ext cx="1429484" cy="360740"/>
              <a:chOff x="6811698" y="2688481"/>
              <a:chExt cx="1429484" cy="360740"/>
            </a:xfrm>
          </p:grpSpPr>
          <p:sp>
            <p:nvSpPr>
              <p:cNvPr id="101" name="矩形: 圓角 100">
                <a:extLst>
                  <a:ext uri="{FF2B5EF4-FFF2-40B4-BE49-F238E27FC236}">
                    <a16:creationId xmlns:a16="http://schemas.microsoft.com/office/drawing/2014/main" id="{6BEC7D4B-1F2D-4503-B578-87BF5A5CE180}"/>
                  </a:ext>
                </a:extLst>
              </p:cNvPr>
              <p:cNvSpPr/>
              <p:nvPr/>
            </p:nvSpPr>
            <p:spPr>
              <a:xfrm>
                <a:off x="7084222" y="2710667"/>
                <a:ext cx="1156960" cy="3385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5" name="圖片 114">
                <a:extLst>
                  <a:ext uri="{FF2B5EF4-FFF2-40B4-BE49-F238E27FC236}">
                    <a16:creationId xmlns:a16="http://schemas.microsoft.com/office/drawing/2014/main" id="{CF04C36C-A459-40A2-9101-8A586DB13ADD}"/>
                  </a:ext>
                </a:extLst>
              </p:cNvPr>
              <p:cNvPicPr>
                <a:picLocks noChangeAspect="1"/>
              </p:cNvPicPr>
              <p:nvPr/>
            </p:nvPicPr>
            <p:blipFill>
              <a:blip r:embed="rId13"/>
              <a:stretch>
                <a:fillRect/>
              </a:stretch>
            </p:blipFill>
            <p:spPr>
              <a:xfrm>
                <a:off x="6811698" y="2744313"/>
                <a:ext cx="262255" cy="262255"/>
              </a:xfrm>
              <a:prstGeom prst="rect">
                <a:avLst/>
              </a:prstGeom>
            </p:spPr>
          </p:pic>
          <p:sp>
            <p:nvSpPr>
              <p:cNvPr id="118" name="文字方塊 117">
                <a:extLst>
                  <a:ext uri="{FF2B5EF4-FFF2-40B4-BE49-F238E27FC236}">
                    <a16:creationId xmlns:a16="http://schemas.microsoft.com/office/drawing/2014/main" id="{EF3FFF12-0A84-49EB-A855-305FE027CD22}"/>
                  </a:ext>
                </a:extLst>
              </p:cNvPr>
              <p:cNvSpPr txBox="1"/>
              <p:nvPr/>
            </p:nvSpPr>
            <p:spPr>
              <a:xfrm>
                <a:off x="7016845" y="2688481"/>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魔法花坊</a:t>
                </a:r>
              </a:p>
            </p:txBody>
          </p:sp>
        </p:grpSp>
        <p:sp>
          <p:nvSpPr>
            <p:cNvPr id="99" name="文字方塊 98">
              <a:extLst>
                <a:ext uri="{FF2B5EF4-FFF2-40B4-BE49-F238E27FC236}">
                  <a16:creationId xmlns:a16="http://schemas.microsoft.com/office/drawing/2014/main" id="{AD4AE91C-DD21-4ED9-8AFB-CBE4F32C7EFF}"/>
                </a:ext>
              </a:extLst>
            </p:cNvPr>
            <p:cNvSpPr txBox="1"/>
            <p:nvPr/>
          </p:nvSpPr>
          <p:spPr>
            <a:xfrm>
              <a:off x="7058697" y="3381640"/>
              <a:ext cx="954107" cy="215444"/>
            </a:xfrm>
            <a:prstGeom prst="rect">
              <a:avLst/>
            </a:prstGeom>
            <a:noFill/>
          </p:spPr>
          <p:txBody>
            <a:bodyPr wrap="none" rtlCol="0">
              <a:spAutoFit/>
            </a:bodyPr>
            <a:lstStyle/>
            <a:p>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抽獎開始</a:t>
              </a:r>
              <a:r>
                <a:rPr lang="en-US" altLang="zh-TW" sz="800" dirty="0">
                  <a:latin typeface="微軟正黑體" panose="020B0604030504040204" pitchFamily="34" charset="-120"/>
                  <a:ea typeface="微軟正黑體" panose="020B0604030504040204" pitchFamily="34" charset="-120"/>
                </a:rPr>
                <a:t>----</a:t>
              </a:r>
              <a:endParaRPr lang="zh-TW" altLang="en-US" sz="800" dirty="0">
                <a:latin typeface="微軟正黑體" panose="020B0604030504040204" pitchFamily="34" charset="-120"/>
                <a:ea typeface="微軟正黑體" panose="020B0604030504040204" pitchFamily="34" charset="-120"/>
              </a:endParaRPr>
            </a:p>
          </p:txBody>
        </p:sp>
      </p:grpSp>
      <p:grpSp>
        <p:nvGrpSpPr>
          <p:cNvPr id="119" name="群組 118">
            <a:extLst>
              <a:ext uri="{FF2B5EF4-FFF2-40B4-BE49-F238E27FC236}">
                <a16:creationId xmlns:a16="http://schemas.microsoft.com/office/drawing/2014/main" id="{FE2FFF83-E5B2-4197-B844-BB67B11A3125}"/>
              </a:ext>
            </a:extLst>
          </p:cNvPr>
          <p:cNvGrpSpPr/>
          <p:nvPr/>
        </p:nvGrpSpPr>
        <p:grpSpPr>
          <a:xfrm>
            <a:off x="470179" y="5397764"/>
            <a:ext cx="1438662" cy="397171"/>
            <a:chOff x="6791563" y="3366709"/>
            <a:chExt cx="1438662" cy="397171"/>
          </a:xfrm>
        </p:grpSpPr>
        <p:sp>
          <p:nvSpPr>
            <p:cNvPr id="120" name="矩形: 圓角 119">
              <a:extLst>
                <a:ext uri="{FF2B5EF4-FFF2-40B4-BE49-F238E27FC236}">
                  <a16:creationId xmlns:a16="http://schemas.microsoft.com/office/drawing/2014/main" id="{93C81E84-AE87-47B8-A15A-2F5A1A021842}"/>
                </a:ext>
              </a:extLst>
            </p:cNvPr>
            <p:cNvSpPr/>
            <p:nvPr/>
          </p:nvSpPr>
          <p:spPr>
            <a:xfrm>
              <a:off x="7073265" y="3425326"/>
              <a:ext cx="1156960" cy="3385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1" name="文字方塊 120">
              <a:extLst>
                <a:ext uri="{FF2B5EF4-FFF2-40B4-BE49-F238E27FC236}">
                  <a16:creationId xmlns:a16="http://schemas.microsoft.com/office/drawing/2014/main" id="{D8FA29EC-D307-4218-87D3-248FFB634915}"/>
                </a:ext>
              </a:extLst>
            </p:cNvPr>
            <p:cNvSpPr txBox="1"/>
            <p:nvPr/>
          </p:nvSpPr>
          <p:spPr>
            <a:xfrm>
              <a:off x="7006295" y="3366709"/>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魔法花坊</a:t>
              </a:r>
            </a:p>
          </p:txBody>
        </p:sp>
        <p:sp>
          <p:nvSpPr>
            <p:cNvPr id="122" name="文字方塊 121">
              <a:extLst>
                <a:ext uri="{FF2B5EF4-FFF2-40B4-BE49-F238E27FC236}">
                  <a16:creationId xmlns:a16="http://schemas.microsoft.com/office/drawing/2014/main" id="{2E7EF6A2-55C1-45D0-ADC4-2C22C32D71FA}"/>
                </a:ext>
              </a:extLst>
            </p:cNvPr>
            <p:cNvSpPr txBox="1"/>
            <p:nvPr/>
          </p:nvSpPr>
          <p:spPr>
            <a:xfrm>
              <a:off x="7073672" y="3534676"/>
              <a:ext cx="954107" cy="215444"/>
            </a:xfrm>
            <a:prstGeom prst="rect">
              <a:avLst/>
            </a:prstGeom>
            <a:noFill/>
          </p:spPr>
          <p:txBody>
            <a:bodyPr wrap="none" rtlCol="0">
              <a:spAutoFit/>
            </a:bodyPr>
            <a:lstStyle/>
            <a:p>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抽獎結束</a:t>
              </a:r>
              <a:r>
                <a:rPr lang="en-US" altLang="zh-TW" sz="800" dirty="0">
                  <a:latin typeface="微軟正黑體" panose="020B0604030504040204" pitchFamily="34" charset="-120"/>
                  <a:ea typeface="微軟正黑體" panose="020B0604030504040204" pitchFamily="34" charset="-120"/>
                </a:rPr>
                <a:t>----</a:t>
              </a:r>
              <a:endParaRPr lang="zh-TW" altLang="en-US" sz="800" dirty="0">
                <a:latin typeface="微軟正黑體" panose="020B0604030504040204" pitchFamily="34" charset="-120"/>
                <a:ea typeface="微軟正黑體" panose="020B0604030504040204" pitchFamily="34" charset="-120"/>
              </a:endParaRPr>
            </a:p>
          </p:txBody>
        </p:sp>
        <p:pic>
          <p:nvPicPr>
            <p:cNvPr id="123" name="圖片 122">
              <a:extLst>
                <a:ext uri="{FF2B5EF4-FFF2-40B4-BE49-F238E27FC236}">
                  <a16:creationId xmlns:a16="http://schemas.microsoft.com/office/drawing/2014/main" id="{6FEBDF7B-8421-4670-87E8-9B3A97CEDDB4}"/>
                </a:ext>
              </a:extLst>
            </p:cNvPr>
            <p:cNvPicPr>
              <a:picLocks noChangeAspect="1"/>
            </p:cNvPicPr>
            <p:nvPr/>
          </p:nvPicPr>
          <p:blipFill>
            <a:blip r:embed="rId13"/>
            <a:stretch>
              <a:fillRect/>
            </a:stretch>
          </p:blipFill>
          <p:spPr>
            <a:xfrm>
              <a:off x="6791563" y="3395519"/>
              <a:ext cx="262255" cy="262255"/>
            </a:xfrm>
            <a:prstGeom prst="rect">
              <a:avLst/>
            </a:prstGeom>
          </p:spPr>
        </p:pic>
      </p:grpSp>
      <p:pic>
        <p:nvPicPr>
          <p:cNvPr id="124" name="圖片 123">
            <a:extLst>
              <a:ext uri="{FF2B5EF4-FFF2-40B4-BE49-F238E27FC236}">
                <a16:creationId xmlns:a16="http://schemas.microsoft.com/office/drawing/2014/main" id="{9AA10B88-07EA-400F-A4B2-C5BEF8C8275D}"/>
              </a:ext>
            </a:extLst>
          </p:cNvPr>
          <p:cNvPicPr>
            <a:picLocks noChangeAspect="1"/>
          </p:cNvPicPr>
          <p:nvPr/>
        </p:nvPicPr>
        <p:blipFill>
          <a:blip r:embed="rId9"/>
          <a:stretch>
            <a:fillRect/>
          </a:stretch>
        </p:blipFill>
        <p:spPr>
          <a:xfrm>
            <a:off x="443919" y="4947865"/>
            <a:ext cx="310446" cy="323656"/>
          </a:xfrm>
          <a:prstGeom prst="rect">
            <a:avLst/>
          </a:prstGeom>
        </p:spPr>
      </p:pic>
      <p:sp>
        <p:nvSpPr>
          <p:cNvPr id="125" name="矩形: 圓角 124">
            <a:extLst>
              <a:ext uri="{FF2B5EF4-FFF2-40B4-BE49-F238E27FC236}">
                <a16:creationId xmlns:a16="http://schemas.microsoft.com/office/drawing/2014/main" id="{D3F73B2D-55E3-428C-BD93-7886361B2D8B}"/>
              </a:ext>
            </a:extLst>
          </p:cNvPr>
          <p:cNvSpPr/>
          <p:nvPr/>
        </p:nvSpPr>
        <p:spPr>
          <a:xfrm>
            <a:off x="745453" y="4944948"/>
            <a:ext cx="1156960" cy="3385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文字方塊 125">
            <a:extLst>
              <a:ext uri="{FF2B5EF4-FFF2-40B4-BE49-F238E27FC236}">
                <a16:creationId xmlns:a16="http://schemas.microsoft.com/office/drawing/2014/main" id="{51D92242-95A5-4BC3-81A5-F864AE210C36}"/>
              </a:ext>
            </a:extLst>
          </p:cNvPr>
          <p:cNvSpPr txBox="1"/>
          <p:nvPr/>
        </p:nvSpPr>
        <p:spPr>
          <a:xfrm>
            <a:off x="935236" y="4996032"/>
            <a:ext cx="362600" cy="215444"/>
          </a:xfrm>
          <a:prstGeom prst="rect">
            <a:avLst/>
          </a:prstGeom>
          <a:noFill/>
        </p:spPr>
        <p:txBody>
          <a:bodyPr wrap="none" rtlCol="0">
            <a:spAutoFit/>
          </a:bodyPr>
          <a:lstStyle/>
          <a:p>
            <a:r>
              <a:rPr lang="en-US" altLang="zh-TW" sz="800" dirty="0">
                <a:latin typeface="微軟正黑體" panose="020B0604030504040204" pitchFamily="34" charset="-120"/>
                <a:ea typeface="微軟正黑體" panose="020B0604030504040204" pitchFamily="34" charset="-120"/>
              </a:rPr>
              <a:t>500</a:t>
            </a:r>
            <a:endParaRPr lang="zh-TW" altLang="en-US" sz="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25275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群組 14">
            <a:extLst>
              <a:ext uri="{FF2B5EF4-FFF2-40B4-BE49-F238E27FC236}">
                <a16:creationId xmlns:a16="http://schemas.microsoft.com/office/drawing/2014/main" id="{327D3363-4189-43BE-AFF4-3999C30CFBD1}"/>
              </a:ext>
            </a:extLst>
          </p:cNvPr>
          <p:cNvGrpSpPr/>
          <p:nvPr/>
        </p:nvGrpSpPr>
        <p:grpSpPr>
          <a:xfrm>
            <a:off x="4923844" y="329052"/>
            <a:ext cx="3347208" cy="6434356"/>
            <a:chOff x="3271706" y="211822"/>
            <a:chExt cx="3347208" cy="6434356"/>
          </a:xfrm>
        </p:grpSpPr>
        <p:sp>
          <p:nvSpPr>
            <p:cNvPr id="5" name="矩形 4">
              <a:extLst>
                <a:ext uri="{FF2B5EF4-FFF2-40B4-BE49-F238E27FC236}">
                  <a16:creationId xmlns:a16="http://schemas.microsoft.com/office/drawing/2014/main" id="{0EEE346D-37B7-4FDC-BF61-ABF5FE0AEAF6}"/>
                </a:ext>
              </a:extLst>
            </p:cNvPr>
            <p:cNvSpPr/>
            <p:nvPr/>
          </p:nvSpPr>
          <p:spPr>
            <a:xfrm>
              <a:off x="3271706" y="211822"/>
              <a:ext cx="3347208" cy="64343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5CD13FDF-B7E5-44B4-BA1B-1F2E9C0BA82E}"/>
                </a:ext>
              </a:extLst>
            </p:cNvPr>
            <p:cNvGrpSpPr/>
            <p:nvPr/>
          </p:nvGrpSpPr>
          <p:grpSpPr>
            <a:xfrm>
              <a:off x="3356353" y="300504"/>
              <a:ext cx="440397" cy="292066"/>
              <a:chOff x="5685270" y="4918450"/>
              <a:chExt cx="543679" cy="230832"/>
            </a:xfrm>
          </p:grpSpPr>
          <p:sp>
            <p:nvSpPr>
              <p:cNvPr id="7" name="矩形: 圓角 6">
                <a:extLst>
                  <a:ext uri="{FF2B5EF4-FFF2-40B4-BE49-F238E27FC236}">
                    <a16:creationId xmlns:a16="http://schemas.microsoft.com/office/drawing/2014/main" id="{543F9D4E-20E6-4F06-88AC-505E444146C0}"/>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4BB15E97-500C-4772-9261-C79B896F89B9}"/>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70" name="文字方塊 69">
              <a:extLst>
                <a:ext uri="{FF2B5EF4-FFF2-40B4-BE49-F238E27FC236}">
                  <a16:creationId xmlns:a16="http://schemas.microsoft.com/office/drawing/2014/main" id="{D3B45392-3789-4754-B2D1-BF37BF0AA3DE}"/>
                </a:ext>
              </a:extLst>
            </p:cNvPr>
            <p:cNvSpPr txBox="1"/>
            <p:nvPr/>
          </p:nvSpPr>
          <p:spPr>
            <a:xfrm>
              <a:off x="4572000" y="2558622"/>
              <a:ext cx="184731" cy="369332"/>
            </a:xfrm>
            <a:prstGeom prst="rect">
              <a:avLst/>
            </a:prstGeom>
            <a:noFill/>
          </p:spPr>
          <p:txBody>
            <a:bodyPr wrap="none" rtlCol="0">
              <a:spAutoFit/>
            </a:bodyPr>
            <a:lstStyle/>
            <a:p>
              <a:endParaRPr lang="zh-TW" altLang="en-US" dirty="0"/>
            </a:p>
          </p:txBody>
        </p:sp>
        <p:grpSp>
          <p:nvGrpSpPr>
            <p:cNvPr id="93" name="群組 92">
              <a:extLst>
                <a:ext uri="{FF2B5EF4-FFF2-40B4-BE49-F238E27FC236}">
                  <a16:creationId xmlns:a16="http://schemas.microsoft.com/office/drawing/2014/main" id="{490CBB49-5845-470C-ABE8-486198BAD67B}"/>
                </a:ext>
              </a:extLst>
            </p:cNvPr>
            <p:cNvGrpSpPr/>
            <p:nvPr/>
          </p:nvGrpSpPr>
          <p:grpSpPr>
            <a:xfrm>
              <a:off x="5719240" y="707113"/>
              <a:ext cx="800219" cy="497427"/>
              <a:chOff x="5135298" y="1786484"/>
              <a:chExt cx="800219" cy="497427"/>
            </a:xfrm>
          </p:grpSpPr>
          <p:sp>
            <p:nvSpPr>
              <p:cNvPr id="94" name="矩形: 圓角 93">
                <a:extLst>
                  <a:ext uri="{FF2B5EF4-FFF2-40B4-BE49-F238E27FC236}">
                    <a16:creationId xmlns:a16="http://schemas.microsoft.com/office/drawing/2014/main" id="{9E750C1D-984E-4118-A561-E72E07233332}"/>
                  </a:ext>
                </a:extLst>
              </p:cNvPr>
              <p:cNvSpPr/>
              <p:nvPr/>
            </p:nvSpPr>
            <p:spPr>
              <a:xfrm>
                <a:off x="5139107" y="1786484"/>
                <a:ext cx="751834" cy="49742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95" name="文字方塊 94">
                <a:extLst>
                  <a:ext uri="{FF2B5EF4-FFF2-40B4-BE49-F238E27FC236}">
                    <a16:creationId xmlns:a16="http://schemas.microsoft.com/office/drawing/2014/main" id="{584D8139-2173-43EF-8595-B5D34CC3EEF8}"/>
                  </a:ext>
                </a:extLst>
              </p:cNvPr>
              <p:cNvSpPr txBox="1"/>
              <p:nvPr/>
            </p:nvSpPr>
            <p:spPr>
              <a:xfrm>
                <a:off x="5135298" y="1798122"/>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終極密碼</a:t>
                </a:r>
              </a:p>
            </p:txBody>
          </p:sp>
          <p:sp>
            <p:nvSpPr>
              <p:cNvPr id="96" name="文字方塊 95">
                <a:extLst>
                  <a:ext uri="{FF2B5EF4-FFF2-40B4-BE49-F238E27FC236}">
                    <a16:creationId xmlns:a16="http://schemas.microsoft.com/office/drawing/2014/main" id="{A5E37F4D-BDA8-4C9E-BD05-D3C58E1A56F4}"/>
                  </a:ext>
                </a:extLst>
              </p:cNvPr>
              <p:cNvSpPr txBox="1"/>
              <p:nvPr/>
            </p:nvSpPr>
            <p:spPr>
              <a:xfrm>
                <a:off x="5207742" y="2006912"/>
                <a:ext cx="588623" cy="276999"/>
              </a:xfrm>
              <a:prstGeom prst="rect">
                <a:avLst/>
              </a:prstGeom>
              <a:noFill/>
            </p:spPr>
            <p:txBody>
              <a:bodyPr wrap="none" rtlCol="0">
                <a:spAutoFit/>
              </a:bodyPr>
              <a:lstStyle/>
              <a:p>
                <a:r>
                  <a:rPr lang="en-US" altLang="zh-TW" sz="1200" b="1" dirty="0">
                    <a:latin typeface="微軟正黑體" panose="020B0604030504040204" pitchFamily="34" charset="-120"/>
                    <a:ea typeface="微軟正黑體" panose="020B0604030504040204" pitchFamily="34" charset="-120"/>
                  </a:rPr>
                  <a:t>00:00</a:t>
                </a:r>
                <a:endParaRPr lang="zh-TW" altLang="en-US" sz="1200" b="1" dirty="0">
                  <a:latin typeface="微軟正黑體" panose="020B0604030504040204" pitchFamily="34" charset="-120"/>
                  <a:ea typeface="微軟正黑體" panose="020B0604030504040204" pitchFamily="34" charset="-120"/>
                </a:endParaRPr>
              </a:p>
            </p:txBody>
          </p:sp>
        </p:grpSp>
        <p:sp>
          <p:nvSpPr>
            <p:cNvPr id="85" name="矩形 84">
              <a:extLst>
                <a:ext uri="{FF2B5EF4-FFF2-40B4-BE49-F238E27FC236}">
                  <a16:creationId xmlns:a16="http://schemas.microsoft.com/office/drawing/2014/main" id="{6595CCDB-1BD6-424A-918C-6796DA6AD4B5}"/>
                </a:ext>
              </a:extLst>
            </p:cNvPr>
            <p:cNvSpPr/>
            <p:nvPr/>
          </p:nvSpPr>
          <p:spPr>
            <a:xfrm>
              <a:off x="3768680" y="304790"/>
              <a:ext cx="2443298"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留言 </a:t>
              </a:r>
              <a:r>
                <a:rPr lang="en-US" altLang="zh-TW" sz="1000" dirty="0">
                  <a:latin typeface="微軟正黑體" panose="020B0604030504040204" pitchFamily="34" charset="-120"/>
                  <a:ea typeface="微軟正黑體" panose="020B0604030504040204" pitchFamily="34" charset="-120"/>
                </a:rPr>
                <a:t>1 ~ 1000 </a:t>
              </a:r>
              <a:r>
                <a:rPr lang="zh-TW" altLang="en-US" sz="1000" dirty="0">
                  <a:latin typeface="微軟正黑體" panose="020B0604030504040204" pitchFamily="34" charset="-120"/>
                  <a:ea typeface="微軟正黑體" panose="020B0604030504040204" pitchFamily="34" charset="-120"/>
                </a:rPr>
                <a:t>的數字即可參加抽獎喔。</a:t>
              </a:r>
            </a:p>
          </p:txBody>
        </p:sp>
        <p:sp>
          <p:nvSpPr>
            <p:cNvPr id="2" name="文字方塊 1">
              <a:extLst>
                <a:ext uri="{FF2B5EF4-FFF2-40B4-BE49-F238E27FC236}">
                  <a16:creationId xmlns:a16="http://schemas.microsoft.com/office/drawing/2014/main" id="{2CD41919-52FF-4F7A-BED3-E28FE7D226A9}"/>
                </a:ext>
              </a:extLst>
            </p:cNvPr>
            <p:cNvSpPr txBox="1"/>
            <p:nvPr/>
          </p:nvSpPr>
          <p:spPr>
            <a:xfrm>
              <a:off x="3936579" y="4545406"/>
              <a:ext cx="2350554" cy="369332"/>
            </a:xfrm>
            <a:prstGeom prst="rect">
              <a:avLst/>
            </a:prstGeom>
            <a:noFill/>
          </p:spPr>
          <p:txBody>
            <a:bodyPr wrap="square" rtlCol="0">
              <a:spAutoFit/>
            </a:bodyPr>
            <a:lstStyle/>
            <a:p>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抽獎</a:t>
              </a:r>
              <a:r>
                <a:rPr lang="en-US" altLang="zh-TW"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終極密碼中獎者</a:t>
              </a:r>
            </a:p>
          </p:txBody>
        </p:sp>
        <p:pic>
          <p:nvPicPr>
            <p:cNvPr id="3" name="圖片 2">
              <a:extLst>
                <a:ext uri="{FF2B5EF4-FFF2-40B4-BE49-F238E27FC236}">
                  <a16:creationId xmlns:a16="http://schemas.microsoft.com/office/drawing/2014/main" id="{6CA318D9-6D47-4DB6-9F50-26666B7797F5}"/>
                </a:ext>
              </a:extLst>
            </p:cNvPr>
            <p:cNvPicPr>
              <a:picLocks noChangeAspect="1"/>
            </p:cNvPicPr>
            <p:nvPr/>
          </p:nvPicPr>
          <p:blipFill>
            <a:blip r:embed="rId2"/>
            <a:stretch>
              <a:fillRect/>
            </a:stretch>
          </p:blipFill>
          <p:spPr>
            <a:xfrm>
              <a:off x="4132917" y="5054462"/>
              <a:ext cx="476250" cy="496516"/>
            </a:xfrm>
            <a:prstGeom prst="rect">
              <a:avLst/>
            </a:prstGeom>
          </p:spPr>
        </p:pic>
        <p:pic>
          <p:nvPicPr>
            <p:cNvPr id="10" name="圖片 9">
              <a:extLst>
                <a:ext uri="{FF2B5EF4-FFF2-40B4-BE49-F238E27FC236}">
                  <a16:creationId xmlns:a16="http://schemas.microsoft.com/office/drawing/2014/main" id="{F2AA4CA7-3440-4B99-A79E-9856C96F8E5F}"/>
                </a:ext>
              </a:extLst>
            </p:cNvPr>
            <p:cNvPicPr>
              <a:picLocks noChangeAspect="1"/>
            </p:cNvPicPr>
            <p:nvPr/>
          </p:nvPicPr>
          <p:blipFill>
            <a:blip r:embed="rId3"/>
            <a:stretch>
              <a:fillRect/>
            </a:stretch>
          </p:blipFill>
          <p:spPr>
            <a:xfrm>
              <a:off x="5148057" y="5044924"/>
              <a:ext cx="476250" cy="476250"/>
            </a:xfrm>
            <a:prstGeom prst="rect">
              <a:avLst/>
            </a:prstGeom>
          </p:spPr>
        </p:pic>
        <p:pic>
          <p:nvPicPr>
            <p:cNvPr id="12" name="圖片 11">
              <a:extLst>
                <a:ext uri="{FF2B5EF4-FFF2-40B4-BE49-F238E27FC236}">
                  <a16:creationId xmlns:a16="http://schemas.microsoft.com/office/drawing/2014/main" id="{97663235-ECD3-4BF9-B8C7-65EFFE313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900" y="3977846"/>
              <a:ext cx="733620" cy="685203"/>
            </a:xfrm>
            <a:prstGeom prst="rect">
              <a:avLst/>
            </a:prstGeom>
          </p:spPr>
        </p:pic>
        <p:sp>
          <p:nvSpPr>
            <p:cNvPr id="13" name="文字方塊 12">
              <a:extLst>
                <a:ext uri="{FF2B5EF4-FFF2-40B4-BE49-F238E27FC236}">
                  <a16:creationId xmlns:a16="http://schemas.microsoft.com/office/drawing/2014/main" id="{BAE5FA8E-E03F-42DB-B980-F0E76D340254}"/>
                </a:ext>
              </a:extLst>
            </p:cNvPr>
            <p:cNvSpPr txBox="1"/>
            <p:nvPr/>
          </p:nvSpPr>
          <p:spPr>
            <a:xfrm>
              <a:off x="4132917" y="5457661"/>
              <a:ext cx="543739"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造咖</a:t>
              </a:r>
            </a:p>
          </p:txBody>
        </p:sp>
        <p:sp>
          <p:nvSpPr>
            <p:cNvPr id="90" name="文字方塊 89">
              <a:extLst>
                <a:ext uri="{FF2B5EF4-FFF2-40B4-BE49-F238E27FC236}">
                  <a16:creationId xmlns:a16="http://schemas.microsoft.com/office/drawing/2014/main" id="{51CEE0DA-0509-4DD5-9C15-264D335A4C7D}"/>
                </a:ext>
              </a:extLst>
            </p:cNvPr>
            <p:cNvSpPr txBox="1"/>
            <p:nvPr/>
          </p:nvSpPr>
          <p:spPr>
            <a:xfrm>
              <a:off x="5021426" y="5463647"/>
              <a:ext cx="90281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蠟筆小新</a:t>
              </a:r>
            </a:p>
          </p:txBody>
        </p:sp>
        <p:sp>
          <p:nvSpPr>
            <p:cNvPr id="14" name="文字方塊 13">
              <a:extLst>
                <a:ext uri="{FF2B5EF4-FFF2-40B4-BE49-F238E27FC236}">
                  <a16:creationId xmlns:a16="http://schemas.microsoft.com/office/drawing/2014/main" id="{CF3A6AEB-6D48-48DF-9AE5-C3E160B92DAF}"/>
                </a:ext>
              </a:extLst>
            </p:cNvPr>
            <p:cNvSpPr txBox="1"/>
            <p:nvPr/>
          </p:nvSpPr>
          <p:spPr>
            <a:xfrm>
              <a:off x="4404786" y="5899488"/>
              <a:ext cx="1098378" cy="369332"/>
            </a:xfrm>
            <a:prstGeom prst="rect">
              <a:avLst/>
            </a:prstGeom>
            <a:noFill/>
          </p:spPr>
          <p:txBody>
            <a:bodyPr wrap="none" rtlCol="0">
              <a:spAutoFit/>
            </a:bodyPr>
            <a:lstStyle/>
            <a:p>
              <a:r>
                <a:rPr lang="zh-TW" altLang="en-US">
                  <a:highlight>
                    <a:srgbClr val="FF9620"/>
                  </a:highlight>
                  <a:latin typeface="微軟正黑體" panose="020B0604030504040204" pitchFamily="34" charset="-120"/>
                  <a:ea typeface="微軟正黑體" panose="020B0604030504040204" pitchFamily="34" charset="-120"/>
                </a:rPr>
                <a:t>密碼</a:t>
              </a:r>
              <a:r>
                <a:rPr lang="en-US" altLang="zh-TW" dirty="0">
                  <a:highlight>
                    <a:srgbClr val="FF9620"/>
                  </a:highlight>
                  <a:latin typeface="微軟正黑體" panose="020B0604030504040204" pitchFamily="34" charset="-120"/>
                  <a:ea typeface="微軟正黑體" panose="020B0604030504040204" pitchFamily="34" charset="-120"/>
                </a:rPr>
                <a:t>:500</a:t>
              </a:r>
              <a:endParaRPr lang="zh-TW" altLang="en-US" dirty="0">
                <a:highlight>
                  <a:srgbClr val="FF9620"/>
                </a:highlight>
                <a:latin typeface="微軟正黑體" panose="020B0604030504040204" pitchFamily="34" charset="-120"/>
                <a:ea typeface="微軟正黑體" panose="020B0604030504040204" pitchFamily="34" charset="-120"/>
              </a:endParaRPr>
            </a:p>
          </p:txBody>
        </p:sp>
        <p:pic>
          <p:nvPicPr>
            <p:cNvPr id="100" name="圖片 99">
              <a:extLst>
                <a:ext uri="{FF2B5EF4-FFF2-40B4-BE49-F238E27FC236}">
                  <a16:creationId xmlns:a16="http://schemas.microsoft.com/office/drawing/2014/main" id="{0DFCB370-728E-4775-941F-F444EC3F3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298" y="853683"/>
              <a:ext cx="3118513" cy="3118513"/>
            </a:xfrm>
            <a:prstGeom prst="rect">
              <a:avLst/>
            </a:prstGeom>
          </p:spPr>
        </p:pic>
      </p:grpSp>
      <p:grpSp>
        <p:nvGrpSpPr>
          <p:cNvPr id="4" name="群組 3">
            <a:extLst>
              <a:ext uri="{FF2B5EF4-FFF2-40B4-BE49-F238E27FC236}">
                <a16:creationId xmlns:a16="http://schemas.microsoft.com/office/drawing/2014/main" id="{205F04E2-BCE8-4BBF-AD5B-F3D13E3C2627}"/>
              </a:ext>
            </a:extLst>
          </p:cNvPr>
          <p:cNvGrpSpPr/>
          <p:nvPr/>
        </p:nvGrpSpPr>
        <p:grpSpPr>
          <a:xfrm>
            <a:off x="689099" y="329052"/>
            <a:ext cx="3670438" cy="6434356"/>
            <a:chOff x="-168406" y="211822"/>
            <a:chExt cx="3670438" cy="6434356"/>
          </a:xfrm>
        </p:grpSpPr>
        <p:grpSp>
          <p:nvGrpSpPr>
            <p:cNvPr id="72" name="群組 71">
              <a:extLst>
                <a:ext uri="{FF2B5EF4-FFF2-40B4-BE49-F238E27FC236}">
                  <a16:creationId xmlns:a16="http://schemas.microsoft.com/office/drawing/2014/main" id="{714F4609-DE6F-4313-9E8D-F9E257169F87}"/>
                </a:ext>
              </a:extLst>
            </p:cNvPr>
            <p:cNvGrpSpPr/>
            <p:nvPr/>
          </p:nvGrpSpPr>
          <p:grpSpPr>
            <a:xfrm>
              <a:off x="-168406" y="211822"/>
              <a:ext cx="3519649" cy="6434356"/>
              <a:chOff x="3271706" y="211822"/>
              <a:chExt cx="3347208" cy="6434356"/>
            </a:xfrm>
          </p:grpSpPr>
          <p:sp>
            <p:nvSpPr>
              <p:cNvPr id="73" name="矩形 72">
                <a:extLst>
                  <a:ext uri="{FF2B5EF4-FFF2-40B4-BE49-F238E27FC236}">
                    <a16:creationId xmlns:a16="http://schemas.microsoft.com/office/drawing/2014/main" id="{63F93554-78CB-4AD3-B4A0-22D32FA6A6D2}"/>
                  </a:ext>
                </a:extLst>
              </p:cNvPr>
              <p:cNvSpPr/>
              <p:nvPr/>
            </p:nvSpPr>
            <p:spPr>
              <a:xfrm>
                <a:off x="3271706" y="211822"/>
                <a:ext cx="3347208" cy="64343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4" name="群組 73">
                <a:extLst>
                  <a:ext uri="{FF2B5EF4-FFF2-40B4-BE49-F238E27FC236}">
                    <a16:creationId xmlns:a16="http://schemas.microsoft.com/office/drawing/2014/main" id="{6ACE3E95-5376-4798-BD17-6C00CDD886FE}"/>
                  </a:ext>
                </a:extLst>
              </p:cNvPr>
              <p:cNvGrpSpPr/>
              <p:nvPr/>
            </p:nvGrpSpPr>
            <p:grpSpPr>
              <a:xfrm>
                <a:off x="3356353" y="300504"/>
                <a:ext cx="440397" cy="292066"/>
                <a:chOff x="5685270" y="4918450"/>
                <a:chExt cx="543679" cy="230832"/>
              </a:xfrm>
            </p:grpSpPr>
            <p:sp>
              <p:nvSpPr>
                <p:cNvPr id="89" name="矩形: 圓角 88">
                  <a:extLst>
                    <a:ext uri="{FF2B5EF4-FFF2-40B4-BE49-F238E27FC236}">
                      <a16:creationId xmlns:a16="http://schemas.microsoft.com/office/drawing/2014/main" id="{B13ACB58-AEC1-4BEC-B76E-FB79EEAC8624}"/>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a:extLst>
                    <a:ext uri="{FF2B5EF4-FFF2-40B4-BE49-F238E27FC236}">
                      <a16:creationId xmlns:a16="http://schemas.microsoft.com/office/drawing/2014/main" id="{90C868A7-05FC-4887-ABBD-5B3EF8E0D64E}"/>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75" name="文字方塊 74">
                <a:extLst>
                  <a:ext uri="{FF2B5EF4-FFF2-40B4-BE49-F238E27FC236}">
                    <a16:creationId xmlns:a16="http://schemas.microsoft.com/office/drawing/2014/main" id="{38CBBC4D-8718-45CA-BAFB-DBEC5E700102}"/>
                  </a:ext>
                </a:extLst>
              </p:cNvPr>
              <p:cNvSpPr txBox="1"/>
              <p:nvPr/>
            </p:nvSpPr>
            <p:spPr>
              <a:xfrm>
                <a:off x="4572000" y="2558622"/>
                <a:ext cx="184731" cy="369332"/>
              </a:xfrm>
              <a:prstGeom prst="rect">
                <a:avLst/>
              </a:prstGeom>
              <a:noFill/>
            </p:spPr>
            <p:txBody>
              <a:bodyPr wrap="none" rtlCol="0">
                <a:spAutoFit/>
              </a:bodyPr>
              <a:lstStyle/>
              <a:p>
                <a:endParaRPr lang="zh-TW" altLang="en-US" dirty="0"/>
              </a:p>
            </p:txBody>
          </p:sp>
          <p:grpSp>
            <p:nvGrpSpPr>
              <p:cNvPr id="76" name="群組 75">
                <a:extLst>
                  <a:ext uri="{FF2B5EF4-FFF2-40B4-BE49-F238E27FC236}">
                    <a16:creationId xmlns:a16="http://schemas.microsoft.com/office/drawing/2014/main" id="{F36708A7-6D03-4140-B667-A8B8F49D3ACF}"/>
                  </a:ext>
                </a:extLst>
              </p:cNvPr>
              <p:cNvGrpSpPr/>
              <p:nvPr/>
            </p:nvGrpSpPr>
            <p:grpSpPr>
              <a:xfrm>
                <a:off x="5719240" y="707113"/>
                <a:ext cx="761013" cy="497427"/>
                <a:chOff x="5135298" y="1786484"/>
                <a:chExt cx="761013" cy="497427"/>
              </a:xfrm>
            </p:grpSpPr>
            <p:sp>
              <p:nvSpPr>
                <p:cNvPr id="86" name="矩形: 圓角 85">
                  <a:extLst>
                    <a:ext uri="{FF2B5EF4-FFF2-40B4-BE49-F238E27FC236}">
                      <a16:creationId xmlns:a16="http://schemas.microsoft.com/office/drawing/2014/main" id="{85105348-083A-4999-B15B-C0BF5B7E9033}"/>
                    </a:ext>
                  </a:extLst>
                </p:cNvPr>
                <p:cNvSpPr/>
                <p:nvPr/>
              </p:nvSpPr>
              <p:spPr>
                <a:xfrm>
                  <a:off x="5139107" y="1786484"/>
                  <a:ext cx="751834" cy="49742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87" name="文字方塊 86">
                  <a:extLst>
                    <a:ext uri="{FF2B5EF4-FFF2-40B4-BE49-F238E27FC236}">
                      <a16:creationId xmlns:a16="http://schemas.microsoft.com/office/drawing/2014/main" id="{EBC76CB2-3583-4BBF-A988-F061F253BD37}"/>
                    </a:ext>
                  </a:extLst>
                </p:cNvPr>
                <p:cNvSpPr txBox="1"/>
                <p:nvPr/>
              </p:nvSpPr>
              <p:spPr>
                <a:xfrm>
                  <a:off x="5135298" y="1798122"/>
                  <a:ext cx="761013"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公開分享</a:t>
                  </a:r>
                </a:p>
              </p:txBody>
            </p:sp>
            <p:sp>
              <p:nvSpPr>
                <p:cNvPr id="88" name="文字方塊 87">
                  <a:extLst>
                    <a:ext uri="{FF2B5EF4-FFF2-40B4-BE49-F238E27FC236}">
                      <a16:creationId xmlns:a16="http://schemas.microsoft.com/office/drawing/2014/main" id="{2F6CB582-74F2-407D-BA31-DADD9BABDD0E}"/>
                    </a:ext>
                  </a:extLst>
                </p:cNvPr>
                <p:cNvSpPr txBox="1"/>
                <p:nvPr/>
              </p:nvSpPr>
              <p:spPr>
                <a:xfrm>
                  <a:off x="5207742" y="2006912"/>
                  <a:ext cx="588623" cy="276999"/>
                </a:xfrm>
                <a:prstGeom prst="rect">
                  <a:avLst/>
                </a:prstGeom>
                <a:noFill/>
              </p:spPr>
              <p:txBody>
                <a:bodyPr wrap="none" rtlCol="0">
                  <a:spAutoFit/>
                </a:bodyPr>
                <a:lstStyle/>
                <a:p>
                  <a:r>
                    <a:rPr lang="en-US" altLang="zh-TW" sz="1200" b="1" dirty="0">
                      <a:latin typeface="微軟正黑體" panose="020B0604030504040204" pitchFamily="34" charset="-120"/>
                      <a:ea typeface="微軟正黑體" panose="020B0604030504040204" pitchFamily="34" charset="-120"/>
                    </a:rPr>
                    <a:t>00:00</a:t>
                  </a:r>
                  <a:endParaRPr lang="zh-TW" altLang="en-US" sz="1200" b="1" dirty="0">
                    <a:latin typeface="微軟正黑體" panose="020B0604030504040204" pitchFamily="34" charset="-120"/>
                    <a:ea typeface="微軟正黑體" panose="020B0604030504040204" pitchFamily="34" charset="-120"/>
                  </a:endParaRPr>
                </a:p>
              </p:txBody>
            </p:sp>
          </p:grpSp>
          <p:sp>
            <p:nvSpPr>
              <p:cNvPr id="77" name="文字方塊 76">
                <a:extLst>
                  <a:ext uri="{FF2B5EF4-FFF2-40B4-BE49-F238E27FC236}">
                    <a16:creationId xmlns:a16="http://schemas.microsoft.com/office/drawing/2014/main" id="{16CD0BC8-13BE-4F70-B8E5-B9CD30639359}"/>
                  </a:ext>
                </a:extLst>
              </p:cNvPr>
              <p:cNvSpPr txBox="1"/>
              <p:nvPr/>
            </p:nvSpPr>
            <p:spPr>
              <a:xfrm>
                <a:off x="3849802" y="4605005"/>
                <a:ext cx="2350554" cy="369332"/>
              </a:xfrm>
              <a:prstGeom prst="rect">
                <a:avLst/>
              </a:prstGeom>
              <a:noFill/>
            </p:spPr>
            <p:txBody>
              <a:bodyPr wrap="square" rtlCol="0">
                <a:spAutoFit/>
              </a:bodyPr>
              <a:lstStyle/>
              <a:p>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抽獎</a:t>
                </a:r>
                <a:r>
                  <a:rPr lang="en-US" altLang="zh-TW"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公開分享中獎者</a:t>
                </a:r>
              </a:p>
            </p:txBody>
          </p:sp>
          <p:pic>
            <p:nvPicPr>
              <p:cNvPr id="78" name="圖片 77">
                <a:extLst>
                  <a:ext uri="{FF2B5EF4-FFF2-40B4-BE49-F238E27FC236}">
                    <a16:creationId xmlns:a16="http://schemas.microsoft.com/office/drawing/2014/main" id="{88ED4A12-FEDB-4091-9CCF-64804CB9427F}"/>
                  </a:ext>
                </a:extLst>
              </p:cNvPr>
              <p:cNvPicPr>
                <a:picLocks noChangeAspect="1"/>
              </p:cNvPicPr>
              <p:nvPr/>
            </p:nvPicPr>
            <p:blipFill>
              <a:blip r:embed="rId2"/>
              <a:stretch>
                <a:fillRect/>
              </a:stretch>
            </p:blipFill>
            <p:spPr>
              <a:xfrm>
                <a:off x="4046140" y="5114061"/>
                <a:ext cx="476250" cy="496516"/>
              </a:xfrm>
              <a:prstGeom prst="rect">
                <a:avLst/>
              </a:prstGeom>
            </p:spPr>
          </p:pic>
          <p:pic>
            <p:nvPicPr>
              <p:cNvPr id="79" name="圖片 78">
                <a:extLst>
                  <a:ext uri="{FF2B5EF4-FFF2-40B4-BE49-F238E27FC236}">
                    <a16:creationId xmlns:a16="http://schemas.microsoft.com/office/drawing/2014/main" id="{70398426-110D-496A-9048-426D6886B631}"/>
                  </a:ext>
                </a:extLst>
              </p:cNvPr>
              <p:cNvPicPr>
                <a:picLocks noChangeAspect="1"/>
              </p:cNvPicPr>
              <p:nvPr/>
            </p:nvPicPr>
            <p:blipFill>
              <a:blip r:embed="rId3"/>
              <a:stretch>
                <a:fillRect/>
              </a:stretch>
            </p:blipFill>
            <p:spPr>
              <a:xfrm>
                <a:off x="5061280" y="5104523"/>
                <a:ext cx="476250" cy="476250"/>
              </a:xfrm>
              <a:prstGeom prst="rect">
                <a:avLst/>
              </a:prstGeom>
            </p:spPr>
          </p:pic>
          <p:pic>
            <p:nvPicPr>
              <p:cNvPr id="80" name="圖片 79">
                <a:extLst>
                  <a:ext uri="{FF2B5EF4-FFF2-40B4-BE49-F238E27FC236}">
                    <a16:creationId xmlns:a16="http://schemas.microsoft.com/office/drawing/2014/main" id="{FB197B72-5932-41A9-89ED-22CBB8B49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123" y="4037445"/>
                <a:ext cx="733620" cy="685203"/>
              </a:xfrm>
              <a:prstGeom prst="rect">
                <a:avLst/>
              </a:prstGeom>
            </p:spPr>
          </p:pic>
          <p:sp>
            <p:nvSpPr>
              <p:cNvPr id="81" name="文字方塊 80">
                <a:extLst>
                  <a:ext uri="{FF2B5EF4-FFF2-40B4-BE49-F238E27FC236}">
                    <a16:creationId xmlns:a16="http://schemas.microsoft.com/office/drawing/2014/main" id="{E7719508-C1AC-4189-A286-D5F45BB4461C}"/>
                  </a:ext>
                </a:extLst>
              </p:cNvPr>
              <p:cNvSpPr txBox="1"/>
              <p:nvPr/>
            </p:nvSpPr>
            <p:spPr>
              <a:xfrm>
                <a:off x="4046140" y="5517260"/>
                <a:ext cx="543739"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造咖</a:t>
                </a:r>
              </a:p>
            </p:txBody>
          </p:sp>
          <p:sp>
            <p:nvSpPr>
              <p:cNvPr id="82" name="文字方塊 81">
                <a:extLst>
                  <a:ext uri="{FF2B5EF4-FFF2-40B4-BE49-F238E27FC236}">
                    <a16:creationId xmlns:a16="http://schemas.microsoft.com/office/drawing/2014/main" id="{84C33ECB-7F56-46C2-B2AA-B24E2E4C0C73}"/>
                  </a:ext>
                </a:extLst>
              </p:cNvPr>
              <p:cNvSpPr txBox="1"/>
              <p:nvPr/>
            </p:nvSpPr>
            <p:spPr>
              <a:xfrm>
                <a:off x="4934649" y="5523246"/>
                <a:ext cx="90281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蠟筆小新</a:t>
                </a:r>
              </a:p>
            </p:txBody>
          </p:sp>
          <p:pic>
            <p:nvPicPr>
              <p:cNvPr id="84" name="圖片 83">
                <a:extLst>
                  <a:ext uri="{FF2B5EF4-FFF2-40B4-BE49-F238E27FC236}">
                    <a16:creationId xmlns:a16="http://schemas.microsoft.com/office/drawing/2014/main" id="{75A05823-712E-4534-90F9-5250CBFE44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298" y="853683"/>
                <a:ext cx="3118513" cy="3118513"/>
              </a:xfrm>
              <a:prstGeom prst="rect">
                <a:avLst/>
              </a:prstGeom>
            </p:spPr>
          </p:pic>
        </p:grpSp>
        <p:sp>
          <p:nvSpPr>
            <p:cNvPr id="92" name="矩形 91">
              <a:extLst>
                <a:ext uri="{FF2B5EF4-FFF2-40B4-BE49-F238E27FC236}">
                  <a16:creationId xmlns:a16="http://schemas.microsoft.com/office/drawing/2014/main" id="{02548B8C-7A38-40CD-8C1E-CD978A17C4FA}"/>
                </a:ext>
              </a:extLst>
            </p:cNvPr>
            <p:cNvSpPr/>
            <p:nvPr/>
          </p:nvSpPr>
          <p:spPr>
            <a:xfrm>
              <a:off x="239600" y="286748"/>
              <a:ext cx="3262432"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立即「公開分享」方舟手揪直播連結即可參加抽獎喲！</a:t>
              </a:r>
            </a:p>
          </p:txBody>
        </p:sp>
      </p:grpSp>
      <p:sp>
        <p:nvSpPr>
          <p:cNvPr id="128" name="矩形 127">
            <a:extLst>
              <a:ext uri="{FF2B5EF4-FFF2-40B4-BE49-F238E27FC236}">
                <a16:creationId xmlns:a16="http://schemas.microsoft.com/office/drawing/2014/main" id="{CB85D0D5-7CC6-478F-B6ED-E510E976C9BC}"/>
              </a:ext>
            </a:extLst>
          </p:cNvPr>
          <p:cNvSpPr/>
          <p:nvPr/>
        </p:nvSpPr>
        <p:spPr>
          <a:xfrm>
            <a:off x="9384634" y="-1340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箭號: 向右 166">
            <a:extLst>
              <a:ext uri="{FF2B5EF4-FFF2-40B4-BE49-F238E27FC236}">
                <a16:creationId xmlns:a16="http://schemas.microsoft.com/office/drawing/2014/main" id="{5E3647DA-C4FD-4107-9BC7-31ABF959CD9D}"/>
              </a:ext>
            </a:extLst>
          </p:cNvPr>
          <p:cNvSpPr/>
          <p:nvPr/>
        </p:nvSpPr>
        <p:spPr>
          <a:xfrm rot="10800000">
            <a:off x="7981084" y="4078728"/>
            <a:ext cx="4229209" cy="173450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文字方塊 167">
            <a:extLst>
              <a:ext uri="{FF2B5EF4-FFF2-40B4-BE49-F238E27FC236}">
                <a16:creationId xmlns:a16="http://schemas.microsoft.com/office/drawing/2014/main" id="{73A8A0CA-8931-4EC4-8844-793C164786F0}"/>
              </a:ext>
            </a:extLst>
          </p:cNvPr>
          <p:cNvSpPr txBox="1"/>
          <p:nvPr/>
        </p:nvSpPr>
        <p:spPr>
          <a:xfrm>
            <a:off x="8397683" y="4623227"/>
            <a:ext cx="3661533" cy="584775"/>
          </a:xfrm>
          <a:prstGeom prst="rect">
            <a:avLst/>
          </a:prstGeom>
          <a:noFill/>
        </p:spPr>
        <p:txBody>
          <a:bodyPr wrap="square" rtlCol="0">
            <a:spAutoFit/>
          </a:bodyPr>
          <a:lstStyle/>
          <a:p>
            <a:r>
              <a:rPr lang="zh-TW" altLang="en-US" sz="1600" b="1" dirty="0">
                <a:latin typeface="微軟正黑體" panose="020B0604030504040204" pitchFamily="34" charset="-120"/>
                <a:ea typeface="微軟正黑體" panose="020B0604030504040204" pitchFamily="34" charset="-120"/>
              </a:rPr>
              <a:t>遊戲結束抽出中獎者畫面，依據不同項目顯示不同內容，項目內容如圖示。</a:t>
            </a:r>
          </a:p>
        </p:txBody>
      </p:sp>
      <p:pic>
        <p:nvPicPr>
          <p:cNvPr id="43" name="圖片 42">
            <a:extLst>
              <a:ext uri="{FF2B5EF4-FFF2-40B4-BE49-F238E27FC236}">
                <a16:creationId xmlns:a16="http://schemas.microsoft.com/office/drawing/2014/main" id="{D991D89B-69B2-4DC5-B0A3-E09EA3EBD2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649" y="697654"/>
            <a:ext cx="114381" cy="114381"/>
          </a:xfrm>
          <a:prstGeom prst="rect">
            <a:avLst/>
          </a:prstGeom>
        </p:spPr>
      </p:pic>
      <p:sp>
        <p:nvSpPr>
          <p:cNvPr id="44" name="文字方塊 43">
            <a:extLst>
              <a:ext uri="{FF2B5EF4-FFF2-40B4-BE49-F238E27FC236}">
                <a16:creationId xmlns:a16="http://schemas.microsoft.com/office/drawing/2014/main" id="{B54353FA-E171-4085-A6BE-C20A061D0062}"/>
              </a:ext>
            </a:extLst>
          </p:cNvPr>
          <p:cNvSpPr txBox="1"/>
          <p:nvPr/>
        </p:nvSpPr>
        <p:spPr>
          <a:xfrm>
            <a:off x="900393" y="660876"/>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pic>
        <p:nvPicPr>
          <p:cNvPr id="45" name="圖片 44">
            <a:extLst>
              <a:ext uri="{FF2B5EF4-FFF2-40B4-BE49-F238E27FC236}">
                <a16:creationId xmlns:a16="http://schemas.microsoft.com/office/drawing/2014/main" id="{94317B2B-EA70-40F5-9AB3-4632EBA52E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5852" y="680483"/>
            <a:ext cx="114381" cy="114381"/>
          </a:xfrm>
          <a:prstGeom prst="rect">
            <a:avLst/>
          </a:prstGeom>
        </p:spPr>
      </p:pic>
      <p:sp>
        <p:nvSpPr>
          <p:cNvPr id="46" name="文字方塊 45">
            <a:extLst>
              <a:ext uri="{FF2B5EF4-FFF2-40B4-BE49-F238E27FC236}">
                <a16:creationId xmlns:a16="http://schemas.microsoft.com/office/drawing/2014/main" id="{C4EFCD3B-8698-43BF-AD7F-F5FB4A017A54}"/>
              </a:ext>
            </a:extLst>
          </p:cNvPr>
          <p:cNvSpPr txBox="1"/>
          <p:nvPr/>
        </p:nvSpPr>
        <p:spPr>
          <a:xfrm>
            <a:off x="5169596" y="64370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spTree>
    <p:extLst>
      <p:ext uri="{BB962C8B-B14F-4D97-AF65-F5344CB8AC3E}">
        <p14:creationId xmlns:p14="http://schemas.microsoft.com/office/powerpoint/2010/main" val="1564867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群組 100">
            <a:extLst>
              <a:ext uri="{FF2B5EF4-FFF2-40B4-BE49-F238E27FC236}">
                <a16:creationId xmlns:a16="http://schemas.microsoft.com/office/drawing/2014/main" id="{2C4A83B0-E736-4B87-80F4-01287AC76E01}"/>
              </a:ext>
            </a:extLst>
          </p:cNvPr>
          <p:cNvGrpSpPr/>
          <p:nvPr/>
        </p:nvGrpSpPr>
        <p:grpSpPr>
          <a:xfrm>
            <a:off x="5295346" y="258829"/>
            <a:ext cx="3347208" cy="6434356"/>
            <a:chOff x="3271706" y="211822"/>
            <a:chExt cx="3347208" cy="6434356"/>
          </a:xfrm>
        </p:grpSpPr>
        <p:sp>
          <p:nvSpPr>
            <p:cNvPr id="102" name="矩形 101">
              <a:extLst>
                <a:ext uri="{FF2B5EF4-FFF2-40B4-BE49-F238E27FC236}">
                  <a16:creationId xmlns:a16="http://schemas.microsoft.com/office/drawing/2014/main" id="{AA13FA62-DF33-442F-8B86-D9E2EF0D098B}"/>
                </a:ext>
              </a:extLst>
            </p:cNvPr>
            <p:cNvSpPr/>
            <p:nvPr/>
          </p:nvSpPr>
          <p:spPr>
            <a:xfrm>
              <a:off x="3271706" y="211822"/>
              <a:ext cx="3347208" cy="64343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03" name="群組 102">
              <a:extLst>
                <a:ext uri="{FF2B5EF4-FFF2-40B4-BE49-F238E27FC236}">
                  <a16:creationId xmlns:a16="http://schemas.microsoft.com/office/drawing/2014/main" id="{EC5B2DAB-6BA3-43EF-A9DA-8ED007E8A1E8}"/>
                </a:ext>
              </a:extLst>
            </p:cNvPr>
            <p:cNvGrpSpPr/>
            <p:nvPr/>
          </p:nvGrpSpPr>
          <p:grpSpPr>
            <a:xfrm>
              <a:off x="3356353" y="300504"/>
              <a:ext cx="440397" cy="292066"/>
              <a:chOff x="5685270" y="4918450"/>
              <a:chExt cx="543679" cy="230832"/>
            </a:xfrm>
          </p:grpSpPr>
          <p:sp>
            <p:nvSpPr>
              <p:cNvPr id="146" name="矩形: 圓角 145">
                <a:extLst>
                  <a:ext uri="{FF2B5EF4-FFF2-40B4-BE49-F238E27FC236}">
                    <a16:creationId xmlns:a16="http://schemas.microsoft.com/office/drawing/2014/main" id="{D7D218DB-DAB8-4308-856D-A36D2FBA5A46}"/>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文字方塊 146">
                <a:extLst>
                  <a:ext uri="{FF2B5EF4-FFF2-40B4-BE49-F238E27FC236}">
                    <a16:creationId xmlns:a16="http://schemas.microsoft.com/office/drawing/2014/main" id="{D8AD3B70-1D74-44E6-9931-2DF3946508A7}"/>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110" name="文字方塊 109">
              <a:extLst>
                <a:ext uri="{FF2B5EF4-FFF2-40B4-BE49-F238E27FC236}">
                  <a16:creationId xmlns:a16="http://schemas.microsoft.com/office/drawing/2014/main" id="{A41B71A3-EBF4-4120-8246-20C25E315580}"/>
                </a:ext>
              </a:extLst>
            </p:cNvPr>
            <p:cNvSpPr txBox="1"/>
            <p:nvPr/>
          </p:nvSpPr>
          <p:spPr>
            <a:xfrm>
              <a:off x="4572000" y="2558622"/>
              <a:ext cx="184731" cy="369332"/>
            </a:xfrm>
            <a:prstGeom prst="rect">
              <a:avLst/>
            </a:prstGeom>
            <a:noFill/>
          </p:spPr>
          <p:txBody>
            <a:bodyPr wrap="none" rtlCol="0">
              <a:spAutoFit/>
            </a:bodyPr>
            <a:lstStyle/>
            <a:p>
              <a:endParaRPr lang="zh-TW" altLang="en-US" dirty="0"/>
            </a:p>
          </p:txBody>
        </p:sp>
        <p:grpSp>
          <p:nvGrpSpPr>
            <p:cNvPr id="112" name="群組 111">
              <a:extLst>
                <a:ext uri="{FF2B5EF4-FFF2-40B4-BE49-F238E27FC236}">
                  <a16:creationId xmlns:a16="http://schemas.microsoft.com/office/drawing/2014/main" id="{95730374-5435-4E8E-8BE4-667B24EBE8F2}"/>
                </a:ext>
              </a:extLst>
            </p:cNvPr>
            <p:cNvGrpSpPr/>
            <p:nvPr/>
          </p:nvGrpSpPr>
          <p:grpSpPr>
            <a:xfrm>
              <a:off x="5723049" y="700359"/>
              <a:ext cx="751834" cy="504181"/>
              <a:chOff x="5139107" y="1779730"/>
              <a:chExt cx="751834" cy="504181"/>
            </a:xfrm>
          </p:grpSpPr>
          <p:sp>
            <p:nvSpPr>
              <p:cNvPr id="143" name="矩形: 圓角 142">
                <a:extLst>
                  <a:ext uri="{FF2B5EF4-FFF2-40B4-BE49-F238E27FC236}">
                    <a16:creationId xmlns:a16="http://schemas.microsoft.com/office/drawing/2014/main" id="{F24723CA-DF3E-46EB-81B0-0AB71EEAB690}"/>
                  </a:ext>
                </a:extLst>
              </p:cNvPr>
              <p:cNvSpPr/>
              <p:nvPr/>
            </p:nvSpPr>
            <p:spPr>
              <a:xfrm>
                <a:off x="5139107" y="1786484"/>
                <a:ext cx="751834" cy="49742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144" name="文字方塊 143">
                <a:extLst>
                  <a:ext uri="{FF2B5EF4-FFF2-40B4-BE49-F238E27FC236}">
                    <a16:creationId xmlns:a16="http://schemas.microsoft.com/office/drawing/2014/main" id="{C677EFFE-6D58-48F4-A7D0-BC9CBDC84F5A}"/>
                  </a:ext>
                </a:extLst>
              </p:cNvPr>
              <p:cNvSpPr txBox="1"/>
              <p:nvPr/>
            </p:nvSpPr>
            <p:spPr>
              <a:xfrm>
                <a:off x="5268098" y="1779730"/>
                <a:ext cx="492443"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投票</a:t>
                </a:r>
              </a:p>
            </p:txBody>
          </p:sp>
          <p:sp>
            <p:nvSpPr>
              <p:cNvPr id="145" name="文字方塊 144">
                <a:extLst>
                  <a:ext uri="{FF2B5EF4-FFF2-40B4-BE49-F238E27FC236}">
                    <a16:creationId xmlns:a16="http://schemas.microsoft.com/office/drawing/2014/main" id="{40144BEE-1A63-4300-BDEC-CBF6513F5BF4}"/>
                  </a:ext>
                </a:extLst>
              </p:cNvPr>
              <p:cNvSpPr txBox="1"/>
              <p:nvPr/>
            </p:nvSpPr>
            <p:spPr>
              <a:xfrm>
                <a:off x="5241097" y="2006912"/>
                <a:ext cx="588623" cy="276999"/>
              </a:xfrm>
              <a:prstGeom prst="rect">
                <a:avLst/>
              </a:prstGeom>
              <a:noFill/>
            </p:spPr>
            <p:txBody>
              <a:bodyPr wrap="none" rtlCol="0">
                <a:spAutoFit/>
              </a:bodyPr>
              <a:lstStyle/>
              <a:p>
                <a:r>
                  <a:rPr lang="en-US" altLang="zh-TW" sz="1200" b="1" dirty="0">
                    <a:latin typeface="微軟正黑體" panose="020B0604030504040204" pitchFamily="34" charset="-120"/>
                    <a:ea typeface="微軟正黑體" panose="020B0604030504040204" pitchFamily="34" charset="-120"/>
                  </a:rPr>
                  <a:t>02:35</a:t>
                </a:r>
                <a:endParaRPr lang="zh-TW" altLang="en-US" sz="1200" b="1" dirty="0">
                  <a:latin typeface="微軟正黑體" panose="020B0604030504040204" pitchFamily="34" charset="-120"/>
                  <a:ea typeface="微軟正黑體" panose="020B0604030504040204" pitchFamily="34" charset="-120"/>
                </a:endParaRPr>
              </a:p>
            </p:txBody>
          </p:sp>
        </p:grpSp>
        <p:sp>
          <p:nvSpPr>
            <p:cNvPr id="114" name="矩形 113">
              <a:extLst>
                <a:ext uri="{FF2B5EF4-FFF2-40B4-BE49-F238E27FC236}">
                  <a16:creationId xmlns:a16="http://schemas.microsoft.com/office/drawing/2014/main" id="{CB5AC009-1790-4FD2-9160-C820D2AD7B58}"/>
                </a:ext>
              </a:extLst>
            </p:cNvPr>
            <p:cNvSpPr/>
            <p:nvPr/>
          </p:nvSpPr>
          <p:spPr>
            <a:xfrm>
              <a:off x="3768680" y="309016"/>
              <a:ext cx="1980029"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按下表情符號即可參加投票喔。</a:t>
              </a:r>
            </a:p>
          </p:txBody>
        </p:sp>
        <p:sp>
          <p:nvSpPr>
            <p:cNvPr id="115" name="矩形: 圓角 114">
              <a:extLst>
                <a:ext uri="{FF2B5EF4-FFF2-40B4-BE49-F238E27FC236}">
                  <a16:creationId xmlns:a16="http://schemas.microsoft.com/office/drawing/2014/main" id="{86D48DAD-B291-40D8-BAFE-F804D9187DFB}"/>
                </a:ext>
              </a:extLst>
            </p:cNvPr>
            <p:cNvSpPr/>
            <p:nvPr/>
          </p:nvSpPr>
          <p:spPr>
            <a:xfrm>
              <a:off x="3573917" y="5534992"/>
              <a:ext cx="2689603" cy="49742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文字方塊 115">
              <a:extLst>
                <a:ext uri="{FF2B5EF4-FFF2-40B4-BE49-F238E27FC236}">
                  <a16:creationId xmlns:a16="http://schemas.microsoft.com/office/drawing/2014/main" id="{CB75F469-6346-4B68-97CB-D9925830805E}"/>
                </a:ext>
              </a:extLst>
            </p:cNvPr>
            <p:cNvSpPr txBox="1"/>
            <p:nvPr/>
          </p:nvSpPr>
          <p:spPr>
            <a:xfrm>
              <a:off x="3625948" y="5615993"/>
              <a:ext cx="2605200"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大家希望情人節收到哪種花束</a:t>
              </a:r>
              <a:r>
                <a:rPr lang="en-US" altLang="zh-TW" sz="1400" b="1" dirty="0">
                  <a:solidFill>
                    <a:schemeClr val="bg1"/>
                  </a:solidFill>
                  <a:latin typeface="微軟正黑體" panose="020B0604030504040204" pitchFamily="34" charset="-120"/>
                  <a:ea typeface="微軟正黑體" panose="020B0604030504040204" pitchFamily="34" charset="-120"/>
                </a:rPr>
                <a:t>?</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grpSp>
          <p:nvGrpSpPr>
            <p:cNvPr id="117" name="群組 116">
              <a:extLst>
                <a:ext uri="{FF2B5EF4-FFF2-40B4-BE49-F238E27FC236}">
                  <a16:creationId xmlns:a16="http://schemas.microsoft.com/office/drawing/2014/main" id="{F2B489BC-0935-4C74-8EBC-064070AF084C}"/>
                </a:ext>
              </a:extLst>
            </p:cNvPr>
            <p:cNvGrpSpPr/>
            <p:nvPr/>
          </p:nvGrpSpPr>
          <p:grpSpPr>
            <a:xfrm>
              <a:off x="3301161" y="6169603"/>
              <a:ext cx="1056933" cy="369332"/>
              <a:chOff x="3699797" y="5718147"/>
              <a:chExt cx="1056933" cy="369332"/>
            </a:xfrm>
          </p:grpSpPr>
          <p:sp>
            <p:nvSpPr>
              <p:cNvPr id="139" name="矩形: 圓角 138">
                <a:extLst>
                  <a:ext uri="{FF2B5EF4-FFF2-40B4-BE49-F238E27FC236}">
                    <a16:creationId xmlns:a16="http://schemas.microsoft.com/office/drawing/2014/main" id="{249B3FF8-F80D-40D3-AE39-11354795F879}"/>
                  </a:ext>
                </a:extLst>
              </p:cNvPr>
              <p:cNvSpPr/>
              <p:nvPr/>
            </p:nvSpPr>
            <p:spPr>
              <a:xfrm>
                <a:off x="3699797" y="5733829"/>
                <a:ext cx="1056933" cy="337968"/>
              </a:xfrm>
              <a:prstGeom prst="round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40" name="圖片 139">
                <a:extLst>
                  <a:ext uri="{FF2B5EF4-FFF2-40B4-BE49-F238E27FC236}">
                    <a16:creationId xmlns:a16="http://schemas.microsoft.com/office/drawing/2014/main" id="{5CBFEFF8-3C76-4E8D-9A97-1F53E0A1C155}"/>
                  </a:ext>
                </a:extLst>
              </p:cNvPr>
              <p:cNvPicPr>
                <a:picLocks noChangeAspect="1"/>
              </p:cNvPicPr>
              <p:nvPr/>
            </p:nvPicPr>
            <p:blipFill rotWithShape="1">
              <a:blip r:embed="rId2"/>
              <a:srcRect l="27600" t="42798" r="69760" b="52255"/>
              <a:stretch/>
            </p:blipFill>
            <p:spPr>
              <a:xfrm>
                <a:off x="3711202" y="5724642"/>
                <a:ext cx="302022" cy="318321"/>
              </a:xfrm>
              <a:prstGeom prst="rect">
                <a:avLst/>
              </a:prstGeom>
            </p:spPr>
          </p:pic>
          <p:sp>
            <p:nvSpPr>
              <p:cNvPr id="141" name="文字方塊 140">
                <a:extLst>
                  <a:ext uri="{FF2B5EF4-FFF2-40B4-BE49-F238E27FC236}">
                    <a16:creationId xmlns:a16="http://schemas.microsoft.com/office/drawing/2014/main" id="{D7B7C7CF-4225-4156-A9A4-42A189B50814}"/>
                  </a:ext>
                </a:extLst>
              </p:cNvPr>
              <p:cNvSpPr txBox="1"/>
              <p:nvPr/>
            </p:nvSpPr>
            <p:spPr>
              <a:xfrm>
                <a:off x="3986809" y="5758173"/>
                <a:ext cx="543739"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玫瑰</a:t>
                </a:r>
              </a:p>
            </p:txBody>
          </p:sp>
          <p:sp>
            <p:nvSpPr>
              <p:cNvPr id="142" name="文字方塊 141">
                <a:extLst>
                  <a:ext uri="{FF2B5EF4-FFF2-40B4-BE49-F238E27FC236}">
                    <a16:creationId xmlns:a16="http://schemas.microsoft.com/office/drawing/2014/main" id="{EF6E444F-A190-4ED1-9F68-EA343D602A53}"/>
                  </a:ext>
                </a:extLst>
              </p:cNvPr>
              <p:cNvSpPr txBox="1"/>
              <p:nvPr/>
            </p:nvSpPr>
            <p:spPr>
              <a:xfrm>
                <a:off x="4390167" y="5718147"/>
                <a:ext cx="301686" cy="369332"/>
              </a:xfrm>
              <a:prstGeom prst="rect">
                <a:avLst/>
              </a:prstGeom>
              <a:noFill/>
            </p:spPr>
            <p:txBody>
              <a:bodyPr wrap="none" rtlCol="0">
                <a:spAutoFit/>
              </a:bodyPr>
              <a:lstStyle/>
              <a:p>
                <a:r>
                  <a:rPr lang="en-US" altLang="zh-TW" dirty="0"/>
                  <a:t>8</a:t>
                </a:r>
                <a:endParaRPr lang="zh-TW" altLang="en-US" dirty="0"/>
              </a:p>
            </p:txBody>
          </p:sp>
        </p:grpSp>
        <p:grpSp>
          <p:nvGrpSpPr>
            <p:cNvPr id="118" name="群組 117">
              <a:extLst>
                <a:ext uri="{FF2B5EF4-FFF2-40B4-BE49-F238E27FC236}">
                  <a16:creationId xmlns:a16="http://schemas.microsoft.com/office/drawing/2014/main" id="{F5ABD0D2-8725-42D9-80A6-415A98256E84}"/>
                </a:ext>
              </a:extLst>
            </p:cNvPr>
            <p:cNvGrpSpPr/>
            <p:nvPr/>
          </p:nvGrpSpPr>
          <p:grpSpPr>
            <a:xfrm>
              <a:off x="4418968" y="6146756"/>
              <a:ext cx="1056933" cy="377004"/>
              <a:chOff x="3658848" y="3168872"/>
              <a:chExt cx="1056933" cy="377004"/>
            </a:xfrm>
          </p:grpSpPr>
          <p:grpSp>
            <p:nvGrpSpPr>
              <p:cNvPr id="134" name="群組 133">
                <a:extLst>
                  <a:ext uri="{FF2B5EF4-FFF2-40B4-BE49-F238E27FC236}">
                    <a16:creationId xmlns:a16="http://schemas.microsoft.com/office/drawing/2014/main" id="{655B7821-CBD9-40B3-A812-0E10CBD0AA84}"/>
                  </a:ext>
                </a:extLst>
              </p:cNvPr>
              <p:cNvGrpSpPr/>
              <p:nvPr/>
            </p:nvGrpSpPr>
            <p:grpSpPr>
              <a:xfrm>
                <a:off x="3658848" y="3176544"/>
                <a:ext cx="1056933" cy="369332"/>
                <a:chOff x="3699797" y="5718147"/>
                <a:chExt cx="1056933" cy="369332"/>
              </a:xfrm>
            </p:grpSpPr>
            <p:sp>
              <p:nvSpPr>
                <p:cNvPr id="136" name="矩形: 圓角 135">
                  <a:extLst>
                    <a:ext uri="{FF2B5EF4-FFF2-40B4-BE49-F238E27FC236}">
                      <a16:creationId xmlns:a16="http://schemas.microsoft.com/office/drawing/2014/main" id="{6FCEF967-1E37-4F46-96CF-40EA5FFBC222}"/>
                    </a:ext>
                  </a:extLst>
                </p:cNvPr>
                <p:cNvSpPr/>
                <p:nvPr/>
              </p:nvSpPr>
              <p:spPr>
                <a:xfrm>
                  <a:off x="3699797" y="5733829"/>
                  <a:ext cx="1056933" cy="337968"/>
                </a:xfrm>
                <a:prstGeom prst="round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7" name="文字方塊 136">
                  <a:extLst>
                    <a:ext uri="{FF2B5EF4-FFF2-40B4-BE49-F238E27FC236}">
                      <a16:creationId xmlns:a16="http://schemas.microsoft.com/office/drawing/2014/main" id="{B7568376-D078-4DC0-97DA-7B72880DD9D4}"/>
                    </a:ext>
                  </a:extLst>
                </p:cNvPr>
                <p:cNvSpPr txBox="1"/>
                <p:nvPr/>
              </p:nvSpPr>
              <p:spPr>
                <a:xfrm>
                  <a:off x="3986809" y="5758173"/>
                  <a:ext cx="543739"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百合</a:t>
                  </a:r>
                </a:p>
              </p:txBody>
            </p:sp>
            <p:sp>
              <p:nvSpPr>
                <p:cNvPr id="138" name="文字方塊 137">
                  <a:extLst>
                    <a:ext uri="{FF2B5EF4-FFF2-40B4-BE49-F238E27FC236}">
                      <a16:creationId xmlns:a16="http://schemas.microsoft.com/office/drawing/2014/main" id="{B1E227B4-CA0C-4750-BD2A-4DB110B355BA}"/>
                    </a:ext>
                  </a:extLst>
                </p:cNvPr>
                <p:cNvSpPr txBox="1"/>
                <p:nvPr/>
              </p:nvSpPr>
              <p:spPr>
                <a:xfrm>
                  <a:off x="4390167" y="5718147"/>
                  <a:ext cx="301686" cy="369332"/>
                </a:xfrm>
                <a:prstGeom prst="rect">
                  <a:avLst/>
                </a:prstGeom>
                <a:noFill/>
              </p:spPr>
              <p:txBody>
                <a:bodyPr wrap="none" rtlCol="0">
                  <a:spAutoFit/>
                </a:bodyPr>
                <a:lstStyle/>
                <a:p>
                  <a:r>
                    <a:rPr lang="en-US" altLang="zh-TW" dirty="0"/>
                    <a:t>3</a:t>
                  </a:r>
                  <a:endParaRPr lang="zh-TW" altLang="en-US" dirty="0"/>
                </a:p>
              </p:txBody>
            </p:sp>
          </p:grpSp>
          <p:pic>
            <p:nvPicPr>
              <p:cNvPr id="135" name="圖片 134">
                <a:extLst>
                  <a:ext uri="{FF2B5EF4-FFF2-40B4-BE49-F238E27FC236}">
                    <a16:creationId xmlns:a16="http://schemas.microsoft.com/office/drawing/2014/main" id="{FAD6E71E-4ED4-418B-9A9D-7F7803A7D396}"/>
                  </a:ext>
                </a:extLst>
              </p:cNvPr>
              <p:cNvPicPr>
                <a:picLocks noChangeAspect="1"/>
              </p:cNvPicPr>
              <p:nvPr/>
            </p:nvPicPr>
            <p:blipFill rotWithShape="1">
              <a:blip r:embed="rId2"/>
              <a:srcRect l="30119" t="42798" r="67199" b="52255"/>
              <a:stretch/>
            </p:blipFill>
            <p:spPr>
              <a:xfrm>
                <a:off x="3658848" y="3168872"/>
                <a:ext cx="359050" cy="372475"/>
              </a:xfrm>
              <a:prstGeom prst="rect">
                <a:avLst/>
              </a:prstGeom>
            </p:spPr>
          </p:pic>
        </p:grpSp>
        <p:grpSp>
          <p:nvGrpSpPr>
            <p:cNvPr id="121" name="群組 120">
              <a:extLst>
                <a:ext uri="{FF2B5EF4-FFF2-40B4-BE49-F238E27FC236}">
                  <a16:creationId xmlns:a16="http://schemas.microsoft.com/office/drawing/2014/main" id="{0FBACF53-C45B-488D-8586-968E2401DA1A}"/>
                </a:ext>
              </a:extLst>
            </p:cNvPr>
            <p:cNvGrpSpPr/>
            <p:nvPr/>
          </p:nvGrpSpPr>
          <p:grpSpPr>
            <a:xfrm>
              <a:off x="5540778" y="6154930"/>
              <a:ext cx="934105" cy="369332"/>
              <a:chOff x="4507614" y="3632353"/>
              <a:chExt cx="934105" cy="369332"/>
            </a:xfrm>
          </p:grpSpPr>
          <p:grpSp>
            <p:nvGrpSpPr>
              <p:cNvPr id="129" name="群組 128">
                <a:extLst>
                  <a:ext uri="{FF2B5EF4-FFF2-40B4-BE49-F238E27FC236}">
                    <a16:creationId xmlns:a16="http://schemas.microsoft.com/office/drawing/2014/main" id="{3825C338-E1A2-4AB3-965D-495184040242}"/>
                  </a:ext>
                </a:extLst>
              </p:cNvPr>
              <p:cNvGrpSpPr/>
              <p:nvPr/>
            </p:nvGrpSpPr>
            <p:grpSpPr>
              <a:xfrm>
                <a:off x="4507614" y="3632353"/>
                <a:ext cx="934105" cy="369332"/>
                <a:chOff x="3699797" y="5718147"/>
                <a:chExt cx="934105" cy="369332"/>
              </a:xfrm>
            </p:grpSpPr>
            <p:sp>
              <p:nvSpPr>
                <p:cNvPr id="131" name="矩形: 圓角 130">
                  <a:extLst>
                    <a:ext uri="{FF2B5EF4-FFF2-40B4-BE49-F238E27FC236}">
                      <a16:creationId xmlns:a16="http://schemas.microsoft.com/office/drawing/2014/main" id="{F27BD988-FA43-4695-91FC-1DEED73FB981}"/>
                    </a:ext>
                  </a:extLst>
                </p:cNvPr>
                <p:cNvSpPr/>
                <p:nvPr/>
              </p:nvSpPr>
              <p:spPr>
                <a:xfrm>
                  <a:off x="3699797" y="5733832"/>
                  <a:ext cx="934105" cy="337968"/>
                </a:xfrm>
                <a:prstGeom prst="round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2" name="文字方塊 131">
                  <a:extLst>
                    <a:ext uri="{FF2B5EF4-FFF2-40B4-BE49-F238E27FC236}">
                      <a16:creationId xmlns:a16="http://schemas.microsoft.com/office/drawing/2014/main" id="{33B48644-0DEF-4F87-A60B-DCDA2C077BCB}"/>
                    </a:ext>
                  </a:extLst>
                </p:cNvPr>
                <p:cNvSpPr txBox="1"/>
                <p:nvPr/>
              </p:nvSpPr>
              <p:spPr>
                <a:xfrm>
                  <a:off x="3986809" y="5758173"/>
                  <a:ext cx="543739"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桔梗</a:t>
                  </a:r>
                </a:p>
              </p:txBody>
            </p:sp>
            <p:sp>
              <p:nvSpPr>
                <p:cNvPr id="133" name="文字方塊 132">
                  <a:extLst>
                    <a:ext uri="{FF2B5EF4-FFF2-40B4-BE49-F238E27FC236}">
                      <a16:creationId xmlns:a16="http://schemas.microsoft.com/office/drawing/2014/main" id="{04149034-398E-4DE5-B7A0-C4D7F321D370}"/>
                    </a:ext>
                  </a:extLst>
                </p:cNvPr>
                <p:cNvSpPr txBox="1"/>
                <p:nvPr/>
              </p:nvSpPr>
              <p:spPr>
                <a:xfrm>
                  <a:off x="4390167" y="5718147"/>
                  <a:ext cx="243735" cy="369332"/>
                </a:xfrm>
                <a:prstGeom prst="rect">
                  <a:avLst/>
                </a:prstGeom>
                <a:noFill/>
              </p:spPr>
              <p:txBody>
                <a:bodyPr wrap="square" rtlCol="0">
                  <a:spAutoFit/>
                </a:bodyPr>
                <a:lstStyle/>
                <a:p>
                  <a:r>
                    <a:rPr lang="en-US" altLang="zh-TW" dirty="0"/>
                    <a:t>5</a:t>
                  </a:r>
                  <a:endParaRPr lang="zh-TW" altLang="en-US" dirty="0"/>
                </a:p>
              </p:txBody>
            </p:sp>
          </p:grpSp>
          <p:pic>
            <p:nvPicPr>
              <p:cNvPr id="130" name="圖片 129">
                <a:extLst>
                  <a:ext uri="{FF2B5EF4-FFF2-40B4-BE49-F238E27FC236}">
                    <a16:creationId xmlns:a16="http://schemas.microsoft.com/office/drawing/2014/main" id="{9B8183CC-C289-41B7-94CA-FDA6E0C07C5D}"/>
                  </a:ext>
                </a:extLst>
              </p:cNvPr>
              <p:cNvPicPr>
                <a:picLocks noChangeAspect="1"/>
              </p:cNvPicPr>
              <p:nvPr/>
            </p:nvPicPr>
            <p:blipFill rotWithShape="1">
              <a:blip r:embed="rId2"/>
              <a:srcRect l="32581" t="42798" r="64810" b="52255"/>
              <a:stretch/>
            </p:blipFill>
            <p:spPr>
              <a:xfrm>
                <a:off x="4509492" y="3647014"/>
                <a:ext cx="331681" cy="339929"/>
              </a:xfrm>
              <a:prstGeom prst="rect">
                <a:avLst/>
              </a:prstGeom>
            </p:spPr>
          </p:pic>
        </p:grpSp>
        <p:pic>
          <p:nvPicPr>
            <p:cNvPr id="126" name="圖片 125">
              <a:extLst>
                <a:ext uri="{FF2B5EF4-FFF2-40B4-BE49-F238E27FC236}">
                  <a16:creationId xmlns:a16="http://schemas.microsoft.com/office/drawing/2014/main" id="{A4750E34-96CF-4A4B-A5BB-E128D0E0C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447" y="1731583"/>
              <a:ext cx="3118513" cy="3118513"/>
            </a:xfrm>
            <a:prstGeom prst="rect">
              <a:avLst/>
            </a:prstGeom>
          </p:spPr>
        </p:pic>
      </p:grpSp>
      <p:grpSp>
        <p:nvGrpSpPr>
          <p:cNvPr id="167" name="群組 166">
            <a:extLst>
              <a:ext uri="{FF2B5EF4-FFF2-40B4-BE49-F238E27FC236}">
                <a16:creationId xmlns:a16="http://schemas.microsoft.com/office/drawing/2014/main" id="{22EE02C0-DDA7-4763-9CB2-820A4E717DB3}"/>
              </a:ext>
            </a:extLst>
          </p:cNvPr>
          <p:cNvGrpSpPr/>
          <p:nvPr/>
        </p:nvGrpSpPr>
        <p:grpSpPr>
          <a:xfrm>
            <a:off x="807114" y="258829"/>
            <a:ext cx="3347208" cy="6434356"/>
            <a:chOff x="3271706" y="211822"/>
            <a:chExt cx="3347208" cy="6434356"/>
          </a:xfrm>
        </p:grpSpPr>
        <p:sp>
          <p:nvSpPr>
            <p:cNvPr id="168" name="矩形 167">
              <a:extLst>
                <a:ext uri="{FF2B5EF4-FFF2-40B4-BE49-F238E27FC236}">
                  <a16:creationId xmlns:a16="http://schemas.microsoft.com/office/drawing/2014/main" id="{F79A1127-3DD3-4E87-B9C5-823F117C3F27}"/>
                </a:ext>
              </a:extLst>
            </p:cNvPr>
            <p:cNvSpPr/>
            <p:nvPr/>
          </p:nvSpPr>
          <p:spPr>
            <a:xfrm>
              <a:off x="3271706" y="211822"/>
              <a:ext cx="3347208" cy="643435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69" name="群組 168">
              <a:extLst>
                <a:ext uri="{FF2B5EF4-FFF2-40B4-BE49-F238E27FC236}">
                  <a16:creationId xmlns:a16="http://schemas.microsoft.com/office/drawing/2014/main" id="{D3AB70E9-E1C6-45E9-B441-7AD18C8881A7}"/>
                </a:ext>
              </a:extLst>
            </p:cNvPr>
            <p:cNvGrpSpPr/>
            <p:nvPr/>
          </p:nvGrpSpPr>
          <p:grpSpPr>
            <a:xfrm>
              <a:off x="3356353" y="300504"/>
              <a:ext cx="440397" cy="292066"/>
              <a:chOff x="5685270" y="4918450"/>
              <a:chExt cx="543679" cy="230832"/>
            </a:xfrm>
          </p:grpSpPr>
          <p:sp>
            <p:nvSpPr>
              <p:cNvPr id="183" name="矩形: 圓角 182">
                <a:extLst>
                  <a:ext uri="{FF2B5EF4-FFF2-40B4-BE49-F238E27FC236}">
                    <a16:creationId xmlns:a16="http://schemas.microsoft.com/office/drawing/2014/main" id="{99B2BC63-32BC-4D52-9A64-479924345FFF}"/>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文字方塊 183">
                <a:extLst>
                  <a:ext uri="{FF2B5EF4-FFF2-40B4-BE49-F238E27FC236}">
                    <a16:creationId xmlns:a16="http://schemas.microsoft.com/office/drawing/2014/main" id="{53D50BAB-50CE-44B5-96A3-848FB25CC545}"/>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170" name="文字方塊 169">
              <a:extLst>
                <a:ext uri="{FF2B5EF4-FFF2-40B4-BE49-F238E27FC236}">
                  <a16:creationId xmlns:a16="http://schemas.microsoft.com/office/drawing/2014/main" id="{2CCC6C2F-DE7A-45D6-88AF-ADF9D267CA31}"/>
                </a:ext>
              </a:extLst>
            </p:cNvPr>
            <p:cNvSpPr txBox="1"/>
            <p:nvPr/>
          </p:nvSpPr>
          <p:spPr>
            <a:xfrm>
              <a:off x="4572000" y="2558622"/>
              <a:ext cx="184731" cy="369332"/>
            </a:xfrm>
            <a:prstGeom prst="rect">
              <a:avLst/>
            </a:prstGeom>
            <a:noFill/>
          </p:spPr>
          <p:txBody>
            <a:bodyPr wrap="none" rtlCol="0">
              <a:spAutoFit/>
            </a:bodyPr>
            <a:lstStyle/>
            <a:p>
              <a:endParaRPr lang="zh-TW" altLang="en-US" dirty="0"/>
            </a:p>
          </p:txBody>
        </p:sp>
        <p:grpSp>
          <p:nvGrpSpPr>
            <p:cNvPr id="171" name="群組 170">
              <a:extLst>
                <a:ext uri="{FF2B5EF4-FFF2-40B4-BE49-F238E27FC236}">
                  <a16:creationId xmlns:a16="http://schemas.microsoft.com/office/drawing/2014/main" id="{EB950B86-388E-49AB-B586-F78DC98ABDE8}"/>
                </a:ext>
              </a:extLst>
            </p:cNvPr>
            <p:cNvGrpSpPr/>
            <p:nvPr/>
          </p:nvGrpSpPr>
          <p:grpSpPr>
            <a:xfrm>
              <a:off x="5723049" y="707113"/>
              <a:ext cx="751834" cy="497427"/>
              <a:chOff x="5139107" y="1786484"/>
              <a:chExt cx="751834" cy="497427"/>
            </a:xfrm>
          </p:grpSpPr>
          <p:sp>
            <p:nvSpPr>
              <p:cNvPr id="180" name="矩形: 圓角 179">
                <a:extLst>
                  <a:ext uri="{FF2B5EF4-FFF2-40B4-BE49-F238E27FC236}">
                    <a16:creationId xmlns:a16="http://schemas.microsoft.com/office/drawing/2014/main" id="{42F4E459-8CD1-42D1-9C03-EA06F544EAE8}"/>
                  </a:ext>
                </a:extLst>
              </p:cNvPr>
              <p:cNvSpPr/>
              <p:nvPr/>
            </p:nvSpPr>
            <p:spPr>
              <a:xfrm>
                <a:off x="5139107" y="1786484"/>
                <a:ext cx="751834" cy="49742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dirty="0">
                  <a:solidFill>
                    <a:schemeClr val="tx1"/>
                  </a:solidFill>
                  <a:latin typeface="微軟正黑體" panose="020B0604030504040204" pitchFamily="34" charset="-120"/>
                  <a:ea typeface="微軟正黑體" panose="020B0604030504040204" pitchFamily="34" charset="-120"/>
                </a:endParaRPr>
              </a:p>
            </p:txBody>
          </p:sp>
          <p:sp>
            <p:nvSpPr>
              <p:cNvPr id="181" name="文字方塊 180">
                <a:extLst>
                  <a:ext uri="{FF2B5EF4-FFF2-40B4-BE49-F238E27FC236}">
                    <a16:creationId xmlns:a16="http://schemas.microsoft.com/office/drawing/2014/main" id="{325C5BAF-09F4-408A-A4EC-D0235F88ADC4}"/>
                  </a:ext>
                </a:extLst>
              </p:cNvPr>
              <p:cNvSpPr txBox="1"/>
              <p:nvPr/>
            </p:nvSpPr>
            <p:spPr>
              <a:xfrm>
                <a:off x="5191858" y="1804192"/>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關鍵字</a:t>
                </a:r>
              </a:p>
            </p:txBody>
          </p:sp>
          <p:sp>
            <p:nvSpPr>
              <p:cNvPr id="182" name="文字方塊 181">
                <a:extLst>
                  <a:ext uri="{FF2B5EF4-FFF2-40B4-BE49-F238E27FC236}">
                    <a16:creationId xmlns:a16="http://schemas.microsoft.com/office/drawing/2014/main" id="{E2057CA6-D9AB-4C29-B5A0-6D1E89A24BB7}"/>
                  </a:ext>
                </a:extLst>
              </p:cNvPr>
              <p:cNvSpPr txBox="1"/>
              <p:nvPr/>
            </p:nvSpPr>
            <p:spPr>
              <a:xfrm>
                <a:off x="5207742" y="2006912"/>
                <a:ext cx="588623" cy="276999"/>
              </a:xfrm>
              <a:prstGeom prst="rect">
                <a:avLst/>
              </a:prstGeom>
              <a:noFill/>
            </p:spPr>
            <p:txBody>
              <a:bodyPr wrap="none" rtlCol="0">
                <a:spAutoFit/>
              </a:bodyPr>
              <a:lstStyle/>
              <a:p>
                <a:r>
                  <a:rPr lang="en-US" altLang="zh-TW" sz="1200" b="1" dirty="0">
                    <a:latin typeface="微軟正黑體" panose="020B0604030504040204" pitchFamily="34" charset="-120"/>
                    <a:ea typeface="微軟正黑體" panose="020B0604030504040204" pitchFamily="34" charset="-120"/>
                  </a:rPr>
                  <a:t>00:00</a:t>
                </a:r>
                <a:endParaRPr lang="zh-TW" altLang="en-US" sz="1200" b="1" dirty="0">
                  <a:latin typeface="微軟正黑體" panose="020B0604030504040204" pitchFamily="34" charset="-120"/>
                  <a:ea typeface="微軟正黑體" panose="020B0604030504040204" pitchFamily="34" charset="-120"/>
                </a:endParaRPr>
              </a:p>
            </p:txBody>
          </p:sp>
        </p:grpSp>
        <p:sp>
          <p:nvSpPr>
            <p:cNvPr id="172" name="矩形 171">
              <a:extLst>
                <a:ext uri="{FF2B5EF4-FFF2-40B4-BE49-F238E27FC236}">
                  <a16:creationId xmlns:a16="http://schemas.microsoft.com/office/drawing/2014/main" id="{5AC70E51-5784-478E-A2D1-B109CB96935B}"/>
                </a:ext>
              </a:extLst>
            </p:cNvPr>
            <p:cNvSpPr/>
            <p:nvPr/>
          </p:nvSpPr>
          <p:spPr>
            <a:xfrm>
              <a:off x="3768680" y="304790"/>
              <a:ext cx="2443298"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留言 </a:t>
              </a:r>
              <a:r>
                <a:rPr lang="en-US" altLang="zh-TW" sz="1000" dirty="0">
                  <a:latin typeface="微軟正黑體" panose="020B0604030504040204" pitchFamily="34" charset="-120"/>
                  <a:ea typeface="微軟正黑體" panose="020B0604030504040204" pitchFamily="34" charset="-120"/>
                </a:rPr>
                <a:t>1 ~ 1000 </a:t>
              </a:r>
              <a:r>
                <a:rPr lang="zh-TW" altLang="en-US" sz="1000" dirty="0">
                  <a:latin typeface="微軟正黑體" panose="020B0604030504040204" pitchFamily="34" charset="-120"/>
                  <a:ea typeface="微軟正黑體" panose="020B0604030504040204" pitchFamily="34" charset="-120"/>
                </a:rPr>
                <a:t>的數字即可參加抽獎喔。</a:t>
              </a:r>
            </a:p>
          </p:txBody>
        </p:sp>
        <p:sp>
          <p:nvSpPr>
            <p:cNvPr id="173" name="文字方塊 172">
              <a:extLst>
                <a:ext uri="{FF2B5EF4-FFF2-40B4-BE49-F238E27FC236}">
                  <a16:creationId xmlns:a16="http://schemas.microsoft.com/office/drawing/2014/main" id="{6F9576AC-454C-42E4-BC4A-61EAE5C33C4B}"/>
                </a:ext>
              </a:extLst>
            </p:cNvPr>
            <p:cNvSpPr txBox="1"/>
            <p:nvPr/>
          </p:nvSpPr>
          <p:spPr>
            <a:xfrm>
              <a:off x="3425368" y="4699337"/>
              <a:ext cx="3076729" cy="369332"/>
            </a:xfrm>
            <a:prstGeom prst="rect">
              <a:avLst/>
            </a:prstGeom>
            <a:noFill/>
          </p:spPr>
          <p:txBody>
            <a:bodyPr wrap="square" rtlCol="0">
              <a:spAutoFit/>
            </a:bodyPr>
            <a:lstStyle/>
            <a:p>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抽獎</a:t>
              </a:r>
              <a:r>
                <a:rPr lang="en-US" altLang="zh-TW"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關鍵字</a:t>
              </a:r>
              <a:r>
                <a:rPr lang="en-US" altLang="zh-TW"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TAG</a:t>
              </a:r>
              <a:r>
                <a:rPr lang="zh-TW" altLang="en-US"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好友中獎者</a:t>
              </a:r>
            </a:p>
          </p:txBody>
        </p:sp>
        <p:pic>
          <p:nvPicPr>
            <p:cNvPr id="174" name="圖片 173">
              <a:extLst>
                <a:ext uri="{FF2B5EF4-FFF2-40B4-BE49-F238E27FC236}">
                  <a16:creationId xmlns:a16="http://schemas.microsoft.com/office/drawing/2014/main" id="{6E8D6F84-DF21-4BE0-AE59-0FACA9D9E031}"/>
                </a:ext>
              </a:extLst>
            </p:cNvPr>
            <p:cNvPicPr>
              <a:picLocks noChangeAspect="1"/>
            </p:cNvPicPr>
            <p:nvPr/>
          </p:nvPicPr>
          <p:blipFill>
            <a:blip r:embed="rId4"/>
            <a:stretch>
              <a:fillRect/>
            </a:stretch>
          </p:blipFill>
          <p:spPr>
            <a:xfrm>
              <a:off x="4147883" y="5184507"/>
              <a:ext cx="476250" cy="482962"/>
            </a:xfrm>
            <a:prstGeom prst="rect">
              <a:avLst/>
            </a:prstGeom>
          </p:spPr>
        </p:pic>
        <p:pic>
          <p:nvPicPr>
            <p:cNvPr id="175" name="圖片 174">
              <a:extLst>
                <a:ext uri="{FF2B5EF4-FFF2-40B4-BE49-F238E27FC236}">
                  <a16:creationId xmlns:a16="http://schemas.microsoft.com/office/drawing/2014/main" id="{0D3910E0-3466-497E-8B6D-3241BD24F688}"/>
                </a:ext>
              </a:extLst>
            </p:cNvPr>
            <p:cNvPicPr>
              <a:picLocks noChangeAspect="1"/>
            </p:cNvPicPr>
            <p:nvPr/>
          </p:nvPicPr>
          <p:blipFill>
            <a:blip r:embed="rId5"/>
            <a:stretch>
              <a:fillRect/>
            </a:stretch>
          </p:blipFill>
          <p:spPr>
            <a:xfrm>
              <a:off x="5163023" y="5174415"/>
              <a:ext cx="476250" cy="463249"/>
            </a:xfrm>
            <a:prstGeom prst="rect">
              <a:avLst/>
            </a:prstGeom>
          </p:spPr>
        </p:pic>
        <p:pic>
          <p:nvPicPr>
            <p:cNvPr id="176" name="圖片 175">
              <a:extLst>
                <a:ext uri="{FF2B5EF4-FFF2-40B4-BE49-F238E27FC236}">
                  <a16:creationId xmlns:a16="http://schemas.microsoft.com/office/drawing/2014/main" id="{F11F3DB1-B6CC-4D7F-A986-06FC777A9B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4680" y="4110275"/>
              <a:ext cx="733620" cy="666498"/>
            </a:xfrm>
            <a:prstGeom prst="rect">
              <a:avLst/>
            </a:prstGeom>
          </p:spPr>
        </p:pic>
        <p:sp>
          <p:nvSpPr>
            <p:cNvPr id="177" name="文字方塊 176">
              <a:extLst>
                <a:ext uri="{FF2B5EF4-FFF2-40B4-BE49-F238E27FC236}">
                  <a16:creationId xmlns:a16="http://schemas.microsoft.com/office/drawing/2014/main" id="{FD3CD559-30DF-406E-84DB-8F5102038BE9}"/>
                </a:ext>
              </a:extLst>
            </p:cNvPr>
            <p:cNvSpPr txBox="1"/>
            <p:nvPr/>
          </p:nvSpPr>
          <p:spPr>
            <a:xfrm>
              <a:off x="4147883" y="5574152"/>
              <a:ext cx="543739"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造咖</a:t>
              </a:r>
            </a:p>
          </p:txBody>
        </p:sp>
        <p:sp>
          <p:nvSpPr>
            <p:cNvPr id="178" name="文字方塊 177">
              <a:extLst>
                <a:ext uri="{FF2B5EF4-FFF2-40B4-BE49-F238E27FC236}">
                  <a16:creationId xmlns:a16="http://schemas.microsoft.com/office/drawing/2014/main" id="{509E7DCA-0CB9-4AE2-A1B9-33EBCDFBE749}"/>
                </a:ext>
              </a:extLst>
            </p:cNvPr>
            <p:cNvSpPr txBox="1"/>
            <p:nvPr/>
          </p:nvSpPr>
          <p:spPr>
            <a:xfrm>
              <a:off x="5036392" y="5580138"/>
              <a:ext cx="90281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蠟筆小新</a:t>
              </a:r>
            </a:p>
          </p:txBody>
        </p:sp>
        <p:pic>
          <p:nvPicPr>
            <p:cNvPr id="179" name="圖片 178">
              <a:extLst>
                <a:ext uri="{FF2B5EF4-FFF2-40B4-BE49-F238E27FC236}">
                  <a16:creationId xmlns:a16="http://schemas.microsoft.com/office/drawing/2014/main" id="{4797B6D1-EAF8-4072-AB44-0835D1854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298" y="853683"/>
              <a:ext cx="3118513" cy="3118513"/>
            </a:xfrm>
            <a:prstGeom prst="rect">
              <a:avLst/>
            </a:prstGeom>
          </p:spPr>
        </p:pic>
      </p:grpSp>
      <p:sp>
        <p:nvSpPr>
          <p:cNvPr id="185" name="矩形 184">
            <a:extLst>
              <a:ext uri="{FF2B5EF4-FFF2-40B4-BE49-F238E27FC236}">
                <a16:creationId xmlns:a16="http://schemas.microsoft.com/office/drawing/2014/main" id="{4A62CD54-2C8A-401B-9DD8-5050444AF5EF}"/>
              </a:ext>
            </a:extLst>
          </p:cNvPr>
          <p:cNvSpPr/>
          <p:nvPr/>
        </p:nvSpPr>
        <p:spPr>
          <a:xfrm>
            <a:off x="9384634" y="-13400"/>
            <a:ext cx="287650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箭號: 向右 185">
            <a:extLst>
              <a:ext uri="{FF2B5EF4-FFF2-40B4-BE49-F238E27FC236}">
                <a16:creationId xmlns:a16="http://schemas.microsoft.com/office/drawing/2014/main" id="{B0DA819C-C20D-4AF9-8322-E113C5EEFE3F}"/>
              </a:ext>
            </a:extLst>
          </p:cNvPr>
          <p:cNvSpPr/>
          <p:nvPr/>
        </p:nvSpPr>
        <p:spPr>
          <a:xfrm rot="10800000">
            <a:off x="8031929" y="4016529"/>
            <a:ext cx="4229209" cy="173450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文字方塊 186">
            <a:extLst>
              <a:ext uri="{FF2B5EF4-FFF2-40B4-BE49-F238E27FC236}">
                <a16:creationId xmlns:a16="http://schemas.microsoft.com/office/drawing/2014/main" id="{4FCC3A11-235D-4A7B-9A83-7C65B043B8C0}"/>
              </a:ext>
            </a:extLst>
          </p:cNvPr>
          <p:cNvSpPr txBox="1"/>
          <p:nvPr/>
        </p:nvSpPr>
        <p:spPr>
          <a:xfrm>
            <a:off x="8448528" y="4561028"/>
            <a:ext cx="3661533" cy="830997"/>
          </a:xfrm>
          <a:prstGeom prst="rect">
            <a:avLst/>
          </a:prstGeom>
          <a:noFill/>
        </p:spPr>
        <p:txBody>
          <a:bodyPr wrap="square" rtlCol="0">
            <a:spAutoFit/>
          </a:bodyPr>
          <a:lstStyle/>
          <a:p>
            <a:r>
              <a:rPr lang="zh-TW" altLang="en-US" sz="1600" b="1" dirty="0">
                <a:latin typeface="微軟正黑體" panose="020B0604030504040204" pitchFamily="34" charset="-120"/>
                <a:ea typeface="微軟正黑體" panose="020B0604030504040204" pitchFamily="34" charset="-120"/>
              </a:rPr>
              <a:t>遊戲結束結束</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抽出中獎者畫面，依據不同項目顯示不同內容，項目內容如圖示。</a:t>
            </a:r>
          </a:p>
        </p:txBody>
      </p:sp>
      <p:pic>
        <p:nvPicPr>
          <p:cNvPr id="54" name="圖片 53">
            <a:extLst>
              <a:ext uri="{FF2B5EF4-FFF2-40B4-BE49-F238E27FC236}">
                <a16:creationId xmlns:a16="http://schemas.microsoft.com/office/drawing/2014/main" id="{B5DE0DF7-FCF4-4C3F-A1A3-64EF782082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2675" y="622247"/>
            <a:ext cx="114381" cy="114381"/>
          </a:xfrm>
          <a:prstGeom prst="rect">
            <a:avLst/>
          </a:prstGeom>
        </p:spPr>
      </p:pic>
      <p:sp>
        <p:nvSpPr>
          <p:cNvPr id="55" name="文字方塊 54">
            <a:extLst>
              <a:ext uri="{FF2B5EF4-FFF2-40B4-BE49-F238E27FC236}">
                <a16:creationId xmlns:a16="http://schemas.microsoft.com/office/drawing/2014/main" id="{403F0A4B-8C12-485B-B5B1-CAFC246F8C80}"/>
              </a:ext>
            </a:extLst>
          </p:cNvPr>
          <p:cNvSpPr txBox="1"/>
          <p:nvPr/>
        </p:nvSpPr>
        <p:spPr>
          <a:xfrm>
            <a:off x="1006419" y="585469"/>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pic>
        <p:nvPicPr>
          <p:cNvPr id="56" name="圖片 55">
            <a:extLst>
              <a:ext uri="{FF2B5EF4-FFF2-40B4-BE49-F238E27FC236}">
                <a16:creationId xmlns:a16="http://schemas.microsoft.com/office/drawing/2014/main" id="{3E59F76B-89EC-4F7D-A4A2-E2B3A064C6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9176" y="622247"/>
            <a:ext cx="114381" cy="114381"/>
          </a:xfrm>
          <a:prstGeom prst="rect">
            <a:avLst/>
          </a:prstGeom>
        </p:spPr>
      </p:pic>
      <p:sp>
        <p:nvSpPr>
          <p:cNvPr id="57" name="文字方塊 56">
            <a:extLst>
              <a:ext uri="{FF2B5EF4-FFF2-40B4-BE49-F238E27FC236}">
                <a16:creationId xmlns:a16="http://schemas.microsoft.com/office/drawing/2014/main" id="{9C4D69B1-3437-4C7E-8BA5-1E98A0D17914}"/>
              </a:ext>
            </a:extLst>
          </p:cNvPr>
          <p:cNvSpPr txBox="1"/>
          <p:nvPr/>
        </p:nvSpPr>
        <p:spPr>
          <a:xfrm>
            <a:off x="5502920" y="585469"/>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spTree>
    <p:extLst>
      <p:ext uri="{BB962C8B-B14F-4D97-AF65-F5344CB8AC3E}">
        <p14:creationId xmlns:p14="http://schemas.microsoft.com/office/powerpoint/2010/main" val="1540628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D3DF4247-4A08-4565-BCC5-AF76D8DA81CD}"/>
              </a:ext>
            </a:extLst>
          </p:cNvPr>
          <p:cNvSpPr txBox="1"/>
          <p:nvPr/>
        </p:nvSpPr>
        <p:spPr>
          <a:xfrm>
            <a:off x="0" y="2676331"/>
            <a:ext cx="3714749" cy="830997"/>
          </a:xfrm>
          <a:prstGeom prst="rect">
            <a:avLst/>
          </a:prstGeom>
          <a:noFill/>
        </p:spPr>
        <p:txBody>
          <a:bodyPr wrap="square" rtlCol="0">
            <a:spAutoFit/>
          </a:bodyPr>
          <a:lstStyle/>
          <a:p>
            <a:r>
              <a:rPr lang="zh-TW" altLang="en-US" sz="4800" b="1" u="sng"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手機</a:t>
            </a:r>
          </a:p>
        </p:txBody>
      </p:sp>
      <p:pic>
        <p:nvPicPr>
          <p:cNvPr id="5" name="Picture 6" descr="Transform your walls with this amazing graphic of Audio Waves! Drastically make over any living room, bedroom, family room, man cave or any other space in your home, office, store or gathering place with something that that is certain to make a strong statement. Say it loud! Say it">
            <a:extLst>
              <a:ext uri="{FF2B5EF4-FFF2-40B4-BE49-F238E27FC236}">
                <a16:creationId xmlns:a16="http://schemas.microsoft.com/office/drawing/2014/main" id="{997818CB-91CC-4BA4-9C91-27E236615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868" y="0"/>
            <a:ext cx="477613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27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DA40FA-6AF6-4CAF-8A22-B888386A1C56}"/>
              </a:ext>
            </a:extLst>
          </p:cNvPr>
          <p:cNvSpPr/>
          <p:nvPr/>
        </p:nvSpPr>
        <p:spPr>
          <a:xfrm>
            <a:off x="2232869" y="2030136"/>
            <a:ext cx="7206143" cy="2852257"/>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899E5665-0DDC-441C-938F-CB8F071DE8D0}"/>
              </a:ext>
            </a:extLst>
          </p:cNvPr>
          <p:cNvSpPr>
            <a:spLocks noGrp="1"/>
          </p:cNvSpPr>
          <p:nvPr>
            <p:ph type="title"/>
          </p:nvPr>
        </p:nvSpPr>
        <p:spPr>
          <a:xfrm>
            <a:off x="578141" y="2766218"/>
            <a:ext cx="10515600" cy="1325563"/>
          </a:xfrm>
        </p:spPr>
        <p:txBody>
          <a:bodyPr/>
          <a:lstStyle/>
          <a:p>
            <a:pPr algn="ctr"/>
            <a:r>
              <a:rPr lang="zh-TW" altLang="en-US" dirty="0">
                <a:latin typeface="微軟正黑體" panose="020B0604030504040204" pitchFamily="34" charset="-120"/>
                <a:ea typeface="微軟正黑體" panose="020B0604030504040204" pitchFamily="34" charset="-120"/>
              </a:rPr>
              <a:t>直播主</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直放手機螢幕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觀眾</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直放手機螢幕</a:t>
            </a:r>
          </a:p>
        </p:txBody>
      </p:sp>
    </p:spTree>
    <p:extLst>
      <p:ext uri="{BB962C8B-B14F-4D97-AF65-F5344CB8AC3E}">
        <p14:creationId xmlns:p14="http://schemas.microsoft.com/office/powerpoint/2010/main" val="3189239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3FC80DFC-7892-46C3-BA69-47F10B3C6477}"/>
              </a:ext>
            </a:extLst>
          </p:cNvPr>
          <p:cNvSpPr/>
          <p:nvPr/>
        </p:nvSpPr>
        <p:spPr>
          <a:xfrm>
            <a:off x="9069530" y="0"/>
            <a:ext cx="3120831"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1" name="圖片 40">
            <a:extLst>
              <a:ext uri="{FF2B5EF4-FFF2-40B4-BE49-F238E27FC236}">
                <a16:creationId xmlns:a16="http://schemas.microsoft.com/office/drawing/2014/main" id="{ABFB0DD8-0EC9-4605-9AF3-111B659ED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058" y="5788284"/>
            <a:ext cx="898321" cy="898321"/>
          </a:xfrm>
          <a:prstGeom prst="rect">
            <a:avLst/>
          </a:prstGeom>
        </p:spPr>
      </p:pic>
      <p:grpSp>
        <p:nvGrpSpPr>
          <p:cNvPr id="43" name="群組 42">
            <a:extLst>
              <a:ext uri="{FF2B5EF4-FFF2-40B4-BE49-F238E27FC236}">
                <a16:creationId xmlns:a16="http://schemas.microsoft.com/office/drawing/2014/main" id="{8C99E133-6C50-444F-BFBD-A8D5E0D776AF}"/>
              </a:ext>
            </a:extLst>
          </p:cNvPr>
          <p:cNvGrpSpPr/>
          <p:nvPr/>
        </p:nvGrpSpPr>
        <p:grpSpPr>
          <a:xfrm>
            <a:off x="409142" y="117309"/>
            <a:ext cx="417910" cy="292066"/>
            <a:chOff x="5685270" y="4918450"/>
            <a:chExt cx="543679" cy="230832"/>
          </a:xfrm>
        </p:grpSpPr>
        <p:sp>
          <p:nvSpPr>
            <p:cNvPr id="73" name="矩形: 圓角 72">
              <a:extLst>
                <a:ext uri="{FF2B5EF4-FFF2-40B4-BE49-F238E27FC236}">
                  <a16:creationId xmlns:a16="http://schemas.microsoft.com/office/drawing/2014/main" id="{E300505F-AE8C-4A64-AB22-1F8A74E786CE}"/>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文字方塊 73">
              <a:extLst>
                <a:ext uri="{FF2B5EF4-FFF2-40B4-BE49-F238E27FC236}">
                  <a16:creationId xmlns:a16="http://schemas.microsoft.com/office/drawing/2014/main" id="{F89D3709-5297-4E2E-919F-9AA1CD61272F}"/>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44" name="矩形 43">
            <a:extLst>
              <a:ext uri="{FF2B5EF4-FFF2-40B4-BE49-F238E27FC236}">
                <a16:creationId xmlns:a16="http://schemas.microsoft.com/office/drawing/2014/main" id="{C4D62D1E-C27B-445B-9379-BDEB146926E0}"/>
              </a:ext>
            </a:extLst>
          </p:cNvPr>
          <p:cNvSpPr/>
          <p:nvPr/>
        </p:nvSpPr>
        <p:spPr>
          <a:xfrm>
            <a:off x="331628" y="83609"/>
            <a:ext cx="3773346" cy="6702804"/>
          </a:xfrm>
          <a:prstGeom prst="rect">
            <a:avLst/>
          </a:prstGeom>
          <a:no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5" name="群組 44">
            <a:extLst>
              <a:ext uri="{FF2B5EF4-FFF2-40B4-BE49-F238E27FC236}">
                <a16:creationId xmlns:a16="http://schemas.microsoft.com/office/drawing/2014/main" id="{6F742771-3C7E-4649-A731-FAFD5455B212}"/>
              </a:ext>
            </a:extLst>
          </p:cNvPr>
          <p:cNvGrpSpPr/>
          <p:nvPr/>
        </p:nvGrpSpPr>
        <p:grpSpPr>
          <a:xfrm>
            <a:off x="303333" y="739737"/>
            <a:ext cx="292062" cy="632778"/>
            <a:chOff x="5393107" y="1334403"/>
            <a:chExt cx="307777" cy="632778"/>
          </a:xfrm>
        </p:grpSpPr>
        <p:sp>
          <p:nvSpPr>
            <p:cNvPr id="71" name="矩形 70">
              <a:extLst>
                <a:ext uri="{FF2B5EF4-FFF2-40B4-BE49-F238E27FC236}">
                  <a16:creationId xmlns:a16="http://schemas.microsoft.com/office/drawing/2014/main" id="{07B3A9A7-2E39-4805-8A76-5DCD484EB97E}"/>
                </a:ext>
              </a:extLst>
            </p:cNvPr>
            <p:cNvSpPr/>
            <p:nvPr/>
          </p:nvSpPr>
          <p:spPr>
            <a:xfrm>
              <a:off x="5436066" y="1342738"/>
              <a:ext cx="234891" cy="48245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文字方塊 71">
              <a:extLst>
                <a:ext uri="{FF2B5EF4-FFF2-40B4-BE49-F238E27FC236}">
                  <a16:creationId xmlns:a16="http://schemas.microsoft.com/office/drawing/2014/main" id="{2014E8A3-315B-4C8F-937A-116FC53227F6}"/>
                </a:ext>
              </a:extLst>
            </p:cNvPr>
            <p:cNvSpPr txBox="1"/>
            <p:nvPr/>
          </p:nvSpPr>
          <p:spPr>
            <a:xfrm>
              <a:off x="5393107" y="133440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先前商品</a:t>
              </a:r>
            </a:p>
          </p:txBody>
        </p:sp>
      </p:grpSp>
      <p:sp>
        <p:nvSpPr>
          <p:cNvPr id="46" name="矩形 45">
            <a:extLst>
              <a:ext uri="{FF2B5EF4-FFF2-40B4-BE49-F238E27FC236}">
                <a16:creationId xmlns:a16="http://schemas.microsoft.com/office/drawing/2014/main" id="{91DBE76C-936B-4024-BD98-6D223D75BCB4}"/>
              </a:ext>
            </a:extLst>
          </p:cNvPr>
          <p:cNvSpPr/>
          <p:nvPr/>
        </p:nvSpPr>
        <p:spPr>
          <a:xfrm>
            <a:off x="795814" y="129866"/>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47" name="群組 46">
            <a:extLst>
              <a:ext uri="{FF2B5EF4-FFF2-40B4-BE49-F238E27FC236}">
                <a16:creationId xmlns:a16="http://schemas.microsoft.com/office/drawing/2014/main" id="{39325BD5-3CBC-4A19-91D3-0B4EFA60B3D6}"/>
              </a:ext>
            </a:extLst>
          </p:cNvPr>
          <p:cNvGrpSpPr/>
          <p:nvPr/>
        </p:nvGrpSpPr>
        <p:grpSpPr>
          <a:xfrm>
            <a:off x="3211716" y="511017"/>
            <a:ext cx="820561" cy="1286312"/>
            <a:chOff x="4707580" y="1344377"/>
            <a:chExt cx="864714" cy="1286312"/>
          </a:xfrm>
        </p:grpSpPr>
        <p:sp>
          <p:nvSpPr>
            <p:cNvPr id="65" name="矩形: 圓角 64">
              <a:extLst>
                <a:ext uri="{FF2B5EF4-FFF2-40B4-BE49-F238E27FC236}">
                  <a16:creationId xmlns:a16="http://schemas.microsoft.com/office/drawing/2014/main" id="{5D99D237-69DF-401E-B15F-A85E79F8A2F1}"/>
                </a:ext>
              </a:extLst>
            </p:cNvPr>
            <p:cNvSpPr/>
            <p:nvPr/>
          </p:nvSpPr>
          <p:spPr>
            <a:xfrm>
              <a:off x="4754112" y="1344377"/>
              <a:ext cx="769343" cy="1286312"/>
            </a:xfrm>
            <a:prstGeom prst="round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BDAE0CBC-916E-4661-A9A9-95D61E0095B2}"/>
                </a:ext>
              </a:extLst>
            </p:cNvPr>
            <p:cNvSpPr txBox="1"/>
            <p:nvPr/>
          </p:nvSpPr>
          <p:spPr>
            <a:xfrm>
              <a:off x="4715969" y="2367657"/>
              <a:ext cx="856325"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直播價格</a:t>
              </a:r>
              <a:r>
                <a:rPr lang="en-US" altLang="zh-TW" dirty="0"/>
                <a:t>:$600</a:t>
              </a:r>
              <a:endParaRPr lang="zh-TW" altLang="en-US" dirty="0"/>
            </a:p>
          </p:txBody>
        </p:sp>
        <p:sp>
          <p:nvSpPr>
            <p:cNvPr id="67" name="文字方塊 66">
              <a:extLst>
                <a:ext uri="{FF2B5EF4-FFF2-40B4-BE49-F238E27FC236}">
                  <a16:creationId xmlns:a16="http://schemas.microsoft.com/office/drawing/2014/main" id="{BA0E7849-C804-4B94-8156-D1E0754FFD1F}"/>
                </a:ext>
              </a:extLst>
            </p:cNvPr>
            <p:cNvSpPr txBox="1"/>
            <p:nvPr/>
          </p:nvSpPr>
          <p:spPr>
            <a:xfrm>
              <a:off x="4707580" y="1929567"/>
              <a:ext cx="721672" cy="215444"/>
            </a:xfrm>
            <a:prstGeom prst="rect">
              <a:avLst/>
            </a:prstGeom>
            <a:noFill/>
          </p:spPr>
          <p:txBody>
            <a:bodyPr wrap="none" rtlCol="0">
              <a:spAutoFit/>
            </a:bodyPr>
            <a:lstStyle/>
            <a:p>
              <a:r>
                <a:rPr lang="zh-TW" altLang="en-US" sz="800" dirty="0">
                  <a:solidFill>
                    <a:schemeClr val="bg1"/>
                  </a:solidFill>
                  <a:latin typeface="微軟正黑體" panose="020B0604030504040204" pitchFamily="34" charset="-120"/>
                  <a:ea typeface="微軟正黑體" panose="020B0604030504040204" pitchFamily="34" charset="-120"/>
                </a:rPr>
                <a:t>商品</a:t>
              </a:r>
              <a:r>
                <a:rPr lang="en-US" altLang="zh-TW" sz="800" dirty="0">
                  <a:solidFill>
                    <a:schemeClr val="bg1"/>
                  </a:solidFill>
                  <a:latin typeface="微軟正黑體" panose="020B0604030504040204" pitchFamily="34" charset="-120"/>
                  <a:ea typeface="微軟正黑體" panose="020B0604030504040204" pitchFamily="34" charset="-120"/>
                </a:rPr>
                <a:t>:</a:t>
              </a:r>
              <a:r>
                <a:rPr lang="zh-TW" altLang="en-US" sz="800" dirty="0">
                  <a:solidFill>
                    <a:schemeClr val="bg1"/>
                  </a:solidFill>
                  <a:latin typeface="微軟正黑體" panose="020B0604030504040204" pitchFamily="34" charset="-120"/>
                  <a:ea typeface="微軟正黑體" panose="020B0604030504040204" pitchFamily="34" charset="-120"/>
                </a:rPr>
                <a:t>時尚花</a:t>
              </a:r>
            </a:p>
          </p:txBody>
        </p:sp>
        <p:sp>
          <p:nvSpPr>
            <p:cNvPr id="68" name="文字方塊 67">
              <a:extLst>
                <a:ext uri="{FF2B5EF4-FFF2-40B4-BE49-F238E27FC236}">
                  <a16:creationId xmlns:a16="http://schemas.microsoft.com/office/drawing/2014/main" id="{DAC6EE84-70FC-4621-BF9A-929030ADF2AE}"/>
                </a:ext>
              </a:extLst>
            </p:cNvPr>
            <p:cNvSpPr txBox="1"/>
            <p:nvPr/>
          </p:nvSpPr>
          <p:spPr>
            <a:xfrm>
              <a:off x="4715969" y="2231759"/>
              <a:ext cx="532518"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數量</a:t>
              </a:r>
              <a:r>
                <a:rPr lang="en-US" altLang="zh-TW" dirty="0"/>
                <a:t>:28</a:t>
              </a:r>
              <a:endParaRPr lang="zh-TW" altLang="en-US" dirty="0"/>
            </a:p>
          </p:txBody>
        </p:sp>
        <p:pic>
          <p:nvPicPr>
            <p:cNvPr id="69" name="圖片 68">
              <a:extLst>
                <a:ext uri="{FF2B5EF4-FFF2-40B4-BE49-F238E27FC236}">
                  <a16:creationId xmlns:a16="http://schemas.microsoft.com/office/drawing/2014/main" id="{A0C52DEA-F33F-4CC5-89DF-8F6B9E57CC1A}"/>
                </a:ext>
              </a:extLst>
            </p:cNvPr>
            <p:cNvPicPr>
              <a:picLocks noChangeAspect="1"/>
            </p:cNvPicPr>
            <p:nvPr/>
          </p:nvPicPr>
          <p:blipFill rotWithShape="1">
            <a:blip r:embed="rId3">
              <a:extLst>
                <a:ext uri="{28A0092B-C50C-407E-A947-70E740481C1C}">
                  <a14:useLocalDpi xmlns:a14="http://schemas.microsoft.com/office/drawing/2010/main" val="0"/>
                </a:ext>
              </a:extLst>
            </a:blip>
            <a:srcRect t="26155" b="-55"/>
            <a:stretch/>
          </p:blipFill>
          <p:spPr>
            <a:xfrm>
              <a:off x="4847538" y="1422736"/>
              <a:ext cx="480345" cy="4824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0" name="文字方塊 69">
              <a:extLst>
                <a:ext uri="{FF2B5EF4-FFF2-40B4-BE49-F238E27FC236}">
                  <a16:creationId xmlns:a16="http://schemas.microsoft.com/office/drawing/2014/main" id="{F7D68BBB-4134-41CC-9E0C-B65C0C332CC6}"/>
                </a:ext>
              </a:extLst>
            </p:cNvPr>
            <p:cNvSpPr txBox="1"/>
            <p:nvPr/>
          </p:nvSpPr>
          <p:spPr>
            <a:xfrm>
              <a:off x="4707580" y="2084083"/>
              <a:ext cx="619080"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規格</a:t>
              </a:r>
              <a:r>
                <a:rPr lang="en-US" altLang="zh-TW" dirty="0"/>
                <a:t>:</a:t>
              </a:r>
              <a:r>
                <a:rPr lang="zh-TW" altLang="en-US" dirty="0"/>
                <a:t>粉色</a:t>
              </a:r>
            </a:p>
          </p:txBody>
        </p:sp>
      </p:grpSp>
      <p:pic>
        <p:nvPicPr>
          <p:cNvPr id="48" name="圖片 47">
            <a:extLst>
              <a:ext uri="{FF2B5EF4-FFF2-40B4-BE49-F238E27FC236}">
                <a16:creationId xmlns:a16="http://schemas.microsoft.com/office/drawing/2014/main" id="{D965A654-E8E2-4EF4-8C9C-826AF59E5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96" y="1166125"/>
            <a:ext cx="3493496" cy="3681473"/>
          </a:xfrm>
          <a:prstGeom prst="rect">
            <a:avLst/>
          </a:prstGeom>
        </p:spPr>
      </p:pic>
      <p:grpSp>
        <p:nvGrpSpPr>
          <p:cNvPr id="49" name="群組 48">
            <a:extLst>
              <a:ext uri="{FF2B5EF4-FFF2-40B4-BE49-F238E27FC236}">
                <a16:creationId xmlns:a16="http://schemas.microsoft.com/office/drawing/2014/main" id="{4E840363-33F5-4BF4-874B-7490B70C2262}"/>
              </a:ext>
            </a:extLst>
          </p:cNvPr>
          <p:cNvGrpSpPr/>
          <p:nvPr/>
        </p:nvGrpSpPr>
        <p:grpSpPr>
          <a:xfrm>
            <a:off x="3219678" y="1924799"/>
            <a:ext cx="791166" cy="652907"/>
            <a:chOff x="5669886" y="660800"/>
            <a:chExt cx="880089" cy="652907"/>
          </a:xfrm>
        </p:grpSpPr>
        <p:sp>
          <p:nvSpPr>
            <p:cNvPr id="62" name="矩形: 圓角 61">
              <a:extLst>
                <a:ext uri="{FF2B5EF4-FFF2-40B4-BE49-F238E27FC236}">
                  <a16:creationId xmlns:a16="http://schemas.microsoft.com/office/drawing/2014/main" id="{95546B8D-E10A-4D0D-BFC1-177D656316C8}"/>
                </a:ext>
              </a:extLst>
            </p:cNvPr>
            <p:cNvSpPr/>
            <p:nvPr/>
          </p:nvSpPr>
          <p:spPr>
            <a:xfrm>
              <a:off x="5682430" y="660800"/>
              <a:ext cx="867545" cy="6529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文字方塊 62">
              <a:extLst>
                <a:ext uri="{FF2B5EF4-FFF2-40B4-BE49-F238E27FC236}">
                  <a16:creationId xmlns:a16="http://schemas.microsoft.com/office/drawing/2014/main" id="{F35DEA87-4970-4266-A7B1-ED02A31AE6E4}"/>
                </a:ext>
              </a:extLst>
            </p:cNvPr>
            <p:cNvSpPr txBox="1"/>
            <p:nvPr/>
          </p:nvSpPr>
          <p:spPr>
            <a:xfrm>
              <a:off x="5669886" y="724404"/>
              <a:ext cx="854860"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時尚花</a:t>
              </a: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粉</a:t>
              </a:r>
            </a:p>
          </p:txBody>
        </p:sp>
        <p:sp>
          <p:nvSpPr>
            <p:cNvPr id="64" name="文字方塊 63">
              <a:extLst>
                <a:ext uri="{FF2B5EF4-FFF2-40B4-BE49-F238E27FC236}">
                  <a16:creationId xmlns:a16="http://schemas.microsoft.com/office/drawing/2014/main" id="{58CDCF83-F40E-404D-BB78-32B7336F7601}"/>
                </a:ext>
              </a:extLst>
            </p:cNvPr>
            <p:cNvSpPr txBox="1"/>
            <p:nvPr/>
          </p:nvSpPr>
          <p:spPr>
            <a:xfrm>
              <a:off x="5808768" y="1006512"/>
              <a:ext cx="584121" cy="261610"/>
            </a:xfrm>
            <a:prstGeom prst="rect">
              <a:avLst/>
            </a:prstGeom>
            <a:noFill/>
          </p:spPr>
          <p:txBody>
            <a:bodyPr wrap="none" rtlCol="0">
              <a:spAutoFit/>
            </a:bodyPr>
            <a:lstStyle/>
            <a:p>
              <a:r>
                <a:rPr lang="en-US" altLang="zh-TW" sz="1100" b="1" dirty="0">
                  <a:latin typeface="微軟正黑體" panose="020B0604030504040204" pitchFamily="34" charset="-120"/>
                  <a:ea typeface="微軟正黑體" panose="020B0604030504040204" pitchFamily="34" charset="-120"/>
                </a:rPr>
                <a:t>02:00</a:t>
              </a:r>
              <a:endParaRPr lang="zh-TW" altLang="en-US" sz="1100" b="1" dirty="0">
                <a:latin typeface="微軟正黑體" panose="020B0604030504040204" pitchFamily="34" charset="-120"/>
                <a:ea typeface="微軟正黑體" panose="020B0604030504040204" pitchFamily="34" charset="-120"/>
              </a:endParaRPr>
            </a:p>
          </p:txBody>
        </p:sp>
      </p:grpSp>
      <p:sp>
        <p:nvSpPr>
          <p:cNvPr id="50" name="矩形: 圓角 49">
            <a:extLst>
              <a:ext uri="{FF2B5EF4-FFF2-40B4-BE49-F238E27FC236}">
                <a16:creationId xmlns:a16="http://schemas.microsoft.com/office/drawing/2014/main" id="{722FB017-C504-443C-837A-1D9FFF645852}"/>
              </a:ext>
            </a:extLst>
          </p:cNvPr>
          <p:cNvSpPr/>
          <p:nvPr/>
        </p:nvSpPr>
        <p:spPr>
          <a:xfrm>
            <a:off x="443128" y="6450073"/>
            <a:ext cx="2525041" cy="26161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587D58D0-F5AA-4CEF-A046-EFF03C783189}"/>
              </a:ext>
            </a:extLst>
          </p:cNvPr>
          <p:cNvSpPr txBox="1"/>
          <p:nvPr/>
        </p:nvSpPr>
        <p:spPr>
          <a:xfrm>
            <a:off x="434013" y="6450074"/>
            <a:ext cx="1351089"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grpSp>
        <p:nvGrpSpPr>
          <p:cNvPr id="52" name="群組 51">
            <a:extLst>
              <a:ext uri="{FF2B5EF4-FFF2-40B4-BE49-F238E27FC236}">
                <a16:creationId xmlns:a16="http://schemas.microsoft.com/office/drawing/2014/main" id="{274B4947-67EC-497A-BFC6-784FE5650348}"/>
              </a:ext>
            </a:extLst>
          </p:cNvPr>
          <p:cNvGrpSpPr/>
          <p:nvPr/>
        </p:nvGrpSpPr>
        <p:grpSpPr>
          <a:xfrm>
            <a:off x="490456" y="6103172"/>
            <a:ext cx="3142906" cy="615574"/>
            <a:chOff x="6840323" y="5990864"/>
            <a:chExt cx="3312019" cy="615574"/>
          </a:xfrm>
        </p:grpSpPr>
        <p:pic>
          <p:nvPicPr>
            <p:cNvPr id="58" name="圖片 57">
              <a:extLst>
                <a:ext uri="{FF2B5EF4-FFF2-40B4-BE49-F238E27FC236}">
                  <a16:creationId xmlns:a16="http://schemas.microsoft.com/office/drawing/2014/main" id="{C7E0AF5E-7230-4C8D-8EDC-CB92465005B9}"/>
                </a:ext>
              </a:extLst>
            </p:cNvPr>
            <p:cNvPicPr>
              <a:picLocks noChangeAspect="1"/>
            </p:cNvPicPr>
            <p:nvPr/>
          </p:nvPicPr>
          <p:blipFill rotWithShape="1">
            <a:blip r:embed="rId5"/>
            <a:srcRect t="1" r="79599" b="4404"/>
            <a:stretch/>
          </p:blipFill>
          <p:spPr>
            <a:xfrm>
              <a:off x="6840323" y="6184495"/>
              <a:ext cx="585924" cy="162157"/>
            </a:xfrm>
            <a:prstGeom prst="rect">
              <a:avLst/>
            </a:prstGeom>
          </p:spPr>
        </p:pic>
        <p:pic>
          <p:nvPicPr>
            <p:cNvPr id="59" name="圖片 58">
              <a:extLst>
                <a:ext uri="{FF2B5EF4-FFF2-40B4-BE49-F238E27FC236}">
                  <a16:creationId xmlns:a16="http://schemas.microsoft.com/office/drawing/2014/main" id="{21D470A1-992C-431D-A3D8-BC2CE11789A6}"/>
                </a:ext>
              </a:extLst>
            </p:cNvPr>
            <p:cNvPicPr>
              <a:picLocks noChangeAspect="1"/>
            </p:cNvPicPr>
            <p:nvPr/>
          </p:nvPicPr>
          <p:blipFill rotWithShape="1">
            <a:blip r:embed="rId5"/>
            <a:srcRect l="70512" t="1" b="-1"/>
            <a:stretch/>
          </p:blipFill>
          <p:spPr>
            <a:xfrm>
              <a:off x="7366261" y="6196839"/>
              <a:ext cx="686328" cy="137467"/>
            </a:xfrm>
            <a:prstGeom prst="rect">
              <a:avLst/>
            </a:prstGeom>
          </p:spPr>
        </p:pic>
        <p:pic>
          <p:nvPicPr>
            <p:cNvPr id="60" name="圖片 59">
              <a:extLst>
                <a:ext uri="{FF2B5EF4-FFF2-40B4-BE49-F238E27FC236}">
                  <a16:creationId xmlns:a16="http://schemas.microsoft.com/office/drawing/2014/main" id="{4597DD42-1DC9-4C43-91E5-D65AE81272F5}"/>
                </a:ext>
              </a:extLst>
            </p:cNvPr>
            <p:cNvPicPr>
              <a:picLocks noChangeAspect="1"/>
            </p:cNvPicPr>
            <p:nvPr/>
          </p:nvPicPr>
          <p:blipFill rotWithShape="1">
            <a:blip r:embed="rId6"/>
            <a:srcRect l="14990" t="14962" r="48778" b="15552"/>
            <a:stretch/>
          </p:blipFill>
          <p:spPr>
            <a:xfrm>
              <a:off x="9501231" y="6296045"/>
              <a:ext cx="300572" cy="310393"/>
            </a:xfrm>
            <a:prstGeom prst="rect">
              <a:avLst/>
            </a:prstGeom>
          </p:spPr>
        </p:pic>
        <p:pic>
          <p:nvPicPr>
            <p:cNvPr id="61" name="圖片 60">
              <a:extLst>
                <a:ext uri="{FF2B5EF4-FFF2-40B4-BE49-F238E27FC236}">
                  <a16:creationId xmlns:a16="http://schemas.microsoft.com/office/drawing/2014/main" id="{DEB049BB-5908-46E5-9329-997F24BE824D}"/>
                </a:ext>
              </a:extLst>
            </p:cNvPr>
            <p:cNvPicPr>
              <a:picLocks noChangeAspect="1"/>
            </p:cNvPicPr>
            <p:nvPr/>
          </p:nvPicPr>
          <p:blipFill rotWithShape="1">
            <a:blip r:embed="rId7"/>
            <a:srcRect l="27600" t="42631" r="57162" b="52255"/>
            <a:stretch/>
          </p:blipFill>
          <p:spPr>
            <a:xfrm>
              <a:off x="9451356" y="5990864"/>
              <a:ext cx="700986" cy="132311"/>
            </a:xfrm>
            <a:prstGeom prst="rect">
              <a:avLst/>
            </a:prstGeom>
          </p:spPr>
        </p:pic>
      </p:grpSp>
      <p:grpSp>
        <p:nvGrpSpPr>
          <p:cNvPr id="53" name="群組 52">
            <a:extLst>
              <a:ext uri="{FF2B5EF4-FFF2-40B4-BE49-F238E27FC236}">
                <a16:creationId xmlns:a16="http://schemas.microsoft.com/office/drawing/2014/main" id="{93FA37FC-F20F-4191-8723-4864F0835B1F}"/>
              </a:ext>
            </a:extLst>
          </p:cNvPr>
          <p:cNvGrpSpPr/>
          <p:nvPr/>
        </p:nvGrpSpPr>
        <p:grpSpPr>
          <a:xfrm>
            <a:off x="440196" y="400242"/>
            <a:ext cx="726262" cy="200055"/>
            <a:chOff x="3976354" y="398965"/>
            <a:chExt cx="765341" cy="200055"/>
          </a:xfrm>
        </p:grpSpPr>
        <p:pic>
          <p:nvPicPr>
            <p:cNvPr id="56" name="圖片 55">
              <a:extLst>
                <a:ext uri="{FF2B5EF4-FFF2-40B4-BE49-F238E27FC236}">
                  <a16:creationId xmlns:a16="http://schemas.microsoft.com/office/drawing/2014/main" id="{CF5B7853-D67E-4D2F-8EA5-6EF6983BBB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57" name="文字方塊 56">
              <a:extLst>
                <a:ext uri="{FF2B5EF4-FFF2-40B4-BE49-F238E27FC236}">
                  <a16:creationId xmlns:a16="http://schemas.microsoft.com/office/drawing/2014/main" id="{0A6260E0-F221-401C-A916-6383C918E20F}"/>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pic>
        <p:nvPicPr>
          <p:cNvPr id="54" name="圖片 53">
            <a:extLst>
              <a:ext uri="{FF2B5EF4-FFF2-40B4-BE49-F238E27FC236}">
                <a16:creationId xmlns:a16="http://schemas.microsoft.com/office/drawing/2014/main" id="{6835A36C-2C31-44DF-BAD5-543E635F4D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434" y="6485588"/>
            <a:ext cx="172730" cy="190580"/>
          </a:xfrm>
          <a:prstGeom prst="rect">
            <a:avLst/>
          </a:prstGeom>
        </p:spPr>
      </p:pic>
      <p:pic>
        <p:nvPicPr>
          <p:cNvPr id="55" name="圖片 54">
            <a:extLst>
              <a:ext uri="{FF2B5EF4-FFF2-40B4-BE49-F238E27FC236}">
                <a16:creationId xmlns:a16="http://schemas.microsoft.com/office/drawing/2014/main" id="{8AE09EFE-7DD9-45D7-B4ED-26474DBDF3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71213" y="6441427"/>
            <a:ext cx="255944" cy="269716"/>
          </a:xfrm>
          <a:prstGeom prst="rect">
            <a:avLst/>
          </a:prstGeom>
        </p:spPr>
      </p:pic>
      <p:sp>
        <p:nvSpPr>
          <p:cNvPr id="75" name="文字方塊 74">
            <a:extLst>
              <a:ext uri="{FF2B5EF4-FFF2-40B4-BE49-F238E27FC236}">
                <a16:creationId xmlns:a16="http://schemas.microsoft.com/office/drawing/2014/main" id="{FFCFEDA2-6918-4A95-81D6-923571DD0989}"/>
              </a:ext>
            </a:extLst>
          </p:cNvPr>
          <p:cNvSpPr txBox="1"/>
          <p:nvPr/>
        </p:nvSpPr>
        <p:spPr>
          <a:xfrm>
            <a:off x="3812403" y="6288727"/>
            <a:ext cx="301686" cy="369332"/>
          </a:xfrm>
          <a:prstGeom prst="rect">
            <a:avLst/>
          </a:prstGeom>
          <a:noFill/>
        </p:spPr>
        <p:txBody>
          <a:bodyPr wrap="none" rtlCol="0">
            <a:spAutoFit/>
          </a:bodyPr>
          <a:lstStyle/>
          <a:p>
            <a:r>
              <a:rPr lang="en-US" altLang="zh-TW" dirty="0">
                <a:solidFill>
                  <a:srgbClr val="C00000"/>
                </a:solidFill>
              </a:rPr>
              <a:t>2</a:t>
            </a:r>
            <a:endParaRPr lang="zh-TW" altLang="en-US" dirty="0">
              <a:solidFill>
                <a:srgbClr val="C00000"/>
              </a:solidFill>
            </a:endParaRPr>
          </a:p>
        </p:txBody>
      </p:sp>
      <p:pic>
        <p:nvPicPr>
          <p:cNvPr id="77" name="圖片 76">
            <a:extLst>
              <a:ext uri="{FF2B5EF4-FFF2-40B4-BE49-F238E27FC236}">
                <a16:creationId xmlns:a16="http://schemas.microsoft.com/office/drawing/2014/main" id="{03712C7E-8717-43A9-9575-02CAF6CBD3F8}"/>
              </a:ext>
            </a:extLst>
          </p:cNvPr>
          <p:cNvPicPr>
            <a:picLocks noChangeAspect="1"/>
          </p:cNvPicPr>
          <p:nvPr/>
        </p:nvPicPr>
        <p:blipFill rotWithShape="1">
          <a:blip r:embed="rId11"/>
          <a:srcRect t="43322"/>
          <a:stretch/>
        </p:blipFill>
        <p:spPr>
          <a:xfrm>
            <a:off x="490456" y="4969192"/>
            <a:ext cx="1805381" cy="1211481"/>
          </a:xfrm>
          <a:prstGeom prst="rect">
            <a:avLst/>
          </a:prstGeom>
        </p:spPr>
      </p:pic>
      <p:sp>
        <p:nvSpPr>
          <p:cNvPr id="78" name="文字方塊 77">
            <a:extLst>
              <a:ext uri="{FF2B5EF4-FFF2-40B4-BE49-F238E27FC236}">
                <a16:creationId xmlns:a16="http://schemas.microsoft.com/office/drawing/2014/main" id="{60D88F15-075D-4525-A0A4-404E47CD2106}"/>
              </a:ext>
            </a:extLst>
          </p:cNvPr>
          <p:cNvSpPr txBox="1"/>
          <p:nvPr/>
        </p:nvSpPr>
        <p:spPr>
          <a:xfrm>
            <a:off x="10044826" y="-13141"/>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sp>
        <p:nvSpPr>
          <p:cNvPr id="80" name="矩形 79">
            <a:extLst>
              <a:ext uri="{FF2B5EF4-FFF2-40B4-BE49-F238E27FC236}">
                <a16:creationId xmlns:a16="http://schemas.microsoft.com/office/drawing/2014/main" id="{432D9801-855E-4315-8E68-7DF86AD5B728}"/>
              </a:ext>
            </a:extLst>
          </p:cNvPr>
          <p:cNvSpPr/>
          <p:nvPr/>
        </p:nvSpPr>
        <p:spPr>
          <a:xfrm>
            <a:off x="4502272" y="83609"/>
            <a:ext cx="3536462" cy="6702804"/>
          </a:xfrm>
          <a:prstGeom prst="rect">
            <a:avLst/>
          </a:prstGeom>
          <a:no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a:extLst>
              <a:ext uri="{FF2B5EF4-FFF2-40B4-BE49-F238E27FC236}">
                <a16:creationId xmlns:a16="http://schemas.microsoft.com/office/drawing/2014/main" id="{30E83B77-EF20-4E34-82AB-0E31923B46DD}"/>
              </a:ext>
            </a:extLst>
          </p:cNvPr>
          <p:cNvSpPr txBox="1"/>
          <p:nvPr/>
        </p:nvSpPr>
        <p:spPr>
          <a:xfrm>
            <a:off x="4866687" y="2563324"/>
            <a:ext cx="1191352"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latin typeface="微軟正黑體" panose="020B0604030504040204" pitchFamily="34" charset="-120"/>
                <a:ea typeface="微軟正黑體" panose="020B0604030504040204" pitchFamily="34" charset="-120"/>
              </a:rPr>
              <a:t>產品資訊</a:t>
            </a:r>
          </a:p>
        </p:txBody>
      </p:sp>
      <p:pic>
        <p:nvPicPr>
          <p:cNvPr id="82" name="圖片 81">
            <a:extLst>
              <a:ext uri="{FF2B5EF4-FFF2-40B4-BE49-F238E27FC236}">
                <a16:creationId xmlns:a16="http://schemas.microsoft.com/office/drawing/2014/main" id="{27CCEFB3-A108-4665-AD66-E007C71696A6}"/>
              </a:ext>
            </a:extLst>
          </p:cNvPr>
          <p:cNvPicPr>
            <a:picLocks noChangeAspect="1"/>
          </p:cNvPicPr>
          <p:nvPr/>
        </p:nvPicPr>
        <p:blipFill rotWithShape="1">
          <a:blip r:embed="rId3">
            <a:extLst>
              <a:ext uri="{28A0092B-C50C-407E-A947-70E740481C1C}">
                <a14:useLocalDpi xmlns:a14="http://schemas.microsoft.com/office/drawing/2010/main" val="0"/>
              </a:ext>
            </a:extLst>
          </a:blip>
          <a:srcRect t="26155" b="-55"/>
          <a:stretch/>
        </p:blipFill>
        <p:spPr>
          <a:xfrm>
            <a:off x="4977483" y="441644"/>
            <a:ext cx="2287988" cy="2086554"/>
          </a:xfrm>
          <a:prstGeom prst="rect">
            <a:avLst/>
          </a:prstGeom>
        </p:spPr>
      </p:pic>
      <p:sp>
        <p:nvSpPr>
          <p:cNvPr id="83" name="文字方塊 82">
            <a:extLst>
              <a:ext uri="{FF2B5EF4-FFF2-40B4-BE49-F238E27FC236}">
                <a16:creationId xmlns:a16="http://schemas.microsoft.com/office/drawing/2014/main" id="{0B5B73BA-9497-437F-8C4B-BD0CA95C9C38}"/>
              </a:ext>
            </a:extLst>
          </p:cNvPr>
          <p:cNvSpPr txBox="1"/>
          <p:nvPr/>
        </p:nvSpPr>
        <p:spPr>
          <a:xfrm>
            <a:off x="5185864" y="3425018"/>
            <a:ext cx="1059906"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strike="sngStrike" dirty="0">
                <a:latin typeface="微軟正黑體" panose="020B0604030504040204" pitchFamily="34" charset="-120"/>
                <a:ea typeface="微軟正黑體" panose="020B0604030504040204" pitchFamily="34" charset="-120"/>
              </a:rPr>
              <a:t>價格</a:t>
            </a:r>
            <a:r>
              <a:rPr lang="en-US" altLang="zh-TW" sz="1200" strike="sngStrike" dirty="0">
                <a:latin typeface="微軟正黑體" panose="020B0604030504040204" pitchFamily="34" charset="-120"/>
                <a:ea typeface="微軟正黑體" panose="020B0604030504040204" pitchFamily="34" charset="-120"/>
              </a:rPr>
              <a:t>:$700</a:t>
            </a:r>
            <a:endParaRPr lang="zh-TW" altLang="en-US" sz="1200" strike="sngStrike" dirty="0">
              <a:latin typeface="微軟正黑體" panose="020B0604030504040204" pitchFamily="34" charset="-120"/>
              <a:ea typeface="微軟正黑體" panose="020B0604030504040204" pitchFamily="34" charset="-120"/>
            </a:endParaRPr>
          </a:p>
        </p:txBody>
      </p:sp>
      <p:sp>
        <p:nvSpPr>
          <p:cNvPr id="84" name="文字方塊 83">
            <a:extLst>
              <a:ext uri="{FF2B5EF4-FFF2-40B4-BE49-F238E27FC236}">
                <a16:creationId xmlns:a16="http://schemas.microsoft.com/office/drawing/2014/main" id="{28C930A9-36D8-479D-ACD8-639035B14D73}"/>
              </a:ext>
            </a:extLst>
          </p:cNvPr>
          <p:cNvSpPr txBox="1"/>
          <p:nvPr/>
        </p:nvSpPr>
        <p:spPr>
          <a:xfrm>
            <a:off x="5174694" y="3017707"/>
            <a:ext cx="100860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規格</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粉色</a:t>
            </a:r>
          </a:p>
        </p:txBody>
      </p:sp>
      <p:sp>
        <p:nvSpPr>
          <p:cNvPr id="85" name="文字方塊 84">
            <a:extLst>
              <a:ext uri="{FF2B5EF4-FFF2-40B4-BE49-F238E27FC236}">
                <a16:creationId xmlns:a16="http://schemas.microsoft.com/office/drawing/2014/main" id="{CB512D14-41E6-4CF2-AA96-764AA17EAC48}"/>
              </a:ext>
            </a:extLst>
          </p:cNvPr>
          <p:cNvSpPr txBox="1"/>
          <p:nvPr/>
        </p:nvSpPr>
        <p:spPr>
          <a:xfrm>
            <a:off x="5177391" y="2809930"/>
            <a:ext cx="1470274"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商品名稱</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時尚花</a:t>
            </a:r>
          </a:p>
        </p:txBody>
      </p:sp>
      <p:sp>
        <p:nvSpPr>
          <p:cNvPr id="86" name="文字方塊 85">
            <a:extLst>
              <a:ext uri="{FF2B5EF4-FFF2-40B4-BE49-F238E27FC236}">
                <a16:creationId xmlns:a16="http://schemas.microsoft.com/office/drawing/2014/main" id="{AFF2456B-ABF3-41C9-A7A0-9614A7555590}"/>
              </a:ext>
            </a:extLst>
          </p:cNvPr>
          <p:cNvSpPr txBox="1"/>
          <p:nvPr/>
        </p:nvSpPr>
        <p:spPr>
          <a:xfrm>
            <a:off x="6095164" y="3398241"/>
            <a:ext cx="1377300" cy="307777"/>
          </a:xfrm>
          <a:prstGeom prst="rect">
            <a:avLst/>
          </a:prstGeom>
          <a:noFill/>
        </p:spPr>
        <p:txBody>
          <a:bodyPr wrap="none" rtlCol="0">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直播價格</a:t>
            </a:r>
            <a:r>
              <a:rPr lang="en-US" altLang="zh-TW" sz="1400" b="1" dirty="0">
                <a:solidFill>
                  <a:srgbClr val="C00000"/>
                </a:solidFill>
                <a:latin typeface="微軟正黑體" panose="020B0604030504040204" pitchFamily="34" charset="-120"/>
                <a:ea typeface="微軟正黑體" panose="020B0604030504040204" pitchFamily="34" charset="-120"/>
              </a:rPr>
              <a:t>:$650</a:t>
            </a:r>
            <a:endParaRPr lang="zh-TW" altLang="en-US" sz="1400" b="1" dirty="0">
              <a:solidFill>
                <a:srgbClr val="C00000"/>
              </a:solidFill>
              <a:latin typeface="微軟正黑體" panose="020B0604030504040204" pitchFamily="34" charset="-120"/>
              <a:ea typeface="微軟正黑體" panose="020B0604030504040204" pitchFamily="34" charset="-120"/>
            </a:endParaRPr>
          </a:p>
        </p:txBody>
      </p:sp>
      <p:sp>
        <p:nvSpPr>
          <p:cNvPr id="87" name="文字方塊 86">
            <a:extLst>
              <a:ext uri="{FF2B5EF4-FFF2-40B4-BE49-F238E27FC236}">
                <a16:creationId xmlns:a16="http://schemas.microsoft.com/office/drawing/2014/main" id="{1B029CD2-2382-4CBE-9D63-93F331E8DAD5}"/>
              </a:ext>
            </a:extLst>
          </p:cNvPr>
          <p:cNvSpPr txBox="1"/>
          <p:nvPr/>
        </p:nvSpPr>
        <p:spPr>
          <a:xfrm>
            <a:off x="5178567" y="3225484"/>
            <a:ext cx="88036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:28</a:t>
            </a:r>
            <a:endParaRPr lang="zh-TW" altLang="en-US" sz="1200" dirty="0">
              <a:latin typeface="微軟正黑體" panose="020B0604030504040204" pitchFamily="34" charset="-120"/>
              <a:ea typeface="微軟正黑體" panose="020B0604030504040204" pitchFamily="34" charset="-120"/>
            </a:endParaRPr>
          </a:p>
        </p:txBody>
      </p:sp>
      <p:pic>
        <p:nvPicPr>
          <p:cNvPr id="88" name="圖片 87">
            <a:extLst>
              <a:ext uri="{FF2B5EF4-FFF2-40B4-BE49-F238E27FC236}">
                <a16:creationId xmlns:a16="http://schemas.microsoft.com/office/drawing/2014/main" id="{B4E683AF-2BA2-489B-8EB1-D1592FB0C3C9}"/>
              </a:ext>
            </a:extLst>
          </p:cNvPr>
          <p:cNvPicPr>
            <a:picLocks noChangeAspect="1"/>
          </p:cNvPicPr>
          <p:nvPr/>
        </p:nvPicPr>
        <p:blipFill>
          <a:blip r:embed="rId12"/>
          <a:stretch>
            <a:fillRect/>
          </a:stretch>
        </p:blipFill>
        <p:spPr>
          <a:xfrm>
            <a:off x="4866687" y="3832329"/>
            <a:ext cx="2664853" cy="2256798"/>
          </a:xfrm>
          <a:prstGeom prst="rect">
            <a:avLst/>
          </a:prstGeom>
        </p:spPr>
      </p:pic>
      <p:grpSp>
        <p:nvGrpSpPr>
          <p:cNvPr id="126" name="群組 125">
            <a:extLst>
              <a:ext uri="{FF2B5EF4-FFF2-40B4-BE49-F238E27FC236}">
                <a16:creationId xmlns:a16="http://schemas.microsoft.com/office/drawing/2014/main" id="{4D05556D-CF94-4592-B5A5-DFB753FE6F63}"/>
              </a:ext>
            </a:extLst>
          </p:cNvPr>
          <p:cNvGrpSpPr/>
          <p:nvPr/>
        </p:nvGrpSpPr>
        <p:grpSpPr>
          <a:xfrm>
            <a:off x="7054551" y="5612882"/>
            <a:ext cx="909122" cy="974421"/>
            <a:chOff x="7054551" y="5612882"/>
            <a:chExt cx="909122" cy="974421"/>
          </a:xfrm>
        </p:grpSpPr>
        <p:sp>
          <p:nvSpPr>
            <p:cNvPr id="89" name="矩形 88">
              <a:extLst>
                <a:ext uri="{FF2B5EF4-FFF2-40B4-BE49-F238E27FC236}">
                  <a16:creationId xmlns:a16="http://schemas.microsoft.com/office/drawing/2014/main" id="{547C0F01-5973-4E68-9798-0CFF15235EC7}"/>
                </a:ext>
              </a:extLst>
            </p:cNvPr>
            <p:cNvSpPr/>
            <p:nvPr/>
          </p:nvSpPr>
          <p:spPr>
            <a:xfrm>
              <a:off x="7054551" y="5612882"/>
              <a:ext cx="855677" cy="9574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0" name="圖片 89">
              <a:extLst>
                <a:ext uri="{FF2B5EF4-FFF2-40B4-BE49-F238E27FC236}">
                  <a16:creationId xmlns:a16="http://schemas.microsoft.com/office/drawing/2014/main" id="{FDE9D2F3-4DB6-462A-81A9-2174C6669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8073" y="5675063"/>
              <a:ext cx="600468" cy="632778"/>
            </a:xfrm>
            <a:prstGeom prst="rect">
              <a:avLst/>
            </a:prstGeom>
          </p:spPr>
        </p:pic>
        <p:sp>
          <p:nvSpPr>
            <p:cNvPr id="91" name="文字方塊 90">
              <a:extLst>
                <a:ext uri="{FF2B5EF4-FFF2-40B4-BE49-F238E27FC236}">
                  <a16:creationId xmlns:a16="http://schemas.microsoft.com/office/drawing/2014/main" id="{ECD02B9B-FB75-41A5-96B6-23E9DC752C25}"/>
                </a:ext>
              </a:extLst>
            </p:cNvPr>
            <p:cNvSpPr txBox="1"/>
            <p:nvPr/>
          </p:nvSpPr>
          <p:spPr>
            <a:xfrm>
              <a:off x="7064068" y="6310304"/>
              <a:ext cx="899605"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直播畫面</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grpSp>
      <p:sp>
        <p:nvSpPr>
          <p:cNvPr id="95" name="文字方塊 94">
            <a:extLst>
              <a:ext uri="{FF2B5EF4-FFF2-40B4-BE49-F238E27FC236}">
                <a16:creationId xmlns:a16="http://schemas.microsoft.com/office/drawing/2014/main" id="{D0433F40-13ED-42A4-83F2-3E7C7124FC23}"/>
              </a:ext>
            </a:extLst>
          </p:cNvPr>
          <p:cNvSpPr txBox="1"/>
          <p:nvPr/>
        </p:nvSpPr>
        <p:spPr>
          <a:xfrm>
            <a:off x="274638" y="1231729"/>
            <a:ext cx="891819" cy="200055"/>
          </a:xfrm>
          <a:prstGeom prst="rect">
            <a:avLst/>
          </a:prstGeom>
          <a:noFill/>
        </p:spPr>
        <p:txBody>
          <a:bodyPr wrap="squar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sz="700" dirty="0"/>
              <a:t>商品稱</a:t>
            </a:r>
            <a:r>
              <a:rPr lang="en-US" altLang="zh-TW" sz="700" dirty="0"/>
              <a:t>:</a:t>
            </a:r>
            <a:r>
              <a:rPr lang="zh-TW" altLang="en-US" sz="700" dirty="0"/>
              <a:t>時尚花</a:t>
            </a:r>
          </a:p>
        </p:txBody>
      </p:sp>
      <p:sp>
        <p:nvSpPr>
          <p:cNvPr id="112" name="文字方塊 111">
            <a:extLst>
              <a:ext uri="{FF2B5EF4-FFF2-40B4-BE49-F238E27FC236}">
                <a16:creationId xmlns:a16="http://schemas.microsoft.com/office/drawing/2014/main" id="{53086848-A031-4823-B698-846735D22A48}"/>
              </a:ext>
            </a:extLst>
          </p:cNvPr>
          <p:cNvSpPr txBox="1"/>
          <p:nvPr/>
        </p:nvSpPr>
        <p:spPr>
          <a:xfrm>
            <a:off x="4671992" y="64590"/>
            <a:ext cx="1005403" cy="338554"/>
          </a:xfrm>
          <a:prstGeom prst="rect">
            <a:avLst/>
          </a:prstGeom>
          <a:noFill/>
        </p:spPr>
        <p:txBody>
          <a:bodyPr wrap="none" rtlCol="0">
            <a:spAutoFit/>
          </a:bodyPr>
          <a:lstStyle/>
          <a:p>
            <a:r>
              <a:rPr lang="zh-TW" altLang="en-US" sz="1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當前商品</a:t>
            </a:r>
          </a:p>
        </p:txBody>
      </p:sp>
      <p:sp>
        <p:nvSpPr>
          <p:cNvPr id="113" name="文字方塊 112">
            <a:extLst>
              <a:ext uri="{FF2B5EF4-FFF2-40B4-BE49-F238E27FC236}">
                <a16:creationId xmlns:a16="http://schemas.microsoft.com/office/drawing/2014/main" id="{4B610079-55C6-4705-B4C3-EDD9F0BEE0C5}"/>
              </a:ext>
            </a:extLst>
          </p:cNvPr>
          <p:cNvSpPr txBox="1"/>
          <p:nvPr/>
        </p:nvSpPr>
        <p:spPr>
          <a:xfrm>
            <a:off x="9029778" y="435602"/>
            <a:ext cx="3122470" cy="6524863"/>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直播畫面，向右滑動則開啟勿擾模式，除了直播畫面不顯示其他資訊；從勿擾模式再往左滑動，則關閉勿擾模式。</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以下功能如同電腦版作用</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en-US" altLang="zh-TW" sz="1100" dirty="0">
                <a:latin typeface="微軟正黑體" panose="020B0604030504040204" pitchFamily="34" charset="-120"/>
                <a:ea typeface="微軟正黑體" panose="020B0604030504040204" pitchFamily="34" charset="-120"/>
              </a:rPr>
              <a:t>LIVE</a:t>
            </a:r>
            <a:r>
              <a:rPr lang="zh-TW" altLang="en-US" sz="1100" dirty="0">
                <a:latin typeface="微軟正黑體" panose="020B0604030504040204" pitchFamily="34" charset="-120"/>
                <a:ea typeface="微軟正黑體" panose="020B0604030504040204" pitchFamily="34" charset="-120"/>
              </a:rPr>
              <a:t>字樣顯示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跑馬燈顯示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觀看人數顯示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計時器顯示</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長按可拖拉</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留言顯示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en-US" altLang="zh-TW" sz="1100" dirty="0">
                <a:latin typeface="微軟正黑體" panose="020B0604030504040204" pitchFamily="34" charset="-120"/>
                <a:ea typeface="微軟正黑體" panose="020B0604030504040204" pitchFamily="34" charset="-120"/>
              </a:rPr>
              <a:t>Fb </a:t>
            </a:r>
            <a:r>
              <a:rPr lang="zh-TW" altLang="en-US" sz="1100" dirty="0">
                <a:latin typeface="微軟正黑體" panose="020B0604030504040204" pitchFamily="34" charset="-120"/>
                <a:ea typeface="微軟正黑體" panose="020B0604030504040204" pitchFamily="34" charset="-120"/>
              </a:rPr>
              <a:t>表情符號、留言數、分享數顯示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留言空白欄</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點選表情符號按鍵</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分享按鍵</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抽獎中獎者顯示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投票</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右側</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當前商品</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可拖拉</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當買家喊</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時，數量須對應減少。</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長按商品資訊框可利用拖拉方式移動。</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點選當前商品圖示，整個畫面變成此商品的詳細介紹畫面。</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直播畫面變成小縮圖，可移動，點選縮可回到原本畫面。</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左側</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先前商品</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點選先前商品按鍵，出現彈跳視窗</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長按可拖拉</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彈跳視窗</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提醒文字顯示</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欲購買此處商品，請留言</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a:t>
            </a:r>
            <a:r>
              <a:rPr lang="en-US" altLang="zh-TW" sz="1100" dirty="0">
                <a:latin typeface="微軟正黑體" panose="020B0604030504040204" pitchFamily="34" charset="-120"/>
                <a:ea typeface="微軟正黑體" panose="020B0604030504040204" pitchFamily="34" charset="-120"/>
              </a:rPr>
              <a:t>+1</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左右畫滑動可看到不同商品。</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商品照片、名稱、規格、數量、價格、目前價格顯示。</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highlight>
                  <a:srgbClr val="FF9620"/>
                </a:highlight>
                <a:latin typeface="微軟正黑體" panose="020B0604030504040204" pitchFamily="34" charset="-120"/>
                <a:ea typeface="微軟正黑體" panose="020B0604030504040204" pitchFamily="34" charset="-120"/>
              </a:rPr>
              <a:t>點選該商品的查看更多，整個畫面變成此商品的詳細介紹畫面。</a:t>
            </a:r>
            <a:endParaRPr lang="en-US" altLang="zh-TW" sz="1100" dirty="0">
              <a:highlight>
                <a:srgbClr val="FF9620"/>
              </a:highlight>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直播畫面變成小縮圖，可移動，點選縮可回到原本畫面。</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grpSp>
        <p:nvGrpSpPr>
          <p:cNvPr id="2" name="群組 1">
            <a:extLst>
              <a:ext uri="{FF2B5EF4-FFF2-40B4-BE49-F238E27FC236}">
                <a16:creationId xmlns:a16="http://schemas.microsoft.com/office/drawing/2014/main" id="{3D4E2E75-0AA9-479D-A648-15EE0B402C9A}"/>
              </a:ext>
            </a:extLst>
          </p:cNvPr>
          <p:cNvGrpSpPr/>
          <p:nvPr/>
        </p:nvGrpSpPr>
        <p:grpSpPr>
          <a:xfrm>
            <a:off x="843250" y="2719247"/>
            <a:ext cx="2845250" cy="2141925"/>
            <a:chOff x="843250" y="2719247"/>
            <a:chExt cx="2845250" cy="2141925"/>
          </a:xfrm>
        </p:grpSpPr>
        <p:sp>
          <p:nvSpPr>
            <p:cNvPr id="100" name="矩形 99">
              <a:extLst>
                <a:ext uri="{FF2B5EF4-FFF2-40B4-BE49-F238E27FC236}">
                  <a16:creationId xmlns:a16="http://schemas.microsoft.com/office/drawing/2014/main" id="{AD3B35F8-887F-46C8-A0A8-C6A857289694}"/>
                </a:ext>
              </a:extLst>
            </p:cNvPr>
            <p:cNvSpPr/>
            <p:nvPr/>
          </p:nvSpPr>
          <p:spPr>
            <a:xfrm>
              <a:off x="843250" y="2841147"/>
              <a:ext cx="2693914" cy="202002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文字方塊 100">
              <a:extLst>
                <a:ext uri="{FF2B5EF4-FFF2-40B4-BE49-F238E27FC236}">
                  <a16:creationId xmlns:a16="http://schemas.microsoft.com/office/drawing/2014/main" id="{30B21D11-0622-47E2-AFF6-F5B27CDDDABF}"/>
                </a:ext>
              </a:extLst>
            </p:cNvPr>
            <p:cNvSpPr txBox="1"/>
            <p:nvPr/>
          </p:nvSpPr>
          <p:spPr>
            <a:xfrm>
              <a:off x="935079" y="2838361"/>
              <a:ext cx="1005403" cy="338554"/>
            </a:xfrm>
            <a:prstGeom prst="rect">
              <a:avLst/>
            </a:prstGeom>
            <a:noFill/>
          </p:spPr>
          <p:txBody>
            <a:bodyPr wrap="none" rtlCol="0">
              <a:spAutoFit/>
            </a:bodyPr>
            <a:lstStyle/>
            <a:p>
              <a:r>
                <a:rPr lang="zh-TW" altLang="en-US" sz="1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先前商品</a:t>
              </a:r>
            </a:p>
          </p:txBody>
        </p:sp>
        <p:sp>
          <p:nvSpPr>
            <p:cNvPr id="102" name="文字方塊 101">
              <a:extLst>
                <a:ext uri="{FF2B5EF4-FFF2-40B4-BE49-F238E27FC236}">
                  <a16:creationId xmlns:a16="http://schemas.microsoft.com/office/drawing/2014/main" id="{906FB973-7042-46D5-9188-10D9E8E59AF4}"/>
                </a:ext>
              </a:extLst>
            </p:cNvPr>
            <p:cNvSpPr txBox="1"/>
            <p:nvPr/>
          </p:nvSpPr>
          <p:spPr>
            <a:xfrm>
              <a:off x="2129082" y="3816495"/>
              <a:ext cx="998991" cy="261610"/>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:$700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103" name="文字方塊 102">
              <a:extLst>
                <a:ext uri="{FF2B5EF4-FFF2-40B4-BE49-F238E27FC236}">
                  <a16:creationId xmlns:a16="http://schemas.microsoft.com/office/drawing/2014/main" id="{FACCD991-4A5A-4CF0-BDE5-E78EC8D7B36B}"/>
                </a:ext>
              </a:extLst>
            </p:cNvPr>
            <p:cNvSpPr txBox="1"/>
            <p:nvPr/>
          </p:nvSpPr>
          <p:spPr>
            <a:xfrm>
              <a:off x="2117912" y="3409184"/>
              <a:ext cx="954107" cy="261610"/>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粉色</a:t>
              </a:r>
            </a:p>
          </p:txBody>
        </p:sp>
        <p:sp>
          <p:nvSpPr>
            <p:cNvPr id="104" name="文字方塊 103">
              <a:extLst>
                <a:ext uri="{FF2B5EF4-FFF2-40B4-BE49-F238E27FC236}">
                  <a16:creationId xmlns:a16="http://schemas.microsoft.com/office/drawing/2014/main" id="{E5F028DE-4A48-438B-AAA3-5F27F0176C4B}"/>
                </a:ext>
              </a:extLst>
            </p:cNvPr>
            <p:cNvSpPr txBox="1"/>
            <p:nvPr/>
          </p:nvSpPr>
          <p:spPr>
            <a:xfrm>
              <a:off x="2120609" y="3201407"/>
              <a:ext cx="1196161"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韓絮</a:t>
              </a:r>
            </a:p>
          </p:txBody>
        </p:sp>
        <p:sp>
          <p:nvSpPr>
            <p:cNvPr id="105" name="文字方塊 104">
              <a:extLst>
                <a:ext uri="{FF2B5EF4-FFF2-40B4-BE49-F238E27FC236}">
                  <a16:creationId xmlns:a16="http://schemas.microsoft.com/office/drawing/2014/main" id="{4BD64514-A455-4F5A-AE49-B0F1FF54F061}"/>
                </a:ext>
              </a:extLst>
            </p:cNvPr>
            <p:cNvSpPr txBox="1"/>
            <p:nvPr/>
          </p:nvSpPr>
          <p:spPr>
            <a:xfrm>
              <a:off x="2305053" y="4037842"/>
              <a:ext cx="1117614" cy="261610"/>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:$650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106" name="文字方塊 105">
              <a:extLst>
                <a:ext uri="{FF2B5EF4-FFF2-40B4-BE49-F238E27FC236}">
                  <a16:creationId xmlns:a16="http://schemas.microsoft.com/office/drawing/2014/main" id="{03F33753-B1B6-4395-BA0D-783C41C64EC6}"/>
                </a:ext>
              </a:extLst>
            </p:cNvPr>
            <p:cNvSpPr txBox="1"/>
            <p:nvPr/>
          </p:nvSpPr>
          <p:spPr>
            <a:xfrm>
              <a:off x="2121785" y="3616961"/>
              <a:ext cx="835485" cy="261610"/>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:28</a:t>
              </a:r>
              <a:endParaRPr lang="zh-TW" altLang="en-US" sz="1050" dirty="0">
                <a:latin typeface="微軟正黑體" panose="020B0604030504040204" pitchFamily="34" charset="-120"/>
                <a:ea typeface="微軟正黑體" panose="020B0604030504040204" pitchFamily="34" charset="-120"/>
              </a:endParaRPr>
            </a:p>
          </p:txBody>
        </p:sp>
        <p:pic>
          <p:nvPicPr>
            <p:cNvPr id="107" name="Picture 6" descr="Popular Bridal Bouquet Shapes And Styles â¤ï¸ Wedding planning ideas &amp; inspiration. Wedding dresses, decor, and lots more. #weddingideas #wedding #bridal">
              <a:extLst>
                <a:ext uri="{FF2B5EF4-FFF2-40B4-BE49-F238E27FC236}">
                  <a16:creationId xmlns:a16="http://schemas.microsoft.com/office/drawing/2014/main" id="{AC0F4F06-5E12-47E8-BE32-C534A801DC4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4104" b="16516"/>
            <a:stretch/>
          </p:blipFill>
          <p:spPr bwMode="auto">
            <a:xfrm>
              <a:off x="932734" y="3171767"/>
              <a:ext cx="1174480" cy="1375081"/>
            </a:xfrm>
            <a:prstGeom prst="rect">
              <a:avLst/>
            </a:prstGeom>
            <a:noFill/>
            <a:extLst>
              <a:ext uri="{909E8E84-426E-40DD-AFC4-6F175D3DCCD1}">
                <a14:hiddenFill xmlns:a14="http://schemas.microsoft.com/office/drawing/2010/main">
                  <a:solidFill>
                    <a:srgbClr val="FFFFFF"/>
                  </a:solidFill>
                </a14:hiddenFill>
              </a:ext>
            </a:extLst>
          </p:spPr>
        </p:pic>
        <p:sp>
          <p:nvSpPr>
            <p:cNvPr id="111" name="文字方塊 110">
              <a:extLst>
                <a:ext uri="{FF2B5EF4-FFF2-40B4-BE49-F238E27FC236}">
                  <a16:creationId xmlns:a16="http://schemas.microsoft.com/office/drawing/2014/main" id="{D50D5D22-64ED-40D0-8139-928B02272BB8}"/>
                </a:ext>
              </a:extLst>
            </p:cNvPr>
            <p:cNvSpPr txBox="1"/>
            <p:nvPr/>
          </p:nvSpPr>
          <p:spPr>
            <a:xfrm>
              <a:off x="3294758" y="2719247"/>
              <a:ext cx="284052" cy="369332"/>
            </a:xfrm>
            <a:prstGeom prst="rect">
              <a:avLst/>
            </a:prstGeom>
            <a:noFill/>
          </p:spPr>
          <p:txBody>
            <a:bodyPr wrap="none" rtlCol="0">
              <a:spAutoFit/>
            </a:bodyPr>
            <a:lstStyle/>
            <a:p>
              <a:r>
                <a:rPr lang="en-US" altLang="zh-TW" dirty="0"/>
                <a:t>x</a:t>
              </a:r>
              <a:endParaRPr lang="zh-TW" altLang="en-US" dirty="0"/>
            </a:p>
          </p:txBody>
        </p:sp>
        <p:sp>
          <p:nvSpPr>
            <p:cNvPr id="114" name="文字方塊 113">
              <a:extLst>
                <a:ext uri="{FF2B5EF4-FFF2-40B4-BE49-F238E27FC236}">
                  <a16:creationId xmlns:a16="http://schemas.microsoft.com/office/drawing/2014/main" id="{88740CD6-9473-423E-845F-F640BD15F9CD}"/>
                </a:ext>
              </a:extLst>
            </p:cNvPr>
            <p:cNvSpPr txBox="1"/>
            <p:nvPr/>
          </p:nvSpPr>
          <p:spPr>
            <a:xfrm>
              <a:off x="1806412" y="2947656"/>
              <a:ext cx="1584088" cy="200055"/>
            </a:xfrm>
            <a:prstGeom prst="rect">
              <a:avLst/>
            </a:prstGeom>
            <a:noFill/>
          </p:spPr>
          <p:txBody>
            <a:bodyPr wrap="none" rtlCol="0">
              <a:spAutoFit/>
            </a:bodyPr>
            <a:lstStyle/>
            <a:p>
              <a:r>
                <a:rPr lang="zh-TW" altLang="en-US" sz="700" b="1" u="sng" dirty="0">
                  <a:solidFill>
                    <a:srgbClr val="C00000"/>
                  </a:solidFill>
                  <a:latin typeface="微軟正黑體" panose="020B0604030504040204" pitchFamily="34" charset="-120"/>
                  <a:ea typeface="微軟正黑體" panose="020B0604030504040204" pitchFamily="34" charset="-120"/>
                </a:rPr>
                <a:t>欲購買此處商品，請留言</a:t>
              </a:r>
              <a:r>
                <a:rPr lang="en-US" altLang="zh-TW" sz="700" b="1" u="sng" dirty="0">
                  <a:solidFill>
                    <a:srgbClr val="C00000"/>
                  </a:solidFill>
                  <a:latin typeface="微軟正黑體" panose="020B0604030504040204" pitchFamily="34" charset="-120"/>
                  <a:ea typeface="微軟正黑體" panose="020B0604030504040204" pitchFamily="34" charset="-120"/>
                </a:rPr>
                <a:t>:</a:t>
              </a:r>
              <a:r>
                <a:rPr lang="zh-TW" altLang="en-US" sz="700" b="1" u="sng" dirty="0">
                  <a:solidFill>
                    <a:srgbClr val="C00000"/>
                  </a:solidFill>
                  <a:latin typeface="微軟正黑體" panose="020B0604030504040204" pitchFamily="34" charset="-120"/>
                  <a:ea typeface="微軟正黑體" panose="020B0604030504040204" pitchFamily="34" charset="-120"/>
                </a:rPr>
                <a:t>商品名</a:t>
              </a:r>
              <a:r>
                <a:rPr lang="en-US" altLang="zh-TW" sz="700" b="1" u="sng" dirty="0">
                  <a:solidFill>
                    <a:srgbClr val="C00000"/>
                  </a:solidFill>
                  <a:latin typeface="微軟正黑體" panose="020B0604030504040204" pitchFamily="34" charset="-120"/>
                  <a:ea typeface="微軟正黑體" panose="020B0604030504040204" pitchFamily="34" charset="-120"/>
                </a:rPr>
                <a:t>+1</a:t>
              </a:r>
              <a:endParaRPr lang="zh-TW" altLang="en-US" sz="700" b="1" u="sng" dirty="0">
                <a:solidFill>
                  <a:srgbClr val="C00000"/>
                </a:solidFill>
                <a:latin typeface="微軟正黑體" panose="020B0604030504040204" pitchFamily="34" charset="-120"/>
                <a:ea typeface="微軟正黑體" panose="020B0604030504040204" pitchFamily="34" charset="-120"/>
              </a:endParaRPr>
            </a:p>
          </p:txBody>
        </p:sp>
        <p:sp>
          <p:nvSpPr>
            <p:cNvPr id="110" name="文字方塊 109">
              <a:extLst>
                <a:ext uri="{FF2B5EF4-FFF2-40B4-BE49-F238E27FC236}">
                  <a16:creationId xmlns:a16="http://schemas.microsoft.com/office/drawing/2014/main" id="{D8AC59E7-E741-4A63-9170-0C1213683213}"/>
                </a:ext>
              </a:extLst>
            </p:cNvPr>
            <p:cNvSpPr txBox="1"/>
            <p:nvPr/>
          </p:nvSpPr>
          <p:spPr>
            <a:xfrm>
              <a:off x="2037118" y="4626746"/>
              <a:ext cx="463588" cy="169277"/>
            </a:xfrm>
            <a:prstGeom prst="rect">
              <a:avLst/>
            </a:prstGeom>
            <a:noFill/>
          </p:spPr>
          <p:txBody>
            <a:bodyPr wrap="none" rtlCol="0">
              <a:spAutoFit/>
            </a:bodyPr>
            <a:lstStyle/>
            <a:p>
              <a:r>
                <a:rPr lang="zh-TW" altLang="en-US" sz="500" dirty="0"/>
                <a:t>●   </a:t>
              </a:r>
              <a:r>
                <a:rPr lang="zh-TW" altLang="en-US" sz="500" dirty="0">
                  <a:solidFill>
                    <a:schemeClr val="bg2"/>
                  </a:solidFill>
                </a:rPr>
                <a:t>●  </a:t>
              </a:r>
              <a:r>
                <a:rPr lang="zh-TW" altLang="en-US" sz="500" dirty="0"/>
                <a:t> </a:t>
              </a:r>
              <a:r>
                <a:rPr lang="zh-TW" altLang="en-US" sz="500" dirty="0">
                  <a:solidFill>
                    <a:schemeClr val="bg2"/>
                  </a:solidFill>
                </a:rPr>
                <a:t>●</a:t>
              </a:r>
            </a:p>
          </p:txBody>
        </p:sp>
        <p:sp>
          <p:nvSpPr>
            <p:cNvPr id="108" name="矩形: 圓角 107">
              <a:extLst>
                <a:ext uri="{FF2B5EF4-FFF2-40B4-BE49-F238E27FC236}">
                  <a16:creationId xmlns:a16="http://schemas.microsoft.com/office/drawing/2014/main" id="{9EF7D8E7-9EFD-4BFF-8130-1ED51115651C}"/>
                </a:ext>
              </a:extLst>
            </p:cNvPr>
            <p:cNvSpPr/>
            <p:nvPr/>
          </p:nvSpPr>
          <p:spPr>
            <a:xfrm>
              <a:off x="2923452" y="4364793"/>
              <a:ext cx="512305" cy="175567"/>
            </a:xfrm>
            <a:prstGeom prst="roundRect">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文字方塊 108">
              <a:extLst>
                <a:ext uri="{FF2B5EF4-FFF2-40B4-BE49-F238E27FC236}">
                  <a16:creationId xmlns:a16="http://schemas.microsoft.com/office/drawing/2014/main" id="{BC6A3929-9263-4E50-961D-006319B1B351}"/>
                </a:ext>
              </a:extLst>
            </p:cNvPr>
            <p:cNvSpPr txBox="1"/>
            <p:nvPr/>
          </p:nvSpPr>
          <p:spPr>
            <a:xfrm>
              <a:off x="2904121" y="4348663"/>
              <a:ext cx="595035" cy="215444"/>
            </a:xfrm>
            <a:prstGeom prst="rect">
              <a:avLst/>
            </a:prstGeom>
            <a:noFill/>
          </p:spPr>
          <p:txBody>
            <a:bodyPr wrap="none" rtlCol="0">
              <a:spAutoFit/>
            </a:bodyPr>
            <a:lstStyle/>
            <a:p>
              <a:r>
                <a:rPr lang="zh-TW" altLang="en-US" sz="800" dirty="0">
                  <a:latin typeface="微軟正黑體" panose="020B0604030504040204" pitchFamily="34" charset="-120"/>
                  <a:ea typeface="微軟正黑體" panose="020B0604030504040204" pitchFamily="34" charset="-120"/>
                </a:rPr>
                <a:t>查看更多</a:t>
              </a:r>
            </a:p>
          </p:txBody>
        </p:sp>
        <p:pic>
          <p:nvPicPr>
            <p:cNvPr id="128" name="圖片 127">
              <a:extLst>
                <a:ext uri="{FF2B5EF4-FFF2-40B4-BE49-F238E27FC236}">
                  <a16:creationId xmlns:a16="http://schemas.microsoft.com/office/drawing/2014/main" id="{73D7E00B-3730-41A4-B764-C878A524B73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09583" y="4445504"/>
              <a:ext cx="378917" cy="378917"/>
            </a:xfrm>
            <a:prstGeom prst="rect">
              <a:avLst/>
            </a:prstGeom>
          </p:spPr>
        </p:pic>
      </p:grpSp>
    </p:spTree>
    <p:extLst>
      <p:ext uri="{BB962C8B-B14F-4D97-AF65-F5344CB8AC3E}">
        <p14:creationId xmlns:p14="http://schemas.microsoft.com/office/powerpoint/2010/main" val="3936372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3E8088B0-C51C-48FC-B373-17AFA78EF721}"/>
              </a:ext>
            </a:extLst>
          </p:cNvPr>
          <p:cNvGrpSpPr/>
          <p:nvPr/>
        </p:nvGrpSpPr>
        <p:grpSpPr>
          <a:xfrm>
            <a:off x="409142" y="117309"/>
            <a:ext cx="417910" cy="292066"/>
            <a:chOff x="5685270" y="4918450"/>
            <a:chExt cx="543679" cy="230832"/>
          </a:xfrm>
        </p:grpSpPr>
        <p:sp>
          <p:nvSpPr>
            <p:cNvPr id="6" name="矩形: 圓角 5">
              <a:extLst>
                <a:ext uri="{FF2B5EF4-FFF2-40B4-BE49-F238E27FC236}">
                  <a16:creationId xmlns:a16="http://schemas.microsoft.com/office/drawing/2014/main" id="{EFECEFCA-9A14-4EBF-9BC4-98B596F0326C}"/>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2124E08E-D7F4-46BE-92B4-ED36A7282282}"/>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8" name="矩形 7">
            <a:extLst>
              <a:ext uri="{FF2B5EF4-FFF2-40B4-BE49-F238E27FC236}">
                <a16:creationId xmlns:a16="http://schemas.microsoft.com/office/drawing/2014/main" id="{43399F10-F477-46E8-AC7F-C4CF30F2566A}"/>
              </a:ext>
            </a:extLst>
          </p:cNvPr>
          <p:cNvSpPr/>
          <p:nvPr/>
        </p:nvSpPr>
        <p:spPr>
          <a:xfrm>
            <a:off x="331628" y="83609"/>
            <a:ext cx="3773346" cy="6702804"/>
          </a:xfrm>
          <a:prstGeom prst="rect">
            <a:avLst/>
          </a:prstGeom>
          <a:no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67FBC9B8-D169-48C3-91B0-1090631A3E71}"/>
              </a:ext>
            </a:extLst>
          </p:cNvPr>
          <p:cNvGrpSpPr/>
          <p:nvPr/>
        </p:nvGrpSpPr>
        <p:grpSpPr>
          <a:xfrm>
            <a:off x="303333" y="739737"/>
            <a:ext cx="292062" cy="632778"/>
            <a:chOff x="5393107" y="1334403"/>
            <a:chExt cx="307777" cy="632778"/>
          </a:xfrm>
        </p:grpSpPr>
        <p:sp>
          <p:nvSpPr>
            <p:cNvPr id="10" name="矩形 9">
              <a:extLst>
                <a:ext uri="{FF2B5EF4-FFF2-40B4-BE49-F238E27FC236}">
                  <a16:creationId xmlns:a16="http://schemas.microsoft.com/office/drawing/2014/main" id="{0A97A15B-98F8-4228-A633-693552419501}"/>
                </a:ext>
              </a:extLst>
            </p:cNvPr>
            <p:cNvSpPr/>
            <p:nvPr/>
          </p:nvSpPr>
          <p:spPr>
            <a:xfrm>
              <a:off x="5436066" y="1342738"/>
              <a:ext cx="234891" cy="48245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F050D0C7-D088-4F5A-833B-880EB6C9CD80}"/>
                </a:ext>
              </a:extLst>
            </p:cNvPr>
            <p:cNvSpPr txBox="1"/>
            <p:nvPr/>
          </p:nvSpPr>
          <p:spPr>
            <a:xfrm>
              <a:off x="5393107" y="133440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先前商品</a:t>
              </a:r>
            </a:p>
          </p:txBody>
        </p:sp>
      </p:grpSp>
      <p:sp>
        <p:nvSpPr>
          <p:cNvPr id="12" name="矩形 11">
            <a:extLst>
              <a:ext uri="{FF2B5EF4-FFF2-40B4-BE49-F238E27FC236}">
                <a16:creationId xmlns:a16="http://schemas.microsoft.com/office/drawing/2014/main" id="{D1DBB5DE-4793-4B5A-BBD3-0B5405100B40}"/>
              </a:ext>
            </a:extLst>
          </p:cNvPr>
          <p:cNvSpPr/>
          <p:nvPr/>
        </p:nvSpPr>
        <p:spPr>
          <a:xfrm>
            <a:off x="795814" y="129866"/>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13" name="群組 12">
            <a:extLst>
              <a:ext uri="{FF2B5EF4-FFF2-40B4-BE49-F238E27FC236}">
                <a16:creationId xmlns:a16="http://schemas.microsoft.com/office/drawing/2014/main" id="{2BA375B3-9215-4D89-B7F2-A82635E126BC}"/>
              </a:ext>
            </a:extLst>
          </p:cNvPr>
          <p:cNvGrpSpPr/>
          <p:nvPr/>
        </p:nvGrpSpPr>
        <p:grpSpPr>
          <a:xfrm>
            <a:off x="3211716" y="511017"/>
            <a:ext cx="820561" cy="1286312"/>
            <a:chOff x="4707580" y="1344377"/>
            <a:chExt cx="864714" cy="1286312"/>
          </a:xfrm>
        </p:grpSpPr>
        <p:sp>
          <p:nvSpPr>
            <p:cNvPr id="14" name="矩形: 圓角 13">
              <a:extLst>
                <a:ext uri="{FF2B5EF4-FFF2-40B4-BE49-F238E27FC236}">
                  <a16:creationId xmlns:a16="http://schemas.microsoft.com/office/drawing/2014/main" id="{8A7A119D-04A3-4856-8CBB-658E4E2BD69A}"/>
                </a:ext>
              </a:extLst>
            </p:cNvPr>
            <p:cNvSpPr/>
            <p:nvPr/>
          </p:nvSpPr>
          <p:spPr>
            <a:xfrm>
              <a:off x="4754112" y="1344377"/>
              <a:ext cx="769343" cy="1286312"/>
            </a:xfrm>
            <a:prstGeom prst="round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D5090C37-402B-4747-BE01-7BF8E095700E}"/>
                </a:ext>
              </a:extLst>
            </p:cNvPr>
            <p:cNvSpPr txBox="1"/>
            <p:nvPr/>
          </p:nvSpPr>
          <p:spPr>
            <a:xfrm>
              <a:off x="4715969" y="2367657"/>
              <a:ext cx="856325"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直播價格</a:t>
              </a:r>
              <a:r>
                <a:rPr lang="en-US" altLang="zh-TW" dirty="0"/>
                <a:t>:$600</a:t>
              </a:r>
              <a:endParaRPr lang="zh-TW" altLang="en-US" dirty="0"/>
            </a:p>
          </p:txBody>
        </p:sp>
        <p:sp>
          <p:nvSpPr>
            <p:cNvPr id="16" name="文字方塊 15">
              <a:extLst>
                <a:ext uri="{FF2B5EF4-FFF2-40B4-BE49-F238E27FC236}">
                  <a16:creationId xmlns:a16="http://schemas.microsoft.com/office/drawing/2014/main" id="{C972284F-373F-4C3F-BD1F-5F3C1592B601}"/>
                </a:ext>
              </a:extLst>
            </p:cNvPr>
            <p:cNvSpPr txBox="1"/>
            <p:nvPr/>
          </p:nvSpPr>
          <p:spPr>
            <a:xfrm>
              <a:off x="4707580" y="1929567"/>
              <a:ext cx="721672" cy="215444"/>
            </a:xfrm>
            <a:prstGeom prst="rect">
              <a:avLst/>
            </a:prstGeom>
            <a:noFill/>
          </p:spPr>
          <p:txBody>
            <a:bodyPr wrap="none" rtlCol="0">
              <a:spAutoFit/>
            </a:bodyPr>
            <a:lstStyle/>
            <a:p>
              <a:r>
                <a:rPr lang="zh-TW" altLang="en-US" sz="800" dirty="0">
                  <a:solidFill>
                    <a:schemeClr val="bg1"/>
                  </a:solidFill>
                  <a:latin typeface="微軟正黑體" panose="020B0604030504040204" pitchFamily="34" charset="-120"/>
                  <a:ea typeface="微軟正黑體" panose="020B0604030504040204" pitchFamily="34" charset="-120"/>
                </a:rPr>
                <a:t>商品</a:t>
              </a:r>
              <a:r>
                <a:rPr lang="en-US" altLang="zh-TW" sz="800" dirty="0">
                  <a:solidFill>
                    <a:schemeClr val="bg1"/>
                  </a:solidFill>
                  <a:latin typeface="微軟正黑體" panose="020B0604030504040204" pitchFamily="34" charset="-120"/>
                  <a:ea typeface="微軟正黑體" panose="020B0604030504040204" pitchFamily="34" charset="-120"/>
                </a:rPr>
                <a:t>:</a:t>
              </a:r>
              <a:r>
                <a:rPr lang="zh-TW" altLang="en-US" sz="800" dirty="0">
                  <a:solidFill>
                    <a:schemeClr val="bg1"/>
                  </a:solidFill>
                  <a:latin typeface="微軟正黑體" panose="020B0604030504040204" pitchFamily="34" charset="-120"/>
                  <a:ea typeface="微軟正黑體" panose="020B0604030504040204" pitchFamily="34" charset="-120"/>
                </a:rPr>
                <a:t>時尚花</a:t>
              </a:r>
            </a:p>
          </p:txBody>
        </p:sp>
        <p:sp>
          <p:nvSpPr>
            <p:cNvPr id="17" name="文字方塊 16">
              <a:extLst>
                <a:ext uri="{FF2B5EF4-FFF2-40B4-BE49-F238E27FC236}">
                  <a16:creationId xmlns:a16="http://schemas.microsoft.com/office/drawing/2014/main" id="{722BA9DE-16E9-47D0-8877-F057218D524A}"/>
                </a:ext>
              </a:extLst>
            </p:cNvPr>
            <p:cNvSpPr txBox="1"/>
            <p:nvPr/>
          </p:nvSpPr>
          <p:spPr>
            <a:xfrm>
              <a:off x="4715969" y="2231759"/>
              <a:ext cx="532518"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數量</a:t>
              </a:r>
              <a:r>
                <a:rPr lang="en-US" altLang="zh-TW" dirty="0"/>
                <a:t>:28</a:t>
              </a:r>
              <a:endParaRPr lang="zh-TW" altLang="en-US" dirty="0"/>
            </a:p>
          </p:txBody>
        </p:sp>
        <p:pic>
          <p:nvPicPr>
            <p:cNvPr id="18" name="圖片 17">
              <a:extLst>
                <a:ext uri="{FF2B5EF4-FFF2-40B4-BE49-F238E27FC236}">
                  <a16:creationId xmlns:a16="http://schemas.microsoft.com/office/drawing/2014/main" id="{D5C9644C-F201-4FCF-8FA2-94569DD8561E}"/>
                </a:ext>
              </a:extLst>
            </p:cNvPr>
            <p:cNvPicPr>
              <a:picLocks noChangeAspect="1"/>
            </p:cNvPicPr>
            <p:nvPr/>
          </p:nvPicPr>
          <p:blipFill rotWithShape="1">
            <a:blip r:embed="rId2">
              <a:extLst>
                <a:ext uri="{28A0092B-C50C-407E-A947-70E740481C1C}">
                  <a14:useLocalDpi xmlns:a14="http://schemas.microsoft.com/office/drawing/2010/main" val="0"/>
                </a:ext>
              </a:extLst>
            </a:blip>
            <a:srcRect t="26155" b="-55"/>
            <a:stretch/>
          </p:blipFill>
          <p:spPr>
            <a:xfrm>
              <a:off x="4847538" y="1422736"/>
              <a:ext cx="480345" cy="4824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文字方塊 18">
              <a:extLst>
                <a:ext uri="{FF2B5EF4-FFF2-40B4-BE49-F238E27FC236}">
                  <a16:creationId xmlns:a16="http://schemas.microsoft.com/office/drawing/2014/main" id="{691C114A-EB87-4BBA-BD2A-A393430122BF}"/>
                </a:ext>
              </a:extLst>
            </p:cNvPr>
            <p:cNvSpPr txBox="1"/>
            <p:nvPr/>
          </p:nvSpPr>
          <p:spPr>
            <a:xfrm>
              <a:off x="4707580" y="2084083"/>
              <a:ext cx="619080"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規格</a:t>
              </a:r>
              <a:r>
                <a:rPr lang="en-US" altLang="zh-TW" dirty="0"/>
                <a:t>:</a:t>
              </a:r>
              <a:r>
                <a:rPr lang="zh-TW" altLang="en-US" dirty="0"/>
                <a:t>粉色</a:t>
              </a:r>
            </a:p>
          </p:txBody>
        </p:sp>
      </p:grpSp>
      <p:pic>
        <p:nvPicPr>
          <p:cNvPr id="20" name="圖片 19">
            <a:extLst>
              <a:ext uri="{FF2B5EF4-FFF2-40B4-BE49-F238E27FC236}">
                <a16:creationId xmlns:a16="http://schemas.microsoft.com/office/drawing/2014/main" id="{F91A77A7-CD48-4EA6-890A-CEFE8E69E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76" y="763905"/>
            <a:ext cx="3493496" cy="3681473"/>
          </a:xfrm>
          <a:prstGeom prst="rect">
            <a:avLst/>
          </a:prstGeom>
        </p:spPr>
      </p:pic>
      <p:grpSp>
        <p:nvGrpSpPr>
          <p:cNvPr id="21" name="群組 20">
            <a:extLst>
              <a:ext uri="{FF2B5EF4-FFF2-40B4-BE49-F238E27FC236}">
                <a16:creationId xmlns:a16="http://schemas.microsoft.com/office/drawing/2014/main" id="{0C462229-3D23-44DD-9A1D-4CA032B253AB}"/>
              </a:ext>
            </a:extLst>
          </p:cNvPr>
          <p:cNvGrpSpPr/>
          <p:nvPr/>
        </p:nvGrpSpPr>
        <p:grpSpPr>
          <a:xfrm>
            <a:off x="3219678" y="1924799"/>
            <a:ext cx="791166" cy="652907"/>
            <a:chOff x="5669886" y="660800"/>
            <a:chExt cx="880089" cy="652907"/>
          </a:xfrm>
        </p:grpSpPr>
        <p:sp>
          <p:nvSpPr>
            <p:cNvPr id="22" name="矩形: 圓角 21">
              <a:extLst>
                <a:ext uri="{FF2B5EF4-FFF2-40B4-BE49-F238E27FC236}">
                  <a16:creationId xmlns:a16="http://schemas.microsoft.com/office/drawing/2014/main" id="{B7C7FCD6-1CF7-4FB1-9B29-99A5F24F046E}"/>
                </a:ext>
              </a:extLst>
            </p:cNvPr>
            <p:cNvSpPr/>
            <p:nvPr/>
          </p:nvSpPr>
          <p:spPr>
            <a:xfrm>
              <a:off x="5682430" y="660800"/>
              <a:ext cx="867545" cy="6529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BB60BD9A-248E-40CC-A1D7-27D8A7E43671}"/>
                </a:ext>
              </a:extLst>
            </p:cNvPr>
            <p:cNvSpPr txBox="1"/>
            <p:nvPr/>
          </p:nvSpPr>
          <p:spPr>
            <a:xfrm>
              <a:off x="5669886" y="724404"/>
              <a:ext cx="854860"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時尚花</a:t>
              </a: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粉</a:t>
              </a:r>
            </a:p>
          </p:txBody>
        </p:sp>
        <p:sp>
          <p:nvSpPr>
            <p:cNvPr id="24" name="文字方塊 23">
              <a:extLst>
                <a:ext uri="{FF2B5EF4-FFF2-40B4-BE49-F238E27FC236}">
                  <a16:creationId xmlns:a16="http://schemas.microsoft.com/office/drawing/2014/main" id="{CC21737C-4699-4B6E-92C9-F3E200A8BEFB}"/>
                </a:ext>
              </a:extLst>
            </p:cNvPr>
            <p:cNvSpPr txBox="1"/>
            <p:nvPr/>
          </p:nvSpPr>
          <p:spPr>
            <a:xfrm>
              <a:off x="5808768" y="1006512"/>
              <a:ext cx="584121" cy="261610"/>
            </a:xfrm>
            <a:prstGeom prst="rect">
              <a:avLst/>
            </a:prstGeom>
            <a:noFill/>
          </p:spPr>
          <p:txBody>
            <a:bodyPr wrap="none" rtlCol="0">
              <a:spAutoFit/>
            </a:bodyPr>
            <a:lstStyle/>
            <a:p>
              <a:r>
                <a:rPr lang="en-US" altLang="zh-TW" sz="1100" b="1" dirty="0">
                  <a:latin typeface="微軟正黑體" panose="020B0604030504040204" pitchFamily="34" charset="-120"/>
                  <a:ea typeface="微軟正黑體" panose="020B0604030504040204" pitchFamily="34" charset="-120"/>
                </a:rPr>
                <a:t>02:00</a:t>
              </a:r>
              <a:endParaRPr lang="zh-TW" altLang="en-US" sz="1100" b="1" dirty="0">
                <a:latin typeface="微軟正黑體" panose="020B0604030504040204" pitchFamily="34" charset="-120"/>
                <a:ea typeface="微軟正黑體" panose="020B0604030504040204" pitchFamily="34" charset="-120"/>
              </a:endParaRPr>
            </a:p>
          </p:txBody>
        </p:sp>
      </p:grpSp>
      <p:grpSp>
        <p:nvGrpSpPr>
          <p:cNvPr id="32" name="群組 31">
            <a:extLst>
              <a:ext uri="{FF2B5EF4-FFF2-40B4-BE49-F238E27FC236}">
                <a16:creationId xmlns:a16="http://schemas.microsoft.com/office/drawing/2014/main" id="{D98C784D-1FAD-4DC4-818B-213A4640A99E}"/>
              </a:ext>
            </a:extLst>
          </p:cNvPr>
          <p:cNvGrpSpPr/>
          <p:nvPr/>
        </p:nvGrpSpPr>
        <p:grpSpPr>
          <a:xfrm>
            <a:off x="440196" y="400242"/>
            <a:ext cx="726262" cy="200055"/>
            <a:chOff x="3976354" y="398965"/>
            <a:chExt cx="765341" cy="200055"/>
          </a:xfrm>
        </p:grpSpPr>
        <p:pic>
          <p:nvPicPr>
            <p:cNvPr id="33" name="圖片 32">
              <a:extLst>
                <a:ext uri="{FF2B5EF4-FFF2-40B4-BE49-F238E27FC236}">
                  <a16:creationId xmlns:a16="http://schemas.microsoft.com/office/drawing/2014/main" id="{E109E6A3-B7C0-467F-BDC5-8F6FE3FFF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34" name="文字方塊 33">
              <a:extLst>
                <a:ext uri="{FF2B5EF4-FFF2-40B4-BE49-F238E27FC236}">
                  <a16:creationId xmlns:a16="http://schemas.microsoft.com/office/drawing/2014/main" id="{FF6F9489-B3E2-42D6-BCDD-417B0B2E0420}"/>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sp>
        <p:nvSpPr>
          <p:cNvPr id="39" name="文字方塊 38">
            <a:extLst>
              <a:ext uri="{FF2B5EF4-FFF2-40B4-BE49-F238E27FC236}">
                <a16:creationId xmlns:a16="http://schemas.microsoft.com/office/drawing/2014/main" id="{4A79749B-BD32-4BDE-B584-7A44B904EADC}"/>
              </a:ext>
            </a:extLst>
          </p:cNvPr>
          <p:cNvSpPr txBox="1"/>
          <p:nvPr/>
        </p:nvSpPr>
        <p:spPr>
          <a:xfrm>
            <a:off x="274638" y="1231729"/>
            <a:ext cx="891819" cy="200055"/>
          </a:xfrm>
          <a:prstGeom prst="rect">
            <a:avLst/>
          </a:prstGeom>
          <a:noFill/>
        </p:spPr>
        <p:txBody>
          <a:bodyPr wrap="squar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sz="700" dirty="0"/>
              <a:t>商品稱</a:t>
            </a:r>
            <a:r>
              <a:rPr lang="en-US" altLang="zh-TW" sz="700" dirty="0"/>
              <a:t>:</a:t>
            </a:r>
            <a:r>
              <a:rPr lang="zh-TW" altLang="en-US" sz="700" dirty="0"/>
              <a:t>時尚花</a:t>
            </a:r>
          </a:p>
        </p:txBody>
      </p:sp>
      <p:sp>
        <p:nvSpPr>
          <p:cNvPr id="53" name="矩形 52">
            <a:extLst>
              <a:ext uri="{FF2B5EF4-FFF2-40B4-BE49-F238E27FC236}">
                <a16:creationId xmlns:a16="http://schemas.microsoft.com/office/drawing/2014/main" id="{74F968FE-078D-4D0A-B800-D25FCBCE244A}"/>
              </a:ext>
            </a:extLst>
          </p:cNvPr>
          <p:cNvSpPr/>
          <p:nvPr/>
        </p:nvSpPr>
        <p:spPr>
          <a:xfrm>
            <a:off x="331628" y="5125673"/>
            <a:ext cx="3773346" cy="164871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4E2D96BE-82A4-44E0-8041-7070D33F3E6A}"/>
              </a:ext>
            </a:extLst>
          </p:cNvPr>
          <p:cNvSpPr txBox="1"/>
          <p:nvPr/>
        </p:nvSpPr>
        <p:spPr>
          <a:xfrm>
            <a:off x="449364" y="5559865"/>
            <a:ext cx="2394925" cy="461665"/>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時尚花</a:t>
            </a:r>
            <a:r>
              <a:rPr lang="en-US" altLang="zh-TW" sz="1200" dirty="0">
                <a:latin typeface="微軟正黑體" panose="020B0604030504040204" pitchFamily="34" charset="-120"/>
                <a:ea typeface="微軟正黑體" panose="020B0604030504040204" pitchFamily="34" charset="-120"/>
              </a:rPr>
              <a:t>×1</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$650</a:t>
            </a:r>
          </a:p>
          <a:p>
            <a:r>
              <a:rPr lang="zh-TW" altLang="en-US" sz="1200" dirty="0">
                <a:latin typeface="微軟正黑體" panose="020B0604030504040204" pitchFamily="34" charset="-120"/>
                <a:ea typeface="微軟正黑體" panose="020B0604030504040204" pitchFamily="34" charset="-120"/>
              </a:rPr>
              <a:t>微笑太陽</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$550</a:t>
            </a:r>
            <a:endParaRPr lang="zh-TW" altLang="en-US" sz="1200" dirty="0">
              <a:latin typeface="微軟正黑體" panose="020B0604030504040204" pitchFamily="34" charset="-120"/>
              <a:ea typeface="微軟正黑體" panose="020B0604030504040204" pitchFamily="34" charset="-120"/>
            </a:endParaRPr>
          </a:p>
        </p:txBody>
      </p:sp>
      <p:grpSp>
        <p:nvGrpSpPr>
          <p:cNvPr id="58" name="群組 57">
            <a:extLst>
              <a:ext uri="{FF2B5EF4-FFF2-40B4-BE49-F238E27FC236}">
                <a16:creationId xmlns:a16="http://schemas.microsoft.com/office/drawing/2014/main" id="{D668E8FA-3DE3-4459-B8E7-44AE08F92E23}"/>
              </a:ext>
            </a:extLst>
          </p:cNvPr>
          <p:cNvGrpSpPr/>
          <p:nvPr/>
        </p:nvGrpSpPr>
        <p:grpSpPr>
          <a:xfrm>
            <a:off x="2798472" y="6368122"/>
            <a:ext cx="1187460" cy="307777"/>
            <a:chOff x="7775566" y="1836888"/>
            <a:chExt cx="1187460" cy="307777"/>
          </a:xfrm>
        </p:grpSpPr>
        <p:sp>
          <p:nvSpPr>
            <p:cNvPr id="60" name="矩形: 圓角 59">
              <a:extLst>
                <a:ext uri="{FF2B5EF4-FFF2-40B4-BE49-F238E27FC236}">
                  <a16:creationId xmlns:a16="http://schemas.microsoft.com/office/drawing/2014/main" id="{DC2CE4F3-F042-4DA5-9670-67C2828BC7E9}"/>
                </a:ext>
              </a:extLst>
            </p:cNvPr>
            <p:cNvSpPr/>
            <p:nvPr/>
          </p:nvSpPr>
          <p:spPr>
            <a:xfrm>
              <a:off x="7775566" y="1856838"/>
              <a:ext cx="1187460" cy="26787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a:extLst>
                <a:ext uri="{FF2B5EF4-FFF2-40B4-BE49-F238E27FC236}">
                  <a16:creationId xmlns:a16="http://schemas.microsoft.com/office/drawing/2014/main" id="{741ED320-99DC-4AD1-97EF-975F9CF28D84}"/>
                </a:ext>
              </a:extLst>
            </p:cNvPr>
            <p:cNvSpPr txBox="1"/>
            <p:nvPr/>
          </p:nvSpPr>
          <p:spPr>
            <a:xfrm>
              <a:off x="7923779" y="1836888"/>
              <a:ext cx="902811" cy="307777"/>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sz="1400" b="1" dirty="0"/>
                <a:t>前往結帳</a:t>
              </a:r>
            </a:p>
          </p:txBody>
        </p:sp>
      </p:grpSp>
      <p:sp>
        <p:nvSpPr>
          <p:cNvPr id="62" name="文字方塊 61">
            <a:extLst>
              <a:ext uri="{FF2B5EF4-FFF2-40B4-BE49-F238E27FC236}">
                <a16:creationId xmlns:a16="http://schemas.microsoft.com/office/drawing/2014/main" id="{671A3524-30BD-4007-B5D0-A647D43684A4}"/>
              </a:ext>
            </a:extLst>
          </p:cNvPr>
          <p:cNvSpPr txBox="1"/>
          <p:nvPr/>
        </p:nvSpPr>
        <p:spPr>
          <a:xfrm>
            <a:off x="344099" y="5173492"/>
            <a:ext cx="1415772"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我的購物清單</a:t>
            </a:r>
          </a:p>
        </p:txBody>
      </p:sp>
      <p:pic>
        <p:nvPicPr>
          <p:cNvPr id="63" name="圖片 62">
            <a:extLst>
              <a:ext uri="{FF2B5EF4-FFF2-40B4-BE49-F238E27FC236}">
                <a16:creationId xmlns:a16="http://schemas.microsoft.com/office/drawing/2014/main" id="{51B55726-7DFE-4160-91D1-748E5409BE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47" y="5224114"/>
            <a:ext cx="233125" cy="233125"/>
          </a:xfrm>
          <a:prstGeom prst="rect">
            <a:avLst/>
          </a:prstGeom>
        </p:spPr>
      </p:pic>
      <p:sp>
        <p:nvSpPr>
          <p:cNvPr id="64" name="矩形 63">
            <a:extLst>
              <a:ext uri="{FF2B5EF4-FFF2-40B4-BE49-F238E27FC236}">
                <a16:creationId xmlns:a16="http://schemas.microsoft.com/office/drawing/2014/main" id="{22D090CD-632A-404C-AB62-E32B33895F22}"/>
              </a:ext>
            </a:extLst>
          </p:cNvPr>
          <p:cNvSpPr/>
          <p:nvPr/>
        </p:nvSpPr>
        <p:spPr>
          <a:xfrm>
            <a:off x="8246378" y="0"/>
            <a:ext cx="394398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文字方塊 65">
            <a:extLst>
              <a:ext uri="{FF2B5EF4-FFF2-40B4-BE49-F238E27FC236}">
                <a16:creationId xmlns:a16="http://schemas.microsoft.com/office/drawing/2014/main" id="{F50FA4CF-BED1-4DBC-BE7C-22F6369D05BE}"/>
              </a:ext>
            </a:extLst>
          </p:cNvPr>
          <p:cNvSpPr txBox="1"/>
          <p:nvPr/>
        </p:nvSpPr>
        <p:spPr>
          <a:xfrm>
            <a:off x="8170877" y="369332"/>
            <a:ext cx="4021123" cy="2970044"/>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我的購物清單按鍵</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以數字顯示目前已</a:t>
            </a:r>
            <a:r>
              <a:rPr lang="en-US" altLang="zh-TW" sz="1100" dirty="0">
                <a:latin typeface="微軟正黑體" panose="020B0604030504040204" pitchFamily="34" charset="-120"/>
                <a:ea typeface="微軟正黑體" panose="020B0604030504040204" pitchFamily="34" charset="-120"/>
              </a:rPr>
              <a:t>+1 (</a:t>
            </a:r>
            <a:r>
              <a:rPr lang="zh-TW" altLang="en-US" sz="1100" dirty="0">
                <a:latin typeface="微軟正黑體" panose="020B0604030504040204" pitchFamily="34" charset="-120"/>
                <a:ea typeface="微軟正黑體" panose="020B0604030504040204" pitchFamily="34" charset="-120"/>
              </a:rPr>
              <a:t>已為有效單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的單數，當結帳完成，數字顯示消失，該商品不再於顯示清單中。</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t>購買者喊</a:t>
            </a:r>
            <a:r>
              <a:rPr lang="en-US" altLang="zh-TW" sz="1100" dirty="0"/>
              <a:t>+1</a:t>
            </a:r>
            <a:r>
              <a:rPr lang="zh-TW" altLang="en-US" sz="1100" dirty="0"/>
              <a:t>的商品將於此顯示。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點選按鍵後，清單內容由下往上彈出，再點選一次可回到原本畫面。</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顯示以購買商品名、數量及金額。</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點選前往結帳按鍵</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未登入手揪</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如圖示，整個畫面變成帳號登入畫面，進行登入後才可進行結帳動作。</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直播畫面變成小縮圖，可移動，點選縮可回到原本畫面，兩個畫面可以互相切換。</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已登入手揪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如下頁。</a:t>
            </a: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pic>
        <p:nvPicPr>
          <p:cNvPr id="68" name="圖片 67">
            <a:extLst>
              <a:ext uri="{FF2B5EF4-FFF2-40B4-BE49-F238E27FC236}">
                <a16:creationId xmlns:a16="http://schemas.microsoft.com/office/drawing/2014/main" id="{C255E260-D76C-4008-B270-635D24222664}"/>
              </a:ext>
            </a:extLst>
          </p:cNvPr>
          <p:cNvPicPr>
            <a:picLocks noChangeAspect="1"/>
          </p:cNvPicPr>
          <p:nvPr/>
        </p:nvPicPr>
        <p:blipFill>
          <a:blip r:embed="rId6"/>
          <a:stretch>
            <a:fillRect/>
          </a:stretch>
        </p:blipFill>
        <p:spPr>
          <a:xfrm>
            <a:off x="4252464" y="524542"/>
            <a:ext cx="3703655" cy="4932698"/>
          </a:xfrm>
          <a:prstGeom prst="rect">
            <a:avLst/>
          </a:prstGeom>
          <a:ln>
            <a:noFill/>
          </a:ln>
          <a:effectLst>
            <a:softEdge rad="112500"/>
          </a:effectLst>
        </p:spPr>
      </p:pic>
      <p:sp>
        <p:nvSpPr>
          <p:cNvPr id="70" name="矩形 69">
            <a:extLst>
              <a:ext uri="{FF2B5EF4-FFF2-40B4-BE49-F238E27FC236}">
                <a16:creationId xmlns:a16="http://schemas.microsoft.com/office/drawing/2014/main" id="{944563B1-D7DC-470C-BCAE-71C7E50D75CA}"/>
              </a:ext>
            </a:extLst>
          </p:cNvPr>
          <p:cNvSpPr/>
          <p:nvPr/>
        </p:nvSpPr>
        <p:spPr>
          <a:xfrm>
            <a:off x="4193630" y="83609"/>
            <a:ext cx="3773346" cy="6702804"/>
          </a:xfrm>
          <a:prstGeom prst="rect">
            <a:avLst/>
          </a:prstGeom>
          <a:no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1" name="群組 70">
            <a:extLst>
              <a:ext uri="{FF2B5EF4-FFF2-40B4-BE49-F238E27FC236}">
                <a16:creationId xmlns:a16="http://schemas.microsoft.com/office/drawing/2014/main" id="{14A22878-2D02-41D8-A98E-EC2217B9E007}"/>
              </a:ext>
            </a:extLst>
          </p:cNvPr>
          <p:cNvGrpSpPr/>
          <p:nvPr/>
        </p:nvGrpSpPr>
        <p:grpSpPr>
          <a:xfrm>
            <a:off x="6844945" y="5393701"/>
            <a:ext cx="909122" cy="974421"/>
            <a:chOff x="7054551" y="5612882"/>
            <a:chExt cx="909122" cy="974421"/>
          </a:xfrm>
        </p:grpSpPr>
        <p:sp>
          <p:nvSpPr>
            <p:cNvPr id="72" name="矩形 71">
              <a:extLst>
                <a:ext uri="{FF2B5EF4-FFF2-40B4-BE49-F238E27FC236}">
                  <a16:creationId xmlns:a16="http://schemas.microsoft.com/office/drawing/2014/main" id="{0FF2339D-7DAD-4F13-ABAC-FD4382B3F625}"/>
                </a:ext>
              </a:extLst>
            </p:cNvPr>
            <p:cNvSpPr/>
            <p:nvPr/>
          </p:nvSpPr>
          <p:spPr>
            <a:xfrm>
              <a:off x="7054551" y="5612882"/>
              <a:ext cx="855677" cy="9574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3" name="圖片 72">
              <a:extLst>
                <a:ext uri="{FF2B5EF4-FFF2-40B4-BE49-F238E27FC236}">
                  <a16:creationId xmlns:a16="http://schemas.microsoft.com/office/drawing/2014/main" id="{7358FD7F-A0FF-4AF3-8C97-B6426AA6B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073" y="5675063"/>
              <a:ext cx="600468" cy="632778"/>
            </a:xfrm>
            <a:prstGeom prst="rect">
              <a:avLst/>
            </a:prstGeom>
          </p:spPr>
        </p:pic>
        <p:sp>
          <p:nvSpPr>
            <p:cNvPr id="74" name="文字方塊 73">
              <a:extLst>
                <a:ext uri="{FF2B5EF4-FFF2-40B4-BE49-F238E27FC236}">
                  <a16:creationId xmlns:a16="http://schemas.microsoft.com/office/drawing/2014/main" id="{689E14DD-C1EF-4F7A-9B3F-E91E5A546E21}"/>
                </a:ext>
              </a:extLst>
            </p:cNvPr>
            <p:cNvSpPr txBox="1"/>
            <p:nvPr/>
          </p:nvSpPr>
          <p:spPr>
            <a:xfrm>
              <a:off x="7064068" y="6310304"/>
              <a:ext cx="899605"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直播畫面</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grpSp>
      <p:sp>
        <p:nvSpPr>
          <p:cNvPr id="75" name="文字方塊 74">
            <a:extLst>
              <a:ext uri="{FF2B5EF4-FFF2-40B4-BE49-F238E27FC236}">
                <a16:creationId xmlns:a16="http://schemas.microsoft.com/office/drawing/2014/main" id="{60343F25-80D2-4756-B221-222CAA1B29EA}"/>
              </a:ext>
            </a:extLst>
          </p:cNvPr>
          <p:cNvSpPr txBox="1"/>
          <p:nvPr/>
        </p:nvSpPr>
        <p:spPr>
          <a:xfrm>
            <a:off x="9605972" y="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spTree>
    <p:extLst>
      <p:ext uri="{BB962C8B-B14F-4D97-AF65-F5344CB8AC3E}">
        <p14:creationId xmlns:p14="http://schemas.microsoft.com/office/powerpoint/2010/main" val="13588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圖片 129">
            <a:extLst>
              <a:ext uri="{FF2B5EF4-FFF2-40B4-BE49-F238E27FC236}">
                <a16:creationId xmlns:a16="http://schemas.microsoft.com/office/drawing/2014/main" id="{5678BF1D-AD14-4D3D-81D2-C34FE8821298}"/>
              </a:ext>
            </a:extLst>
          </p:cNvPr>
          <p:cNvPicPr>
            <a:picLocks noChangeAspect="1"/>
          </p:cNvPicPr>
          <p:nvPr/>
        </p:nvPicPr>
        <p:blipFill>
          <a:blip r:embed="rId2"/>
          <a:stretch>
            <a:fillRect/>
          </a:stretch>
        </p:blipFill>
        <p:spPr>
          <a:xfrm>
            <a:off x="57628" y="498078"/>
            <a:ext cx="2220387" cy="4982331"/>
          </a:xfrm>
          <a:prstGeom prst="rect">
            <a:avLst/>
          </a:prstGeom>
        </p:spPr>
      </p:pic>
      <p:sp>
        <p:nvSpPr>
          <p:cNvPr id="4" name="矩形 3">
            <a:extLst>
              <a:ext uri="{FF2B5EF4-FFF2-40B4-BE49-F238E27FC236}">
                <a16:creationId xmlns:a16="http://schemas.microsoft.com/office/drawing/2014/main" id="{6C211B23-9849-4630-AB9A-7035600EB2A5}"/>
              </a:ext>
            </a:extLst>
          </p:cNvPr>
          <p:cNvSpPr/>
          <p:nvPr/>
        </p:nvSpPr>
        <p:spPr>
          <a:xfrm>
            <a:off x="8842322" y="-9110"/>
            <a:ext cx="3356811"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 name="文字方塊 97">
            <a:extLst>
              <a:ext uri="{FF2B5EF4-FFF2-40B4-BE49-F238E27FC236}">
                <a16:creationId xmlns:a16="http://schemas.microsoft.com/office/drawing/2014/main" id="{8A75DC57-C718-4B42-86A8-932F7B374476}"/>
              </a:ext>
            </a:extLst>
          </p:cNvPr>
          <p:cNvSpPr txBox="1"/>
          <p:nvPr/>
        </p:nvSpPr>
        <p:spPr>
          <a:xfrm>
            <a:off x="9969756" y="78083"/>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直播設定</a:t>
            </a:r>
          </a:p>
        </p:txBody>
      </p:sp>
      <p:grpSp>
        <p:nvGrpSpPr>
          <p:cNvPr id="2" name="群組 1">
            <a:extLst>
              <a:ext uri="{FF2B5EF4-FFF2-40B4-BE49-F238E27FC236}">
                <a16:creationId xmlns:a16="http://schemas.microsoft.com/office/drawing/2014/main" id="{CD86EFB7-6559-49E8-A4E4-33B56C7545FB}"/>
              </a:ext>
            </a:extLst>
          </p:cNvPr>
          <p:cNvGrpSpPr/>
          <p:nvPr/>
        </p:nvGrpSpPr>
        <p:grpSpPr>
          <a:xfrm>
            <a:off x="309212" y="3728075"/>
            <a:ext cx="804364" cy="219236"/>
            <a:chOff x="309212" y="3728075"/>
            <a:chExt cx="804364" cy="219236"/>
          </a:xfrm>
        </p:grpSpPr>
        <p:sp>
          <p:nvSpPr>
            <p:cNvPr id="131" name="矩形 130">
              <a:extLst>
                <a:ext uri="{FF2B5EF4-FFF2-40B4-BE49-F238E27FC236}">
                  <a16:creationId xmlns:a16="http://schemas.microsoft.com/office/drawing/2014/main" id="{D0C8FC5B-4D68-4D20-BAB6-034461FE4487}"/>
                </a:ext>
              </a:extLst>
            </p:cNvPr>
            <p:cNvSpPr/>
            <p:nvPr/>
          </p:nvSpPr>
          <p:spPr>
            <a:xfrm>
              <a:off x="309212" y="3728075"/>
              <a:ext cx="804364" cy="219236"/>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文字方塊 131">
              <a:extLst>
                <a:ext uri="{FF2B5EF4-FFF2-40B4-BE49-F238E27FC236}">
                  <a16:creationId xmlns:a16="http://schemas.microsoft.com/office/drawing/2014/main" id="{79182404-FB5C-46BB-86D6-C930CA72806A}"/>
                </a:ext>
              </a:extLst>
            </p:cNvPr>
            <p:cNvSpPr txBox="1"/>
            <p:nvPr/>
          </p:nvSpPr>
          <p:spPr>
            <a:xfrm>
              <a:off x="446134" y="3728875"/>
              <a:ext cx="620970" cy="215444"/>
            </a:xfrm>
            <a:prstGeom prst="rect">
              <a:avLst/>
            </a:prstGeom>
            <a:noFill/>
          </p:spPr>
          <p:txBody>
            <a:bodyPr wrap="square" rtlCol="0">
              <a:spAutoFit/>
            </a:bodyPr>
            <a:lstStyle/>
            <a:p>
              <a:r>
                <a:rPr lang="zh-TW" altLang="en-US" sz="800" dirty="0">
                  <a:latin typeface="微軟正黑體" panose="020B0604030504040204" pitchFamily="34" charset="-120"/>
                  <a:ea typeface="微軟正黑體" panose="020B0604030504040204" pitchFamily="34" charset="-120"/>
                </a:rPr>
                <a:t>直播設定</a:t>
              </a:r>
            </a:p>
          </p:txBody>
        </p:sp>
      </p:grpSp>
      <p:sp>
        <p:nvSpPr>
          <p:cNvPr id="5" name="文字方塊 4">
            <a:extLst>
              <a:ext uri="{FF2B5EF4-FFF2-40B4-BE49-F238E27FC236}">
                <a16:creationId xmlns:a16="http://schemas.microsoft.com/office/drawing/2014/main" id="{3B019AED-DC94-4F0E-951A-116C4C00A3F7}"/>
              </a:ext>
            </a:extLst>
          </p:cNvPr>
          <p:cNvSpPr txBox="1"/>
          <p:nvPr/>
        </p:nvSpPr>
        <p:spPr>
          <a:xfrm>
            <a:off x="8734243" y="412627"/>
            <a:ext cx="3468983" cy="769441"/>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點選直播設定出現三頁籤</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建立直播、直播列表、客戶關係。</a:t>
            </a:r>
            <a:endParaRPr lang="en-US" altLang="zh-TW" sz="1100" dirty="0">
              <a:latin typeface="微軟正黑體" panose="020B0604030504040204" pitchFamily="34" charset="-120"/>
              <a:ea typeface="微軟正黑體" panose="020B0604030504040204" pitchFamily="34" charset="-120"/>
            </a:endParaRPr>
          </a:p>
          <a:p>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96655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圓角 38">
            <a:extLst>
              <a:ext uri="{FF2B5EF4-FFF2-40B4-BE49-F238E27FC236}">
                <a16:creationId xmlns:a16="http://schemas.microsoft.com/office/drawing/2014/main" id="{5DBED71B-2DDB-4A80-9CDA-BA4D7F33F771}"/>
              </a:ext>
            </a:extLst>
          </p:cNvPr>
          <p:cNvSpPr/>
          <p:nvPr/>
        </p:nvSpPr>
        <p:spPr>
          <a:xfrm>
            <a:off x="686035" y="1200624"/>
            <a:ext cx="3243474" cy="85053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30196B22-E08F-4495-A8B0-0BA99E11D226}"/>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EC19EA9-EC51-4522-B740-D9A5302E6052}"/>
              </a:ext>
            </a:extLst>
          </p:cNvPr>
          <p:cNvSpPr/>
          <p:nvPr/>
        </p:nvSpPr>
        <p:spPr>
          <a:xfrm>
            <a:off x="450646" y="343949"/>
            <a:ext cx="3717421" cy="619946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58B7948B-F55A-4D1F-9EAA-DFE352E0D026}"/>
              </a:ext>
            </a:extLst>
          </p:cNvPr>
          <p:cNvSpPr txBox="1"/>
          <p:nvPr/>
        </p:nvSpPr>
        <p:spPr>
          <a:xfrm>
            <a:off x="461742" y="881611"/>
            <a:ext cx="1704313"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我的購物清單</a:t>
            </a:r>
          </a:p>
        </p:txBody>
      </p:sp>
      <p:sp>
        <p:nvSpPr>
          <p:cNvPr id="18" name="文字方塊 17">
            <a:extLst>
              <a:ext uri="{FF2B5EF4-FFF2-40B4-BE49-F238E27FC236}">
                <a16:creationId xmlns:a16="http://schemas.microsoft.com/office/drawing/2014/main" id="{70DC61F8-492C-475E-B92F-465B605B48CB}"/>
              </a:ext>
            </a:extLst>
          </p:cNvPr>
          <p:cNvSpPr txBox="1"/>
          <p:nvPr/>
        </p:nvSpPr>
        <p:spPr>
          <a:xfrm>
            <a:off x="686034" y="1236257"/>
            <a:ext cx="2079048" cy="430887"/>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時尚花</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紫</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$650</a:t>
            </a:r>
            <a:r>
              <a:rPr lang="zh-TW" altLang="en-US" sz="1100" dirty="0">
                <a:latin typeface="微軟正黑體" panose="020B0604030504040204" pitchFamily="34" charset="-120"/>
                <a:ea typeface="微軟正黑體" panose="020B0604030504040204" pitchFamily="34" charset="-120"/>
              </a:rPr>
              <a:t> </a:t>
            </a:r>
            <a:endParaRPr lang="en-US" altLang="zh-TW" sz="1100" dirty="0">
              <a:latin typeface="微軟正黑體" panose="020B0604030504040204" pitchFamily="34" charset="-120"/>
              <a:ea typeface="微軟正黑體" panose="020B0604030504040204" pitchFamily="34" charset="-120"/>
            </a:endParaRPr>
          </a:p>
          <a:p>
            <a:r>
              <a:rPr lang="zh-TW" altLang="en-US" sz="1100" dirty="0">
                <a:latin typeface="微軟正黑體" panose="020B0604030504040204" pitchFamily="34" charset="-120"/>
                <a:ea typeface="微軟正黑體" panose="020B0604030504040204" pitchFamily="34" charset="-120"/>
              </a:rPr>
              <a:t>微笑太陽</a:t>
            </a:r>
            <a:r>
              <a:rPr lang="en-US" altLang="zh-TW" sz="1100" dirty="0">
                <a:latin typeface="微軟正黑體" panose="020B0604030504040204" pitchFamily="34" charset="-120"/>
                <a:ea typeface="微軟正黑體" panose="020B0604030504040204" pitchFamily="34" charset="-120"/>
              </a:rPr>
              <a:t>×2</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$550</a:t>
            </a:r>
            <a:endParaRPr lang="zh-TW" altLang="en-US" sz="11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BB388971-31B4-4A1E-A2B3-0125BD05F00E}"/>
              </a:ext>
            </a:extLst>
          </p:cNvPr>
          <p:cNvSpPr txBox="1"/>
          <p:nvPr/>
        </p:nvSpPr>
        <p:spPr>
          <a:xfrm>
            <a:off x="2901464" y="1744849"/>
            <a:ext cx="1028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合計</a:t>
            </a:r>
            <a:r>
              <a:rPr lang="en-US" altLang="zh-TW" sz="1100" dirty="0">
                <a:latin typeface="微軟正黑體" panose="020B0604030504040204" pitchFamily="34" charset="-120"/>
                <a:ea typeface="微軟正黑體" panose="020B0604030504040204" pitchFamily="34" charset="-120"/>
              </a:rPr>
              <a:t>:$1200</a:t>
            </a:r>
            <a:endParaRPr lang="zh-TW" altLang="en-US" sz="11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D457C2A6-12DA-40A0-946E-5B695E448EEF}"/>
              </a:ext>
            </a:extLst>
          </p:cNvPr>
          <p:cNvSpPr txBox="1"/>
          <p:nvPr/>
        </p:nvSpPr>
        <p:spPr>
          <a:xfrm>
            <a:off x="535326" y="2872478"/>
            <a:ext cx="129394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付款方式</a:t>
            </a:r>
          </a:p>
        </p:txBody>
      </p:sp>
      <p:grpSp>
        <p:nvGrpSpPr>
          <p:cNvPr id="43" name="群組 42">
            <a:extLst>
              <a:ext uri="{FF2B5EF4-FFF2-40B4-BE49-F238E27FC236}">
                <a16:creationId xmlns:a16="http://schemas.microsoft.com/office/drawing/2014/main" id="{BAB5B131-DAB3-4EDC-8295-4668DDA61A0A}"/>
              </a:ext>
            </a:extLst>
          </p:cNvPr>
          <p:cNvGrpSpPr/>
          <p:nvPr/>
        </p:nvGrpSpPr>
        <p:grpSpPr>
          <a:xfrm>
            <a:off x="509308" y="2170522"/>
            <a:ext cx="3658759" cy="2554986"/>
            <a:chOff x="4740596" y="2378575"/>
            <a:chExt cx="3658759" cy="2554986"/>
          </a:xfrm>
        </p:grpSpPr>
        <p:sp>
          <p:nvSpPr>
            <p:cNvPr id="22" name="文字方塊 21">
              <a:extLst>
                <a:ext uri="{FF2B5EF4-FFF2-40B4-BE49-F238E27FC236}">
                  <a16:creationId xmlns:a16="http://schemas.microsoft.com/office/drawing/2014/main" id="{3005BF91-440F-4033-87D2-7A23BC97C58A}"/>
                </a:ext>
              </a:extLst>
            </p:cNvPr>
            <p:cNvSpPr txBox="1"/>
            <p:nvPr/>
          </p:nvSpPr>
          <p:spPr>
            <a:xfrm>
              <a:off x="4740596" y="2378575"/>
              <a:ext cx="129394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取貨方式</a:t>
              </a:r>
            </a:p>
          </p:txBody>
        </p:sp>
        <p:grpSp>
          <p:nvGrpSpPr>
            <p:cNvPr id="42" name="群組 41">
              <a:extLst>
                <a:ext uri="{FF2B5EF4-FFF2-40B4-BE49-F238E27FC236}">
                  <a16:creationId xmlns:a16="http://schemas.microsoft.com/office/drawing/2014/main" id="{0D931E76-991C-4DF8-95B7-13F3298C4494}"/>
                </a:ext>
              </a:extLst>
            </p:cNvPr>
            <p:cNvGrpSpPr/>
            <p:nvPr/>
          </p:nvGrpSpPr>
          <p:grpSpPr>
            <a:xfrm>
              <a:off x="4917323" y="2743191"/>
              <a:ext cx="3482032" cy="2190370"/>
              <a:chOff x="4917323" y="2743191"/>
              <a:chExt cx="3482032" cy="2190370"/>
            </a:xfrm>
          </p:grpSpPr>
          <p:grpSp>
            <p:nvGrpSpPr>
              <p:cNvPr id="38" name="群組 37">
                <a:extLst>
                  <a:ext uri="{FF2B5EF4-FFF2-40B4-BE49-F238E27FC236}">
                    <a16:creationId xmlns:a16="http://schemas.microsoft.com/office/drawing/2014/main" id="{2C797533-B59F-43C8-9183-A9E6B792CA62}"/>
                  </a:ext>
                </a:extLst>
              </p:cNvPr>
              <p:cNvGrpSpPr/>
              <p:nvPr/>
            </p:nvGrpSpPr>
            <p:grpSpPr>
              <a:xfrm>
                <a:off x="5077200" y="2743191"/>
                <a:ext cx="2130910" cy="273955"/>
                <a:chOff x="4736472" y="2536572"/>
                <a:chExt cx="2130910" cy="273955"/>
              </a:xfrm>
            </p:grpSpPr>
            <p:sp>
              <p:nvSpPr>
                <p:cNvPr id="24" name="矩形: 圓角 23">
                  <a:extLst>
                    <a:ext uri="{FF2B5EF4-FFF2-40B4-BE49-F238E27FC236}">
                      <a16:creationId xmlns:a16="http://schemas.microsoft.com/office/drawing/2014/main" id="{DF080C14-6C9B-4A4A-A6A4-A57AFFC5BBAD}"/>
                    </a:ext>
                  </a:extLst>
                </p:cNvPr>
                <p:cNvSpPr/>
                <p:nvPr/>
              </p:nvSpPr>
              <p:spPr>
                <a:xfrm>
                  <a:off x="4772634" y="2563701"/>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C24D5F1F-204B-41B6-A58E-910C85DC091D}"/>
                    </a:ext>
                  </a:extLst>
                </p:cNvPr>
                <p:cNvSpPr txBox="1"/>
                <p:nvPr/>
              </p:nvSpPr>
              <p:spPr>
                <a:xfrm>
                  <a:off x="4736472" y="2536572"/>
                  <a:ext cx="607859"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信用卡</a:t>
                  </a:r>
                </a:p>
              </p:txBody>
            </p:sp>
            <p:sp>
              <p:nvSpPr>
                <p:cNvPr id="26" name="文字方塊 25">
                  <a:extLst>
                    <a:ext uri="{FF2B5EF4-FFF2-40B4-BE49-F238E27FC236}">
                      <a16:creationId xmlns:a16="http://schemas.microsoft.com/office/drawing/2014/main" id="{1F110C2E-2F4E-4349-83D5-B809F151E68E}"/>
                    </a:ext>
                  </a:extLst>
                </p:cNvPr>
                <p:cNvSpPr txBox="1"/>
                <p:nvPr/>
              </p:nvSpPr>
              <p:spPr>
                <a:xfrm>
                  <a:off x="6118459" y="2548917"/>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貨到付款</a:t>
                  </a:r>
                </a:p>
              </p:txBody>
            </p:sp>
            <p:sp>
              <p:nvSpPr>
                <p:cNvPr id="27" name="文字方塊 26">
                  <a:extLst>
                    <a:ext uri="{FF2B5EF4-FFF2-40B4-BE49-F238E27FC236}">
                      <a16:creationId xmlns:a16="http://schemas.microsoft.com/office/drawing/2014/main" id="{4D5D0A65-16AA-439E-9868-9113D2625D48}"/>
                    </a:ext>
                  </a:extLst>
                </p:cNvPr>
                <p:cNvSpPr txBox="1"/>
                <p:nvPr/>
              </p:nvSpPr>
              <p:spPr>
                <a:xfrm>
                  <a:off x="5343568" y="2539420"/>
                  <a:ext cx="779381"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ATM</a:t>
                  </a:r>
                  <a:r>
                    <a:rPr lang="zh-TW" altLang="en-US" sz="1100" dirty="0">
                      <a:latin typeface="微軟正黑體" panose="020B0604030504040204" pitchFamily="34" charset="-120"/>
                      <a:ea typeface="微軟正黑體" panose="020B0604030504040204" pitchFamily="34" charset="-120"/>
                    </a:rPr>
                    <a:t>轉帳</a:t>
                  </a:r>
                </a:p>
              </p:txBody>
            </p:sp>
            <p:sp>
              <p:nvSpPr>
                <p:cNvPr id="31" name="矩形: 圓角 30">
                  <a:extLst>
                    <a:ext uri="{FF2B5EF4-FFF2-40B4-BE49-F238E27FC236}">
                      <a16:creationId xmlns:a16="http://schemas.microsoft.com/office/drawing/2014/main" id="{ABEF42FA-B426-4131-A3A3-42D0A124FDB6}"/>
                    </a:ext>
                  </a:extLst>
                </p:cNvPr>
                <p:cNvSpPr/>
                <p:nvPr/>
              </p:nvSpPr>
              <p:spPr>
                <a:xfrm>
                  <a:off x="5407790" y="2571493"/>
                  <a:ext cx="624081"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A5BCB9F1-0585-456B-822C-11BB3146B96A}"/>
                    </a:ext>
                  </a:extLst>
                </p:cNvPr>
                <p:cNvSpPr/>
                <p:nvPr/>
              </p:nvSpPr>
              <p:spPr>
                <a:xfrm>
                  <a:off x="6144245" y="2561708"/>
                  <a:ext cx="675240"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grpSp>
          <p:grpSp>
            <p:nvGrpSpPr>
              <p:cNvPr id="37" name="群組 36">
                <a:extLst>
                  <a:ext uri="{FF2B5EF4-FFF2-40B4-BE49-F238E27FC236}">
                    <a16:creationId xmlns:a16="http://schemas.microsoft.com/office/drawing/2014/main" id="{C691BB5A-94B2-4C73-AA7E-94A4D989AD55}"/>
                  </a:ext>
                </a:extLst>
              </p:cNvPr>
              <p:cNvGrpSpPr/>
              <p:nvPr/>
            </p:nvGrpSpPr>
            <p:grpSpPr>
              <a:xfrm>
                <a:off x="5077200" y="3430124"/>
                <a:ext cx="2299783" cy="265594"/>
                <a:chOff x="4753176" y="3251043"/>
                <a:chExt cx="2299783" cy="265594"/>
              </a:xfrm>
            </p:grpSpPr>
            <p:sp>
              <p:nvSpPr>
                <p:cNvPr id="28" name="文字方塊 27">
                  <a:extLst>
                    <a:ext uri="{FF2B5EF4-FFF2-40B4-BE49-F238E27FC236}">
                      <a16:creationId xmlns:a16="http://schemas.microsoft.com/office/drawing/2014/main" id="{BC50AF74-E18A-4EB4-8C34-1EBA57787AA0}"/>
                    </a:ext>
                  </a:extLst>
                </p:cNvPr>
                <p:cNvSpPr txBox="1"/>
                <p:nvPr/>
              </p:nvSpPr>
              <p:spPr>
                <a:xfrm>
                  <a:off x="4784035" y="3251043"/>
                  <a:ext cx="525078"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宅配</a:t>
                  </a:r>
                </a:p>
              </p:txBody>
            </p:sp>
            <p:sp>
              <p:nvSpPr>
                <p:cNvPr id="29" name="文字方塊 28">
                  <a:extLst>
                    <a:ext uri="{FF2B5EF4-FFF2-40B4-BE49-F238E27FC236}">
                      <a16:creationId xmlns:a16="http://schemas.microsoft.com/office/drawing/2014/main" id="{317F8E4D-2B02-44BA-9CA0-27BABE1FC1A9}"/>
                    </a:ext>
                  </a:extLst>
                </p:cNvPr>
                <p:cNvSpPr txBox="1"/>
                <p:nvPr/>
              </p:nvSpPr>
              <p:spPr>
                <a:xfrm>
                  <a:off x="5331391" y="3255027"/>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超商取貨</a:t>
                  </a:r>
                </a:p>
              </p:txBody>
            </p:sp>
            <p:sp>
              <p:nvSpPr>
                <p:cNvPr id="30" name="文字方塊 29">
                  <a:extLst>
                    <a:ext uri="{FF2B5EF4-FFF2-40B4-BE49-F238E27FC236}">
                      <a16:creationId xmlns:a16="http://schemas.microsoft.com/office/drawing/2014/main" id="{56D721C0-625A-4D0D-B957-7398542AB070}"/>
                    </a:ext>
                  </a:extLst>
                </p:cNvPr>
                <p:cNvSpPr txBox="1"/>
                <p:nvPr/>
              </p:nvSpPr>
              <p:spPr>
                <a:xfrm>
                  <a:off x="6021908" y="3255027"/>
                  <a:ext cx="1031051"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超商貨到付款</a:t>
                  </a:r>
                </a:p>
              </p:txBody>
            </p:sp>
            <p:sp>
              <p:nvSpPr>
                <p:cNvPr id="33" name="矩形: 圓角 32">
                  <a:extLst>
                    <a:ext uri="{FF2B5EF4-FFF2-40B4-BE49-F238E27FC236}">
                      <a16:creationId xmlns:a16="http://schemas.microsoft.com/office/drawing/2014/main" id="{19DA7C4A-90B2-49B1-A6FB-55B308EA6088}"/>
                    </a:ext>
                  </a:extLst>
                </p:cNvPr>
                <p:cNvSpPr/>
                <p:nvPr/>
              </p:nvSpPr>
              <p:spPr>
                <a:xfrm>
                  <a:off x="4753176" y="3281089"/>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9CDC7579-2BC8-47BE-A2BC-20CB9418C022}"/>
                    </a:ext>
                  </a:extLst>
                </p:cNvPr>
                <p:cNvSpPr/>
                <p:nvPr/>
              </p:nvSpPr>
              <p:spPr>
                <a:xfrm>
                  <a:off x="5402843" y="3284292"/>
                  <a:ext cx="56408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圓角 34">
                  <a:extLst>
                    <a:ext uri="{FF2B5EF4-FFF2-40B4-BE49-F238E27FC236}">
                      <a16:creationId xmlns:a16="http://schemas.microsoft.com/office/drawing/2014/main" id="{FEF0DC5B-265A-488D-9DEE-85B8C0F3673B}"/>
                    </a:ext>
                  </a:extLst>
                </p:cNvPr>
                <p:cNvSpPr/>
                <p:nvPr/>
              </p:nvSpPr>
              <p:spPr>
                <a:xfrm>
                  <a:off x="6066244" y="3281089"/>
                  <a:ext cx="91650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 name="矩形: 圓角 39">
                <a:extLst>
                  <a:ext uri="{FF2B5EF4-FFF2-40B4-BE49-F238E27FC236}">
                    <a16:creationId xmlns:a16="http://schemas.microsoft.com/office/drawing/2014/main" id="{1418C62A-23C4-4AED-B999-47CEC7E0058A}"/>
                  </a:ext>
                </a:extLst>
              </p:cNvPr>
              <p:cNvSpPr/>
              <p:nvPr/>
            </p:nvSpPr>
            <p:spPr>
              <a:xfrm>
                <a:off x="4917323" y="3819074"/>
                <a:ext cx="3243474" cy="11144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41" name="矩形 40">
                <a:extLst>
                  <a:ext uri="{FF2B5EF4-FFF2-40B4-BE49-F238E27FC236}">
                    <a16:creationId xmlns:a16="http://schemas.microsoft.com/office/drawing/2014/main" id="{FF7EC572-EC1A-4978-B982-E91A0BBC8DE9}"/>
                  </a:ext>
                </a:extLst>
              </p:cNvPr>
              <p:cNvSpPr/>
              <p:nvPr/>
            </p:nvSpPr>
            <p:spPr>
              <a:xfrm>
                <a:off x="4948948" y="3906367"/>
                <a:ext cx="3450407" cy="938719"/>
              </a:xfrm>
              <a:prstGeom prst="rect">
                <a:avLst/>
              </a:prstGeom>
            </p:spPr>
            <p:txBody>
              <a:bodyPr wrap="square">
                <a:spAutoFit/>
              </a:bodyPr>
              <a:lstStyle/>
              <a:p>
                <a:r>
                  <a:rPr lang="zh-TW" altLang="en-US" sz="1100" dirty="0">
                    <a:latin typeface="微軟正黑體" panose="020B0604030504040204" pitchFamily="34" charset="-120"/>
                    <a:ea typeface="微軟正黑體" panose="020B0604030504040204" pitchFamily="34" charset="-120"/>
                  </a:rPr>
                  <a:t>付款方式：信用卡</a:t>
                </a:r>
              </a:p>
              <a:p>
                <a:r>
                  <a:rPr lang="zh-TW" altLang="en-US" sz="1100" dirty="0">
                    <a:latin typeface="微軟正黑體" panose="020B0604030504040204" pitchFamily="34" charset="-120"/>
                    <a:ea typeface="微軟正黑體" panose="020B0604030504040204" pitchFamily="34" charset="-120"/>
                  </a:rPr>
                  <a:t>取貨方式： 宅配（運費</a:t>
                </a:r>
                <a:r>
                  <a:rPr lang="en-US" altLang="zh-TW" sz="1100" dirty="0">
                    <a:latin typeface="微軟正黑體" panose="020B0604030504040204" pitchFamily="34" charset="-120"/>
                    <a:ea typeface="微軟正黑體" panose="020B0604030504040204" pitchFamily="34" charset="-120"/>
                  </a:rPr>
                  <a:t>100</a:t>
                </a:r>
                <a:r>
                  <a:rPr lang="zh-TW" altLang="en-US" sz="1100" dirty="0">
                    <a:latin typeface="微軟正黑體" panose="020B0604030504040204" pitchFamily="34" charset="-120"/>
                    <a:ea typeface="微軟正黑體" panose="020B0604030504040204" pitchFamily="34" charset="-120"/>
                  </a:rPr>
                  <a:t>）元</a:t>
                </a:r>
              </a:p>
              <a:p>
                <a:r>
                  <a:rPr lang="zh-TW" altLang="en-US" sz="1100" dirty="0">
                    <a:latin typeface="微軟正黑體" panose="020B0604030504040204" pitchFamily="34" charset="-120"/>
                    <a:ea typeface="微軟正黑體" panose="020B0604030504040204" pitchFamily="34" charset="-120"/>
                  </a:rPr>
                  <a:t>滿額免運：消費滿 </a:t>
                </a:r>
                <a:r>
                  <a:rPr lang="en-US" altLang="zh-TW" sz="1100" dirty="0">
                    <a:latin typeface="微軟正黑體" panose="020B0604030504040204" pitchFamily="34" charset="-120"/>
                    <a:ea typeface="微軟正黑體" panose="020B0604030504040204" pitchFamily="34" charset="-120"/>
                  </a:rPr>
                  <a:t>800 </a:t>
                </a:r>
                <a:r>
                  <a:rPr lang="zh-TW" altLang="en-US" sz="1100" dirty="0">
                    <a:latin typeface="微軟正黑體" panose="020B0604030504040204" pitchFamily="34" charset="-120"/>
                    <a:ea typeface="微軟正黑體" panose="020B0604030504040204" pitchFamily="34" charset="-120"/>
                  </a:rPr>
                  <a:t>元可享免運費</a:t>
                </a:r>
                <a:endParaRPr lang="en-US" altLang="zh-TW" sz="1100" dirty="0">
                  <a:latin typeface="微軟正黑體" panose="020B0604030504040204" pitchFamily="34" charset="-120"/>
                  <a:ea typeface="微軟正黑體" panose="020B0604030504040204" pitchFamily="34" charset="-120"/>
                </a:endParaRPr>
              </a:p>
              <a:p>
                <a:r>
                  <a:rPr lang="en-US" altLang="zh-TW" sz="1100" dirty="0">
                    <a:latin typeface="微軟正黑體" panose="020B0604030504040204" pitchFamily="34" charset="-120"/>
                    <a:ea typeface="微軟正黑體" panose="020B0604030504040204" pitchFamily="34" charset="-120"/>
                  </a:rPr>
                  <a:t>			</a:t>
                </a:r>
              </a:p>
              <a:p>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       總金額：</a:t>
                </a:r>
                <a:r>
                  <a:rPr lang="en-US" altLang="zh-TW" sz="1100" dirty="0">
                    <a:latin typeface="微軟正黑體" panose="020B0604030504040204" pitchFamily="34" charset="-120"/>
                    <a:ea typeface="微軟正黑體" panose="020B0604030504040204" pitchFamily="34" charset="-120"/>
                  </a:rPr>
                  <a:t>$1200</a:t>
                </a:r>
                <a:endParaRPr lang="zh-TW" altLang="en-US" sz="1100" dirty="0">
                  <a:latin typeface="微軟正黑體" panose="020B0604030504040204" pitchFamily="34" charset="-120"/>
                  <a:ea typeface="微軟正黑體" panose="020B0604030504040204" pitchFamily="34" charset="-120"/>
                </a:endParaRPr>
              </a:p>
            </p:txBody>
          </p:sp>
        </p:grpSp>
      </p:grpSp>
      <p:sp>
        <p:nvSpPr>
          <p:cNvPr id="44" name="文字方塊 43">
            <a:extLst>
              <a:ext uri="{FF2B5EF4-FFF2-40B4-BE49-F238E27FC236}">
                <a16:creationId xmlns:a16="http://schemas.microsoft.com/office/drawing/2014/main" id="{4DC94CD2-5271-4815-A683-71F2690B2982}"/>
              </a:ext>
            </a:extLst>
          </p:cNvPr>
          <p:cNvSpPr txBox="1"/>
          <p:nvPr/>
        </p:nvSpPr>
        <p:spPr>
          <a:xfrm>
            <a:off x="2059664" y="5976389"/>
            <a:ext cx="569387" cy="246221"/>
          </a:xfrm>
          <a:prstGeom prst="rect">
            <a:avLst/>
          </a:prstGeom>
          <a:solidFill>
            <a:schemeClr val="accent6">
              <a:lumMod val="20000"/>
              <a:lumOff val="80000"/>
            </a:schemeClr>
          </a:solidFill>
          <a:ln>
            <a:solidFill>
              <a:schemeClr val="bg1">
                <a:lumMod val="50000"/>
              </a:schemeClr>
            </a:solidFill>
          </a:ln>
        </p:spPr>
        <p:txBody>
          <a:bodyPr wrap="none" rtlCol="0">
            <a:spAutoFit/>
          </a:bodyPr>
          <a:lstStyle/>
          <a:p>
            <a:r>
              <a:rPr lang="zh-TW" altLang="en-US" sz="1000" b="1" dirty="0">
                <a:latin typeface="微軟正黑體" panose="020B0604030504040204" pitchFamily="34" charset="-120"/>
                <a:ea typeface="微軟正黑體" panose="020B0604030504040204" pitchFamily="34" charset="-120"/>
              </a:rPr>
              <a:t>下一頁</a:t>
            </a:r>
          </a:p>
        </p:txBody>
      </p:sp>
      <p:pic>
        <p:nvPicPr>
          <p:cNvPr id="45" name="圖片 44">
            <a:extLst>
              <a:ext uri="{FF2B5EF4-FFF2-40B4-BE49-F238E27FC236}">
                <a16:creationId xmlns:a16="http://schemas.microsoft.com/office/drawing/2014/main" id="{305A69BA-4506-4E67-82BE-B9AB7D90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459" y="6166287"/>
            <a:ext cx="405891" cy="405891"/>
          </a:xfrm>
          <a:prstGeom prst="rect">
            <a:avLst/>
          </a:prstGeom>
        </p:spPr>
      </p:pic>
      <p:pic>
        <p:nvPicPr>
          <p:cNvPr id="49" name="圖片 48">
            <a:extLst>
              <a:ext uri="{FF2B5EF4-FFF2-40B4-BE49-F238E27FC236}">
                <a16:creationId xmlns:a16="http://schemas.microsoft.com/office/drawing/2014/main" id="{CB3ABB24-0FC0-4589-B53B-7542DC1AB909}"/>
              </a:ext>
            </a:extLst>
          </p:cNvPr>
          <p:cNvPicPr>
            <a:picLocks noChangeAspect="1"/>
          </p:cNvPicPr>
          <p:nvPr/>
        </p:nvPicPr>
        <p:blipFill>
          <a:blip r:embed="rId3"/>
          <a:stretch>
            <a:fillRect/>
          </a:stretch>
        </p:blipFill>
        <p:spPr>
          <a:xfrm>
            <a:off x="4834431" y="421560"/>
            <a:ext cx="3296131" cy="5987629"/>
          </a:xfrm>
          <a:prstGeom prst="rect">
            <a:avLst/>
          </a:prstGeom>
          <a:ln>
            <a:solidFill>
              <a:schemeClr val="bg1">
                <a:lumMod val="50000"/>
              </a:schemeClr>
            </a:solidFill>
          </a:ln>
        </p:spPr>
      </p:pic>
      <p:pic>
        <p:nvPicPr>
          <p:cNvPr id="36" name="圖片 35">
            <a:extLst>
              <a:ext uri="{FF2B5EF4-FFF2-40B4-BE49-F238E27FC236}">
                <a16:creationId xmlns:a16="http://schemas.microsoft.com/office/drawing/2014/main" id="{BCB88651-86F2-403A-AA3E-6E8E51A60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9653" y="516699"/>
            <a:ext cx="255944" cy="269716"/>
          </a:xfrm>
          <a:prstGeom prst="rect">
            <a:avLst/>
          </a:prstGeom>
        </p:spPr>
      </p:pic>
      <p:grpSp>
        <p:nvGrpSpPr>
          <p:cNvPr id="47" name="群組 46">
            <a:extLst>
              <a:ext uri="{FF2B5EF4-FFF2-40B4-BE49-F238E27FC236}">
                <a16:creationId xmlns:a16="http://schemas.microsoft.com/office/drawing/2014/main" id="{DAB4A51F-7F01-4CCC-99D4-7B7EFFE8EF31}"/>
              </a:ext>
            </a:extLst>
          </p:cNvPr>
          <p:cNvGrpSpPr/>
          <p:nvPr/>
        </p:nvGrpSpPr>
        <p:grpSpPr>
          <a:xfrm>
            <a:off x="3136475" y="5001968"/>
            <a:ext cx="909122" cy="974421"/>
            <a:chOff x="7054551" y="5612882"/>
            <a:chExt cx="909122" cy="974421"/>
          </a:xfrm>
        </p:grpSpPr>
        <p:sp>
          <p:nvSpPr>
            <p:cNvPr id="48" name="矩形 47">
              <a:extLst>
                <a:ext uri="{FF2B5EF4-FFF2-40B4-BE49-F238E27FC236}">
                  <a16:creationId xmlns:a16="http://schemas.microsoft.com/office/drawing/2014/main" id="{6D0EDDB2-7728-4C10-A664-DD5E83ADBC59}"/>
                </a:ext>
              </a:extLst>
            </p:cNvPr>
            <p:cNvSpPr/>
            <p:nvPr/>
          </p:nvSpPr>
          <p:spPr>
            <a:xfrm>
              <a:off x="7054551" y="5612882"/>
              <a:ext cx="855677" cy="9574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3" name="圖片 52">
              <a:extLst>
                <a:ext uri="{FF2B5EF4-FFF2-40B4-BE49-F238E27FC236}">
                  <a16:creationId xmlns:a16="http://schemas.microsoft.com/office/drawing/2014/main" id="{5C10428E-EEA8-42BC-978F-819734E9F3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073" y="5675063"/>
              <a:ext cx="600468" cy="632778"/>
            </a:xfrm>
            <a:prstGeom prst="rect">
              <a:avLst/>
            </a:prstGeom>
          </p:spPr>
        </p:pic>
        <p:sp>
          <p:nvSpPr>
            <p:cNvPr id="54" name="文字方塊 53">
              <a:extLst>
                <a:ext uri="{FF2B5EF4-FFF2-40B4-BE49-F238E27FC236}">
                  <a16:creationId xmlns:a16="http://schemas.microsoft.com/office/drawing/2014/main" id="{F34A6DFA-6B7F-416F-9B83-9774FE73DA22}"/>
                </a:ext>
              </a:extLst>
            </p:cNvPr>
            <p:cNvSpPr txBox="1"/>
            <p:nvPr/>
          </p:nvSpPr>
          <p:spPr>
            <a:xfrm>
              <a:off x="7064068" y="6310304"/>
              <a:ext cx="899605"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直播畫面</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grpSp>
      <p:grpSp>
        <p:nvGrpSpPr>
          <p:cNvPr id="55" name="群組 54">
            <a:extLst>
              <a:ext uri="{FF2B5EF4-FFF2-40B4-BE49-F238E27FC236}">
                <a16:creationId xmlns:a16="http://schemas.microsoft.com/office/drawing/2014/main" id="{C11B165B-6BE1-44D0-86B0-028E040D5F9C}"/>
              </a:ext>
            </a:extLst>
          </p:cNvPr>
          <p:cNvGrpSpPr/>
          <p:nvPr/>
        </p:nvGrpSpPr>
        <p:grpSpPr>
          <a:xfrm>
            <a:off x="7209902" y="4637033"/>
            <a:ext cx="909122" cy="974421"/>
            <a:chOff x="7054551" y="5612882"/>
            <a:chExt cx="909122" cy="974421"/>
          </a:xfrm>
        </p:grpSpPr>
        <p:sp>
          <p:nvSpPr>
            <p:cNvPr id="56" name="矩形 55">
              <a:extLst>
                <a:ext uri="{FF2B5EF4-FFF2-40B4-BE49-F238E27FC236}">
                  <a16:creationId xmlns:a16="http://schemas.microsoft.com/office/drawing/2014/main" id="{F1FAC653-CE5F-463F-99F7-5B29A7DB1A60}"/>
                </a:ext>
              </a:extLst>
            </p:cNvPr>
            <p:cNvSpPr/>
            <p:nvPr/>
          </p:nvSpPr>
          <p:spPr>
            <a:xfrm>
              <a:off x="7054551" y="5612882"/>
              <a:ext cx="855677" cy="9574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7" name="圖片 56">
              <a:extLst>
                <a:ext uri="{FF2B5EF4-FFF2-40B4-BE49-F238E27FC236}">
                  <a16:creationId xmlns:a16="http://schemas.microsoft.com/office/drawing/2014/main" id="{AD41AFA4-02EF-4EA3-B813-1FF988127F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8073" y="5675063"/>
              <a:ext cx="600468" cy="632778"/>
            </a:xfrm>
            <a:prstGeom prst="rect">
              <a:avLst/>
            </a:prstGeom>
          </p:spPr>
        </p:pic>
        <p:sp>
          <p:nvSpPr>
            <p:cNvPr id="58" name="文字方塊 57">
              <a:extLst>
                <a:ext uri="{FF2B5EF4-FFF2-40B4-BE49-F238E27FC236}">
                  <a16:creationId xmlns:a16="http://schemas.microsoft.com/office/drawing/2014/main" id="{7B71B1D2-E8AC-4EBB-A47B-CA3457989C0C}"/>
                </a:ext>
              </a:extLst>
            </p:cNvPr>
            <p:cNvSpPr txBox="1"/>
            <p:nvPr/>
          </p:nvSpPr>
          <p:spPr>
            <a:xfrm>
              <a:off x="7064068" y="6310304"/>
              <a:ext cx="899605"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直播畫面</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grpSp>
      <p:sp>
        <p:nvSpPr>
          <p:cNvPr id="59" name="文字方塊 58">
            <a:extLst>
              <a:ext uri="{FF2B5EF4-FFF2-40B4-BE49-F238E27FC236}">
                <a16:creationId xmlns:a16="http://schemas.microsoft.com/office/drawing/2014/main" id="{4BD680CC-6F72-47C8-AC71-93D80EABDC96}"/>
              </a:ext>
            </a:extLst>
          </p:cNvPr>
          <p:cNvSpPr txBox="1"/>
          <p:nvPr/>
        </p:nvSpPr>
        <p:spPr>
          <a:xfrm>
            <a:off x="8440005" y="362837"/>
            <a:ext cx="3821134" cy="3308598"/>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點選前往結帳按鍵</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未登入手揪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如上頁。</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已登入手揪</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如圖示，整個畫面變結帳畫面，直播畫面變成小縮圖，可移動，點選縮可回到原本畫面。</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兩個畫面可以互相切換。</a:t>
            </a:r>
            <a:endParaRPr lang="en-US" altLang="zh-TW" sz="11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我的購物清單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商品名稱、規格、個數、合計價錢。</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取貨方式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付款方式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顯示上述選擇結果及總金額</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點選下一頁，消費者可於此處填入基本資料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依照選擇的取貨及付款方式，呈現對應須填入之資料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，填入完畢按下確認結帳即可完成訂單。</a:t>
            </a:r>
          </a:p>
          <a:p>
            <a:pPr marL="1085850" lvl="2" indent="-171450">
              <a:buFont typeface="Wingdings" panose="05000000000000000000" pitchFamily="2" charset="2"/>
              <a:buChar char="Ø"/>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sp>
        <p:nvSpPr>
          <p:cNvPr id="60" name="文字方塊 59">
            <a:extLst>
              <a:ext uri="{FF2B5EF4-FFF2-40B4-BE49-F238E27FC236}">
                <a16:creationId xmlns:a16="http://schemas.microsoft.com/office/drawing/2014/main" id="{AE7233AC-DB42-4DE1-8030-E15874B3ACF1}"/>
              </a:ext>
            </a:extLst>
          </p:cNvPr>
          <p:cNvSpPr txBox="1"/>
          <p:nvPr/>
        </p:nvSpPr>
        <p:spPr>
          <a:xfrm>
            <a:off x="9856435" y="-1340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spTree>
    <p:extLst>
      <p:ext uri="{BB962C8B-B14F-4D97-AF65-F5344CB8AC3E}">
        <p14:creationId xmlns:p14="http://schemas.microsoft.com/office/powerpoint/2010/main" val="2291604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DA40FA-6AF6-4CAF-8A22-B888386A1C56}"/>
              </a:ext>
            </a:extLst>
          </p:cNvPr>
          <p:cNvSpPr/>
          <p:nvPr/>
        </p:nvSpPr>
        <p:spPr>
          <a:xfrm>
            <a:off x="2232869" y="1792586"/>
            <a:ext cx="7409072" cy="2706986"/>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899E5665-0DDC-441C-938F-CB8F071DE8D0}"/>
              </a:ext>
            </a:extLst>
          </p:cNvPr>
          <p:cNvSpPr>
            <a:spLocks noGrp="1"/>
          </p:cNvSpPr>
          <p:nvPr>
            <p:ph type="title"/>
          </p:nvPr>
        </p:nvSpPr>
        <p:spPr>
          <a:xfrm>
            <a:off x="578141" y="2766218"/>
            <a:ext cx="10515600" cy="1325563"/>
          </a:xfrm>
        </p:spPr>
        <p:txBody>
          <a:bodyPr>
            <a:normAutofit fontScale="90000"/>
          </a:bodyPr>
          <a:lstStyle/>
          <a:p>
            <a:pPr algn="ctr"/>
            <a:r>
              <a:rPr lang="zh-TW" altLang="en-US" dirty="0">
                <a:latin typeface="微軟正黑體" panose="020B0604030504040204" pitchFamily="34" charset="-120"/>
                <a:ea typeface="微軟正黑體" panose="020B0604030504040204" pitchFamily="34" charset="-120"/>
              </a:rPr>
              <a:t>直播主</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直放手機螢幕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觀眾</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橫放手機螢幕</a:t>
            </a:r>
            <a:br>
              <a:rPr lang="en-US" altLang="zh-TW" dirty="0">
                <a:latin typeface="微軟正黑體" panose="020B0604030504040204" pitchFamily="34" charset="-120"/>
                <a:ea typeface="微軟正黑體" panose="020B0604030504040204" pitchFamily="34" charset="-120"/>
              </a:rPr>
            </a:b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40394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F4F5788-2DD4-4247-9C5D-3969E977B2D2}"/>
              </a:ext>
            </a:extLst>
          </p:cNvPr>
          <p:cNvSpPr/>
          <p:nvPr/>
        </p:nvSpPr>
        <p:spPr>
          <a:xfrm>
            <a:off x="428625" y="1136940"/>
            <a:ext cx="2552700" cy="4158960"/>
          </a:xfrm>
          <a:prstGeom prst="rect">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B64AC3C0-9A76-4B0F-9571-A23C60E18CF4}"/>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95DEC19D-3D11-4C1E-BCC0-BC36E3267E55}"/>
              </a:ext>
            </a:extLst>
          </p:cNvPr>
          <p:cNvSpPr txBox="1"/>
          <p:nvPr/>
        </p:nvSpPr>
        <p:spPr>
          <a:xfrm>
            <a:off x="8440005" y="362837"/>
            <a:ext cx="3818670" cy="6355586"/>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直播畫面，向右滑動則開啟勿擾模式，除了直播畫面不顯示其他資訊；從勿擾模式再往左滑動，則關閉勿擾模式。</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左側</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顯示用戶留言</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分享次數、按讚數、分享按鍵 </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中間</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直播畫面</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右上</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商品資訊</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放卷軸</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當前商品按鍵</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下方顯示</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商品圖片</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商品資訊</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名稱、規格、數量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當有人下單</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，此處數量須對應減少。</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、直播價格、商品介紹</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先前商品按鍵</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播過的商品</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提醒文字顯示</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欲購買此處商品，請留言</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a:t>
            </a:r>
            <a:r>
              <a:rPr lang="en-US" altLang="zh-TW" sz="1100" dirty="0">
                <a:latin typeface="微軟正黑體" panose="020B0604030504040204" pitchFamily="34" charset="-120"/>
                <a:ea typeface="微軟正黑體" panose="020B0604030504040204" pitchFamily="34" charset="-120"/>
              </a:rPr>
              <a:t>+1</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商品項目清單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圖片、商品名稱、規格、數量、目前價格，點選查看更多，直接於該頁顯示商品介紹，如下頁圖示，回上一頁按鍵可再回商品項目清單。</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右下</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我的購物清單</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購買者</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已轉單為有效單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的商品將顯示於此</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規格</a:t>
            </a:r>
            <a:r>
              <a:rPr lang="en-US" altLang="zh-TW" sz="1100" dirty="0">
                <a:latin typeface="微軟正黑體" panose="020B0604030504040204" pitchFamily="34" charset="-120"/>
                <a:ea typeface="微軟正黑體" panose="020B0604030504040204" pitchFamily="34" charset="-120"/>
              </a:rPr>
              <a:t>X</a:t>
            </a:r>
            <a:r>
              <a:rPr lang="zh-TW" altLang="en-US" sz="1100" dirty="0">
                <a:latin typeface="微軟正黑體" panose="020B0604030504040204" pitchFamily="34" charset="-120"/>
                <a:ea typeface="微軟正黑體" panose="020B0604030504040204" pitchFamily="34" charset="-120"/>
              </a:rPr>
              <a:t>個數，價格。</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當結帳完成，該商品不再於顯示清單中。</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點選前往結帳按鍵，結帳彈跳視窗顯示</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 </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100" dirty="0">
                <a:latin typeface="微軟正黑體" panose="020B0604030504040204" pitchFamily="34" charset="-120"/>
                <a:ea typeface="微軟正黑體" panose="020B0604030504040204" pitchFamily="34" charset="-120"/>
                <a:sym typeface="Wingdings" panose="05000000000000000000" pitchFamily="2" charset="2"/>
              </a:rPr>
              <a:t>長按視窗可以拖拉</a:t>
            </a:r>
            <a:r>
              <a:rPr lang="en-US" altLang="zh-TW" sz="1100" dirty="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已登入手揪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如下下頁。</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未登入手揪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如圖示，先進行帳號登入，而後轉跳至已登入手揪的下單畫面。</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B51C5333-7E36-4E49-8A28-3953B4C9B820}"/>
              </a:ext>
            </a:extLst>
          </p:cNvPr>
          <p:cNvSpPr txBox="1"/>
          <p:nvPr/>
        </p:nvSpPr>
        <p:spPr>
          <a:xfrm>
            <a:off x="9818489" y="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pic>
        <p:nvPicPr>
          <p:cNvPr id="8" name="圖片 7">
            <a:extLst>
              <a:ext uri="{FF2B5EF4-FFF2-40B4-BE49-F238E27FC236}">
                <a16:creationId xmlns:a16="http://schemas.microsoft.com/office/drawing/2014/main" id="{60C849BB-9305-4701-8463-11A24AB40486}"/>
              </a:ext>
            </a:extLst>
          </p:cNvPr>
          <p:cNvPicPr>
            <a:picLocks noChangeAspect="1"/>
          </p:cNvPicPr>
          <p:nvPr/>
        </p:nvPicPr>
        <p:blipFill>
          <a:blip r:embed="rId2"/>
          <a:stretch>
            <a:fillRect/>
          </a:stretch>
        </p:blipFill>
        <p:spPr>
          <a:xfrm>
            <a:off x="393399" y="1041690"/>
            <a:ext cx="8046605" cy="4557320"/>
          </a:xfrm>
          <a:prstGeom prst="rect">
            <a:avLst/>
          </a:prstGeom>
        </p:spPr>
      </p:pic>
      <p:grpSp>
        <p:nvGrpSpPr>
          <p:cNvPr id="51" name="群組 50">
            <a:extLst>
              <a:ext uri="{FF2B5EF4-FFF2-40B4-BE49-F238E27FC236}">
                <a16:creationId xmlns:a16="http://schemas.microsoft.com/office/drawing/2014/main" id="{394385DE-E07B-4748-A82B-AE3DDBEAB486}"/>
              </a:ext>
            </a:extLst>
          </p:cNvPr>
          <p:cNvGrpSpPr/>
          <p:nvPr/>
        </p:nvGrpSpPr>
        <p:grpSpPr>
          <a:xfrm>
            <a:off x="1643730" y="1409743"/>
            <a:ext cx="2675189" cy="3821213"/>
            <a:chOff x="3585685" y="2558622"/>
            <a:chExt cx="2892498" cy="3954050"/>
          </a:xfrm>
        </p:grpSpPr>
        <p:sp>
          <p:nvSpPr>
            <p:cNvPr id="52" name="文字方塊 51">
              <a:extLst>
                <a:ext uri="{FF2B5EF4-FFF2-40B4-BE49-F238E27FC236}">
                  <a16:creationId xmlns:a16="http://schemas.microsoft.com/office/drawing/2014/main" id="{7A64E231-426B-4953-8062-A111315AA26C}"/>
                </a:ext>
              </a:extLst>
            </p:cNvPr>
            <p:cNvSpPr txBox="1"/>
            <p:nvPr/>
          </p:nvSpPr>
          <p:spPr>
            <a:xfrm>
              <a:off x="4572000" y="2558622"/>
              <a:ext cx="184731" cy="369332"/>
            </a:xfrm>
            <a:prstGeom prst="rect">
              <a:avLst/>
            </a:prstGeom>
            <a:noFill/>
          </p:spPr>
          <p:txBody>
            <a:bodyPr wrap="none" rtlCol="0">
              <a:spAutoFit/>
            </a:bodyPr>
            <a:lstStyle/>
            <a:p>
              <a:endParaRPr lang="zh-TW" altLang="en-US" dirty="0"/>
            </a:p>
          </p:txBody>
        </p:sp>
        <p:sp>
          <p:nvSpPr>
            <p:cNvPr id="53" name="文字方塊 52">
              <a:extLst>
                <a:ext uri="{FF2B5EF4-FFF2-40B4-BE49-F238E27FC236}">
                  <a16:creationId xmlns:a16="http://schemas.microsoft.com/office/drawing/2014/main" id="{D09FC417-3A53-4B6D-B0AE-BBDC7D24A13A}"/>
                </a:ext>
              </a:extLst>
            </p:cNvPr>
            <p:cNvSpPr txBox="1"/>
            <p:nvPr/>
          </p:nvSpPr>
          <p:spPr>
            <a:xfrm>
              <a:off x="3698898" y="5667897"/>
              <a:ext cx="2605200" cy="307777"/>
            </a:xfrm>
            <a:prstGeom prst="rect">
              <a:avLst/>
            </a:prstGeom>
            <a:noFill/>
          </p:spPr>
          <p:txBody>
            <a:bodyPr wrap="none" rtlCol="0">
              <a:spAutoFit/>
            </a:bodyPr>
            <a:lstStyle/>
            <a:p>
              <a:r>
                <a:rPr lang="zh-TW" altLang="en-US" sz="1400" b="1" dirty="0">
                  <a:solidFill>
                    <a:schemeClr val="bg1"/>
                  </a:solidFill>
                  <a:latin typeface="微軟正黑體" panose="020B0604030504040204" pitchFamily="34" charset="-120"/>
                  <a:ea typeface="微軟正黑體" panose="020B0604030504040204" pitchFamily="34" charset="-120"/>
                </a:rPr>
                <a:t>大家希望情人節收到哪種花束</a:t>
              </a:r>
              <a:r>
                <a:rPr lang="en-US" altLang="zh-TW" sz="1400" b="1" dirty="0">
                  <a:solidFill>
                    <a:schemeClr val="bg1"/>
                  </a:solidFill>
                  <a:latin typeface="微軟正黑體" panose="020B0604030504040204" pitchFamily="34" charset="-120"/>
                  <a:ea typeface="微軟正黑體" panose="020B0604030504040204" pitchFamily="34" charset="-120"/>
                </a:rPr>
                <a:t>?</a:t>
              </a:r>
              <a:endParaRPr lang="zh-TW" altLang="en-US" sz="1400" b="1" dirty="0">
                <a:solidFill>
                  <a:schemeClr val="bg1"/>
                </a:solidFill>
                <a:latin typeface="微軟正黑體" panose="020B0604030504040204" pitchFamily="34" charset="-120"/>
                <a:ea typeface="微軟正黑體" panose="020B0604030504040204" pitchFamily="34" charset="-120"/>
              </a:endParaRPr>
            </a:p>
          </p:txBody>
        </p:sp>
        <p:pic>
          <p:nvPicPr>
            <p:cNvPr id="54" name="圖片 53">
              <a:extLst>
                <a:ext uri="{FF2B5EF4-FFF2-40B4-BE49-F238E27FC236}">
                  <a16:creationId xmlns:a16="http://schemas.microsoft.com/office/drawing/2014/main" id="{22A0BC3B-AF2D-44FC-BE3D-9C3ED4445F33}"/>
                </a:ext>
              </a:extLst>
            </p:cNvPr>
            <p:cNvPicPr>
              <a:picLocks noChangeAspect="1"/>
            </p:cNvPicPr>
            <p:nvPr/>
          </p:nvPicPr>
          <p:blipFill>
            <a:blip r:embed="rId3"/>
            <a:stretch>
              <a:fillRect/>
            </a:stretch>
          </p:blipFill>
          <p:spPr>
            <a:xfrm>
              <a:off x="3585685" y="2660311"/>
              <a:ext cx="2892498" cy="3852361"/>
            </a:xfrm>
            <a:prstGeom prst="rect">
              <a:avLst/>
            </a:prstGeom>
            <a:ln>
              <a:solidFill>
                <a:schemeClr val="bg1">
                  <a:lumMod val="50000"/>
                </a:schemeClr>
              </a:solidFill>
            </a:ln>
          </p:spPr>
        </p:pic>
        <p:sp>
          <p:nvSpPr>
            <p:cNvPr id="55" name="文字方塊 54">
              <a:extLst>
                <a:ext uri="{FF2B5EF4-FFF2-40B4-BE49-F238E27FC236}">
                  <a16:creationId xmlns:a16="http://schemas.microsoft.com/office/drawing/2014/main" id="{17CE5399-E644-4BDD-A7F6-E8B121323B1A}"/>
                </a:ext>
              </a:extLst>
            </p:cNvPr>
            <p:cNvSpPr txBox="1"/>
            <p:nvPr/>
          </p:nvSpPr>
          <p:spPr>
            <a:xfrm>
              <a:off x="6155645" y="2633164"/>
              <a:ext cx="278599" cy="369332"/>
            </a:xfrm>
            <a:prstGeom prst="rect">
              <a:avLst/>
            </a:prstGeom>
            <a:noFill/>
          </p:spPr>
          <p:txBody>
            <a:bodyPr wrap="square" rtlCol="0">
              <a:spAutoFit/>
            </a:bodyPr>
            <a:lstStyle/>
            <a:p>
              <a:r>
                <a:rPr lang="en-US" altLang="zh-TW" dirty="0"/>
                <a:t>X</a:t>
              </a:r>
              <a:endParaRPr lang="zh-TW" altLang="en-US" dirty="0"/>
            </a:p>
          </p:txBody>
        </p:sp>
        <p:sp>
          <p:nvSpPr>
            <p:cNvPr id="56" name="文字方塊 55">
              <a:extLst>
                <a:ext uri="{FF2B5EF4-FFF2-40B4-BE49-F238E27FC236}">
                  <a16:creationId xmlns:a16="http://schemas.microsoft.com/office/drawing/2014/main" id="{81DBF606-2981-459E-93E3-26119D12D513}"/>
                </a:ext>
              </a:extLst>
            </p:cNvPr>
            <p:cNvSpPr txBox="1"/>
            <p:nvPr/>
          </p:nvSpPr>
          <p:spPr>
            <a:xfrm>
              <a:off x="4586017" y="3072781"/>
              <a:ext cx="1054686" cy="307777"/>
            </a:xfrm>
            <a:prstGeom prst="rect">
              <a:avLst/>
            </a:prstGeom>
            <a:solidFill>
              <a:schemeClr val="bg1"/>
            </a:solidFill>
          </p:spPr>
          <p:txBody>
            <a:bodyPr wrap="square" rtlCol="0">
              <a:spAutoFit/>
            </a:bodyPr>
            <a:lstStyle/>
            <a:p>
              <a:r>
                <a:rPr lang="zh-TW" altLang="en-US" sz="1400" b="1" dirty="0">
                  <a:latin typeface="微軟正黑體" panose="020B0604030504040204" pitchFamily="34" charset="-120"/>
                  <a:ea typeface="微軟正黑體" panose="020B0604030504040204" pitchFamily="34" charset="-120"/>
                </a:rPr>
                <a:t>登入帳號</a:t>
              </a:r>
            </a:p>
          </p:txBody>
        </p:sp>
      </p:grpSp>
      <p:sp>
        <p:nvSpPr>
          <p:cNvPr id="3" name="矩形 2">
            <a:extLst>
              <a:ext uri="{FF2B5EF4-FFF2-40B4-BE49-F238E27FC236}">
                <a16:creationId xmlns:a16="http://schemas.microsoft.com/office/drawing/2014/main" id="{47B7DFCE-7A96-4C93-9A3C-0E63C9CC45F4}"/>
              </a:ext>
            </a:extLst>
          </p:cNvPr>
          <p:cNvSpPr/>
          <p:nvPr/>
        </p:nvSpPr>
        <p:spPr>
          <a:xfrm>
            <a:off x="5915025" y="5295899"/>
            <a:ext cx="121920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BEAAD201-7ABF-4FB2-8D6B-E3E7E52E693C}"/>
              </a:ext>
            </a:extLst>
          </p:cNvPr>
          <p:cNvSpPr/>
          <p:nvPr/>
        </p:nvSpPr>
        <p:spPr>
          <a:xfrm>
            <a:off x="523875" y="5295900"/>
            <a:ext cx="2667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23047FC4-4FFB-439C-9A39-E11925FB5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6929" y="5257044"/>
            <a:ext cx="172730" cy="190580"/>
          </a:xfrm>
          <a:prstGeom prst="rect">
            <a:avLst/>
          </a:prstGeom>
        </p:spPr>
      </p:pic>
      <p:sp>
        <p:nvSpPr>
          <p:cNvPr id="9" name="矩形 8">
            <a:extLst>
              <a:ext uri="{FF2B5EF4-FFF2-40B4-BE49-F238E27FC236}">
                <a16:creationId xmlns:a16="http://schemas.microsoft.com/office/drawing/2014/main" id="{A28C932F-791C-4F44-8031-0ED4AC26DDAF}"/>
              </a:ext>
            </a:extLst>
          </p:cNvPr>
          <p:cNvSpPr/>
          <p:nvPr/>
        </p:nvSpPr>
        <p:spPr>
          <a:xfrm>
            <a:off x="480482" y="1041690"/>
            <a:ext cx="8011379" cy="4557320"/>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1" name="群組 20">
            <a:extLst>
              <a:ext uri="{FF2B5EF4-FFF2-40B4-BE49-F238E27FC236}">
                <a16:creationId xmlns:a16="http://schemas.microsoft.com/office/drawing/2014/main" id="{085D6F4A-D07D-4535-B6FE-7D20A9119308}"/>
              </a:ext>
            </a:extLst>
          </p:cNvPr>
          <p:cNvGrpSpPr/>
          <p:nvPr/>
        </p:nvGrpSpPr>
        <p:grpSpPr>
          <a:xfrm>
            <a:off x="5786744" y="4554858"/>
            <a:ext cx="898321" cy="932424"/>
            <a:chOff x="2849845" y="5786322"/>
            <a:chExt cx="898321" cy="932424"/>
          </a:xfrm>
        </p:grpSpPr>
        <p:pic>
          <p:nvPicPr>
            <p:cNvPr id="22" name="圖片 21">
              <a:extLst>
                <a:ext uri="{FF2B5EF4-FFF2-40B4-BE49-F238E27FC236}">
                  <a16:creationId xmlns:a16="http://schemas.microsoft.com/office/drawing/2014/main" id="{7D4A332F-A3F5-4ECC-98D0-6944D79E02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9845" y="5786322"/>
              <a:ext cx="898321" cy="898321"/>
            </a:xfrm>
            <a:prstGeom prst="rect">
              <a:avLst/>
            </a:prstGeom>
          </p:spPr>
        </p:pic>
        <p:pic>
          <p:nvPicPr>
            <p:cNvPr id="23" name="圖片 22">
              <a:extLst>
                <a:ext uri="{FF2B5EF4-FFF2-40B4-BE49-F238E27FC236}">
                  <a16:creationId xmlns:a16="http://schemas.microsoft.com/office/drawing/2014/main" id="{12E9E086-BFA3-4BC8-806D-A4AC7430913B}"/>
                </a:ext>
              </a:extLst>
            </p:cNvPr>
            <p:cNvPicPr>
              <a:picLocks noChangeAspect="1"/>
            </p:cNvPicPr>
            <p:nvPr/>
          </p:nvPicPr>
          <p:blipFill rotWithShape="1">
            <a:blip r:embed="rId6"/>
            <a:srcRect l="14990" t="14962" r="48778" b="15552"/>
            <a:stretch/>
          </p:blipFill>
          <p:spPr>
            <a:xfrm>
              <a:off x="3015497" y="6408353"/>
              <a:ext cx="285225" cy="310393"/>
            </a:xfrm>
            <a:prstGeom prst="rect">
              <a:avLst/>
            </a:prstGeom>
          </p:spPr>
        </p:pic>
        <p:pic>
          <p:nvPicPr>
            <p:cNvPr id="24" name="圖片 23">
              <a:extLst>
                <a:ext uri="{FF2B5EF4-FFF2-40B4-BE49-F238E27FC236}">
                  <a16:creationId xmlns:a16="http://schemas.microsoft.com/office/drawing/2014/main" id="{BBA0F58E-459D-452D-B70F-8F8AA041DC39}"/>
                </a:ext>
              </a:extLst>
            </p:cNvPr>
            <p:cNvPicPr>
              <a:picLocks noChangeAspect="1"/>
            </p:cNvPicPr>
            <p:nvPr/>
          </p:nvPicPr>
          <p:blipFill rotWithShape="1">
            <a:blip r:embed="rId7"/>
            <a:srcRect l="27600" t="42631" r="57162" b="52255"/>
            <a:stretch/>
          </p:blipFill>
          <p:spPr>
            <a:xfrm>
              <a:off x="2968169" y="6103172"/>
              <a:ext cx="665193" cy="132311"/>
            </a:xfrm>
            <a:prstGeom prst="rect">
              <a:avLst/>
            </a:prstGeom>
          </p:spPr>
        </p:pic>
      </p:grpSp>
    </p:spTree>
    <p:extLst>
      <p:ext uri="{BB962C8B-B14F-4D97-AF65-F5344CB8AC3E}">
        <p14:creationId xmlns:p14="http://schemas.microsoft.com/office/powerpoint/2010/main" val="3437268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93EBD368-D84A-4BF9-9887-705BC5DA7291}"/>
              </a:ext>
            </a:extLst>
          </p:cNvPr>
          <p:cNvSpPr/>
          <p:nvPr/>
        </p:nvSpPr>
        <p:spPr>
          <a:xfrm>
            <a:off x="5327948" y="1817986"/>
            <a:ext cx="859151" cy="2997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356F0AB3-B59C-4D65-B5CE-FD9DD3CE1A48}"/>
              </a:ext>
            </a:extLst>
          </p:cNvPr>
          <p:cNvSpPr/>
          <p:nvPr/>
        </p:nvSpPr>
        <p:spPr>
          <a:xfrm>
            <a:off x="7821192" y="2116098"/>
            <a:ext cx="113824" cy="26476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8A48F7CC-96DA-434E-B6F7-95AFC539F037}"/>
              </a:ext>
            </a:extLst>
          </p:cNvPr>
          <p:cNvSpPr/>
          <p:nvPr/>
        </p:nvSpPr>
        <p:spPr>
          <a:xfrm>
            <a:off x="4366636" y="1819480"/>
            <a:ext cx="955048" cy="295039"/>
          </a:xfrm>
          <a:prstGeom prst="rect">
            <a:avLst/>
          </a:prstGeom>
          <a:noFill/>
          <a:ln w="952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48431928-538D-40A3-9EDD-755666B41ED2}"/>
              </a:ext>
            </a:extLst>
          </p:cNvPr>
          <p:cNvCxnSpPr>
            <a:cxnSpLocks/>
          </p:cNvCxnSpPr>
          <p:nvPr/>
        </p:nvCxnSpPr>
        <p:spPr>
          <a:xfrm flipV="1">
            <a:off x="6192461" y="2119190"/>
            <a:ext cx="1739343" cy="1912"/>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53800A56-AC85-464E-B150-E0B048579258}"/>
              </a:ext>
            </a:extLst>
          </p:cNvPr>
          <p:cNvCxnSpPr>
            <a:cxnSpLocks/>
          </p:cNvCxnSpPr>
          <p:nvPr/>
        </p:nvCxnSpPr>
        <p:spPr>
          <a:xfrm>
            <a:off x="4354493" y="1824841"/>
            <a:ext cx="37806" cy="2938953"/>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F5EA507A-62C8-4FAC-9EC6-4F8730D2F3F6}"/>
              </a:ext>
            </a:extLst>
          </p:cNvPr>
          <p:cNvSpPr txBox="1"/>
          <p:nvPr/>
        </p:nvSpPr>
        <p:spPr>
          <a:xfrm>
            <a:off x="5150423" y="185712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先前商品</a:t>
            </a:r>
          </a:p>
        </p:txBody>
      </p:sp>
      <p:sp>
        <p:nvSpPr>
          <p:cNvPr id="18" name="文字方塊 17">
            <a:extLst>
              <a:ext uri="{FF2B5EF4-FFF2-40B4-BE49-F238E27FC236}">
                <a16:creationId xmlns:a16="http://schemas.microsoft.com/office/drawing/2014/main" id="{BD0B5E6F-BAD4-4FC0-96F5-A044E664BFCC}"/>
              </a:ext>
            </a:extLst>
          </p:cNvPr>
          <p:cNvSpPr txBox="1"/>
          <p:nvPr/>
        </p:nvSpPr>
        <p:spPr>
          <a:xfrm>
            <a:off x="4256983" y="1859492"/>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當前商品</a:t>
            </a:r>
          </a:p>
        </p:txBody>
      </p:sp>
      <p:cxnSp>
        <p:nvCxnSpPr>
          <p:cNvPr id="19" name="直線接點 18">
            <a:extLst>
              <a:ext uri="{FF2B5EF4-FFF2-40B4-BE49-F238E27FC236}">
                <a16:creationId xmlns:a16="http://schemas.microsoft.com/office/drawing/2014/main" id="{B468EEA1-0B35-4167-931F-13B77560F3AC}"/>
              </a:ext>
            </a:extLst>
          </p:cNvPr>
          <p:cNvCxnSpPr>
            <a:cxnSpLocks/>
          </p:cNvCxnSpPr>
          <p:nvPr/>
        </p:nvCxnSpPr>
        <p:spPr>
          <a:xfrm flipV="1">
            <a:off x="4335948" y="1817986"/>
            <a:ext cx="1856513" cy="685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7D1AAD82-70D8-4827-80B8-61F5968A8640}"/>
              </a:ext>
            </a:extLst>
          </p:cNvPr>
          <p:cNvCxnSpPr>
            <a:cxnSpLocks/>
          </p:cNvCxnSpPr>
          <p:nvPr/>
        </p:nvCxnSpPr>
        <p:spPr>
          <a:xfrm>
            <a:off x="4392299" y="4763794"/>
            <a:ext cx="353950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BAE59A1-F98A-46E7-A3AC-EDC87A4DE00D}"/>
              </a:ext>
            </a:extLst>
          </p:cNvPr>
          <p:cNvCxnSpPr>
            <a:cxnSpLocks/>
          </p:cNvCxnSpPr>
          <p:nvPr/>
        </p:nvCxnSpPr>
        <p:spPr>
          <a:xfrm>
            <a:off x="6192461" y="1819480"/>
            <a:ext cx="0" cy="30162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2BEF20CB-17DC-4937-B48D-24BCACA9D5D8}"/>
              </a:ext>
            </a:extLst>
          </p:cNvPr>
          <p:cNvSpPr txBox="1"/>
          <p:nvPr/>
        </p:nvSpPr>
        <p:spPr>
          <a:xfrm>
            <a:off x="4410844" y="2160236"/>
            <a:ext cx="2383986" cy="272377"/>
          </a:xfrm>
          <a:prstGeom prst="rect">
            <a:avLst/>
          </a:prstGeom>
          <a:noFill/>
        </p:spPr>
        <p:txBody>
          <a:bodyPr wrap="none" rtlCol="0">
            <a:spAutoFit/>
          </a:bodyPr>
          <a:lstStyle/>
          <a:p>
            <a:r>
              <a:rPr lang="zh-TW" altLang="en-US" sz="1100" b="1" u="sng" dirty="0">
                <a:solidFill>
                  <a:srgbClr val="C00000"/>
                </a:solidFill>
                <a:latin typeface="微軟正黑體" panose="020B0604030504040204" pitchFamily="34" charset="-120"/>
                <a:ea typeface="微軟正黑體" panose="020B0604030504040204" pitchFamily="34" charset="-120"/>
              </a:rPr>
              <a:t>欲購買此處商品，請留言</a:t>
            </a:r>
            <a:r>
              <a:rPr lang="en-US" altLang="zh-TW" sz="1100" b="1" u="sng" dirty="0">
                <a:solidFill>
                  <a:srgbClr val="C00000"/>
                </a:solidFill>
                <a:latin typeface="微軟正黑體" panose="020B0604030504040204" pitchFamily="34" charset="-120"/>
                <a:ea typeface="微軟正黑體" panose="020B0604030504040204" pitchFamily="34" charset="-120"/>
              </a:rPr>
              <a:t>:</a:t>
            </a:r>
            <a:r>
              <a:rPr lang="zh-TW" altLang="en-US" sz="1100" b="1" u="sng" dirty="0">
                <a:solidFill>
                  <a:srgbClr val="C00000"/>
                </a:solidFill>
                <a:latin typeface="微軟正黑體" panose="020B0604030504040204" pitchFamily="34" charset="-120"/>
                <a:ea typeface="微軟正黑體" panose="020B0604030504040204" pitchFamily="34" charset="-120"/>
              </a:rPr>
              <a:t>商品名</a:t>
            </a:r>
            <a:r>
              <a:rPr lang="en-US" altLang="zh-TW" sz="1100" b="1" u="sng" dirty="0">
                <a:solidFill>
                  <a:srgbClr val="C00000"/>
                </a:solidFill>
                <a:latin typeface="微軟正黑體" panose="020B0604030504040204" pitchFamily="34" charset="-120"/>
                <a:ea typeface="微軟正黑體" panose="020B0604030504040204" pitchFamily="34" charset="-120"/>
              </a:rPr>
              <a:t>+1</a:t>
            </a:r>
            <a:endParaRPr lang="zh-TW" altLang="en-US" sz="1100" b="1" u="sng" dirty="0">
              <a:solidFill>
                <a:srgbClr val="C00000"/>
              </a:solidFill>
              <a:latin typeface="微軟正黑體" panose="020B0604030504040204" pitchFamily="34" charset="-120"/>
              <a:ea typeface="微軟正黑體" panose="020B0604030504040204" pitchFamily="34" charset="-120"/>
            </a:endParaRPr>
          </a:p>
        </p:txBody>
      </p:sp>
      <p:sp>
        <p:nvSpPr>
          <p:cNvPr id="28" name="文字方塊 27">
            <a:extLst>
              <a:ext uri="{FF2B5EF4-FFF2-40B4-BE49-F238E27FC236}">
                <a16:creationId xmlns:a16="http://schemas.microsoft.com/office/drawing/2014/main" id="{87BABAC3-0FFB-404C-A6F3-1A87C36CD5ED}"/>
              </a:ext>
            </a:extLst>
          </p:cNvPr>
          <p:cNvSpPr txBox="1"/>
          <p:nvPr/>
        </p:nvSpPr>
        <p:spPr>
          <a:xfrm>
            <a:off x="5463203" y="3033967"/>
            <a:ext cx="998991" cy="272377"/>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:$700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29" name="文字方塊 28">
            <a:extLst>
              <a:ext uri="{FF2B5EF4-FFF2-40B4-BE49-F238E27FC236}">
                <a16:creationId xmlns:a16="http://schemas.microsoft.com/office/drawing/2014/main" id="{95AE1BD4-5A91-4BAF-836B-9070DE175541}"/>
              </a:ext>
            </a:extLst>
          </p:cNvPr>
          <p:cNvSpPr txBox="1"/>
          <p:nvPr/>
        </p:nvSpPr>
        <p:spPr>
          <a:xfrm>
            <a:off x="5452033" y="2609894"/>
            <a:ext cx="954107" cy="272377"/>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粉色</a:t>
            </a:r>
          </a:p>
        </p:txBody>
      </p:sp>
      <p:sp>
        <p:nvSpPr>
          <p:cNvPr id="30" name="文字方塊 29">
            <a:extLst>
              <a:ext uri="{FF2B5EF4-FFF2-40B4-BE49-F238E27FC236}">
                <a16:creationId xmlns:a16="http://schemas.microsoft.com/office/drawing/2014/main" id="{1D721236-8976-4068-B3EC-177D209C1367}"/>
              </a:ext>
            </a:extLst>
          </p:cNvPr>
          <p:cNvSpPr txBox="1"/>
          <p:nvPr/>
        </p:nvSpPr>
        <p:spPr>
          <a:xfrm>
            <a:off x="5454730" y="2393565"/>
            <a:ext cx="1196161"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韓絮</a:t>
            </a:r>
          </a:p>
        </p:txBody>
      </p:sp>
      <p:sp>
        <p:nvSpPr>
          <p:cNvPr id="31" name="文字方塊 30">
            <a:extLst>
              <a:ext uri="{FF2B5EF4-FFF2-40B4-BE49-F238E27FC236}">
                <a16:creationId xmlns:a16="http://schemas.microsoft.com/office/drawing/2014/main" id="{3DE538C0-52FB-42F0-B81D-289EF2FF5B3B}"/>
              </a:ext>
            </a:extLst>
          </p:cNvPr>
          <p:cNvSpPr txBox="1"/>
          <p:nvPr/>
        </p:nvSpPr>
        <p:spPr>
          <a:xfrm>
            <a:off x="5516989" y="3191703"/>
            <a:ext cx="1117614" cy="272377"/>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:$650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9B8E5688-39FB-4378-AFF1-FCF5F21E4384}"/>
              </a:ext>
            </a:extLst>
          </p:cNvPr>
          <p:cNvSpPr txBox="1"/>
          <p:nvPr/>
        </p:nvSpPr>
        <p:spPr>
          <a:xfrm>
            <a:off x="5455906" y="2826222"/>
            <a:ext cx="835485" cy="272377"/>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:28</a:t>
            </a:r>
            <a:endParaRPr lang="zh-TW" altLang="en-US" sz="1050" dirty="0">
              <a:latin typeface="微軟正黑體" panose="020B0604030504040204" pitchFamily="34" charset="-120"/>
              <a:ea typeface="微軟正黑體" panose="020B0604030504040204" pitchFamily="34" charset="-120"/>
            </a:endParaRPr>
          </a:p>
        </p:txBody>
      </p:sp>
      <p:pic>
        <p:nvPicPr>
          <p:cNvPr id="33" name="Picture 4" descr="Excited to share this item from my #etsy shop: Sunflower Bridal Bouquet, Silk Wedding Flowers, Rustic Wedding, Sunflower Wedding, Garden Wedding Bouquet, Vintage Wedding, Boho Wedding">
            <a:extLst>
              <a:ext uri="{FF2B5EF4-FFF2-40B4-BE49-F238E27FC236}">
                <a16:creationId xmlns:a16="http://schemas.microsoft.com/office/drawing/2014/main" id="{655C45FF-4049-46D1-9A45-782FB572FF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57" b="10630"/>
          <a:stretch/>
        </p:blipFill>
        <p:spPr bwMode="auto">
          <a:xfrm>
            <a:off x="4646521" y="3758825"/>
            <a:ext cx="793762" cy="9869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Popular Bridal Bouquet Shapes And Styles â¤ï¸ Wedding planning ideas &amp; inspiration. Wedding dresses, decor, and lots more. #weddingideas #wedding #bridal">
            <a:extLst>
              <a:ext uri="{FF2B5EF4-FFF2-40B4-BE49-F238E27FC236}">
                <a16:creationId xmlns:a16="http://schemas.microsoft.com/office/drawing/2014/main" id="{DF439CDE-6790-47D2-A89B-78B7CD42EE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4" b="16516"/>
          <a:stretch/>
        </p:blipFill>
        <p:spPr bwMode="auto">
          <a:xfrm>
            <a:off x="4653487" y="2441401"/>
            <a:ext cx="809630" cy="98692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群組 34">
            <a:extLst>
              <a:ext uri="{FF2B5EF4-FFF2-40B4-BE49-F238E27FC236}">
                <a16:creationId xmlns:a16="http://schemas.microsoft.com/office/drawing/2014/main" id="{76D73EC5-B725-4788-B550-293C997B8706}"/>
              </a:ext>
            </a:extLst>
          </p:cNvPr>
          <p:cNvGrpSpPr/>
          <p:nvPr/>
        </p:nvGrpSpPr>
        <p:grpSpPr>
          <a:xfrm>
            <a:off x="6976152" y="2850254"/>
            <a:ext cx="595035" cy="224311"/>
            <a:chOff x="2235181" y="2832552"/>
            <a:chExt cx="595035" cy="215444"/>
          </a:xfrm>
        </p:grpSpPr>
        <p:sp>
          <p:nvSpPr>
            <p:cNvPr id="36" name="矩形: 圓角 35">
              <a:extLst>
                <a:ext uri="{FF2B5EF4-FFF2-40B4-BE49-F238E27FC236}">
                  <a16:creationId xmlns:a16="http://schemas.microsoft.com/office/drawing/2014/main" id="{EDAFE1BD-E147-47C6-98DA-48DE193E2932}"/>
                </a:ext>
              </a:extLst>
            </p:cNvPr>
            <p:cNvSpPr/>
            <p:nvPr/>
          </p:nvSpPr>
          <p:spPr>
            <a:xfrm>
              <a:off x="2271279" y="2842953"/>
              <a:ext cx="512305" cy="175567"/>
            </a:xfrm>
            <a:prstGeom prst="roundRect">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A149B1AB-B018-4961-8473-DCD4BFBF9E58}"/>
                </a:ext>
              </a:extLst>
            </p:cNvPr>
            <p:cNvSpPr txBox="1"/>
            <p:nvPr/>
          </p:nvSpPr>
          <p:spPr>
            <a:xfrm>
              <a:off x="2235181" y="2832552"/>
              <a:ext cx="595035" cy="215444"/>
            </a:xfrm>
            <a:prstGeom prst="rect">
              <a:avLst/>
            </a:prstGeom>
            <a:noFill/>
          </p:spPr>
          <p:txBody>
            <a:bodyPr wrap="none" rtlCol="0">
              <a:spAutoFit/>
            </a:bodyPr>
            <a:lstStyle/>
            <a:p>
              <a:r>
                <a:rPr lang="zh-TW" altLang="en-US" sz="800" dirty="0">
                  <a:latin typeface="微軟正黑體" panose="020B0604030504040204" pitchFamily="34" charset="-120"/>
                  <a:ea typeface="微軟正黑體" panose="020B0604030504040204" pitchFamily="34" charset="-120"/>
                </a:rPr>
                <a:t>查看更多</a:t>
              </a:r>
            </a:p>
          </p:txBody>
        </p:sp>
      </p:grpSp>
      <p:sp>
        <p:nvSpPr>
          <p:cNvPr id="38" name="文字方塊 37">
            <a:extLst>
              <a:ext uri="{FF2B5EF4-FFF2-40B4-BE49-F238E27FC236}">
                <a16:creationId xmlns:a16="http://schemas.microsoft.com/office/drawing/2014/main" id="{17FF6E3B-B81D-45AF-B477-B4A58E17500E}"/>
              </a:ext>
            </a:extLst>
          </p:cNvPr>
          <p:cNvSpPr txBox="1"/>
          <p:nvPr/>
        </p:nvSpPr>
        <p:spPr>
          <a:xfrm>
            <a:off x="5469216" y="4359342"/>
            <a:ext cx="971741"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:$600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ECF6D167-EE70-4113-8CDE-7451B6D944D5}"/>
              </a:ext>
            </a:extLst>
          </p:cNvPr>
          <p:cNvSpPr txBox="1"/>
          <p:nvPr/>
        </p:nvSpPr>
        <p:spPr>
          <a:xfrm>
            <a:off x="5458046" y="3935268"/>
            <a:ext cx="1196161"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單一規格</a:t>
            </a:r>
          </a:p>
        </p:txBody>
      </p:sp>
      <p:sp>
        <p:nvSpPr>
          <p:cNvPr id="40" name="文字方塊 39">
            <a:extLst>
              <a:ext uri="{FF2B5EF4-FFF2-40B4-BE49-F238E27FC236}">
                <a16:creationId xmlns:a16="http://schemas.microsoft.com/office/drawing/2014/main" id="{0C490890-0D4C-473C-AC3E-AAEF4CA3FBE8}"/>
              </a:ext>
            </a:extLst>
          </p:cNvPr>
          <p:cNvSpPr txBox="1"/>
          <p:nvPr/>
        </p:nvSpPr>
        <p:spPr>
          <a:xfrm>
            <a:off x="5494076" y="4584253"/>
            <a:ext cx="1117614" cy="272377"/>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:$550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41" name="文字方塊 40">
            <a:extLst>
              <a:ext uri="{FF2B5EF4-FFF2-40B4-BE49-F238E27FC236}">
                <a16:creationId xmlns:a16="http://schemas.microsoft.com/office/drawing/2014/main" id="{A456DD44-12DA-4772-AFFC-EF9FF290CF96}"/>
              </a:ext>
            </a:extLst>
          </p:cNvPr>
          <p:cNvSpPr txBox="1"/>
          <p:nvPr/>
        </p:nvSpPr>
        <p:spPr>
          <a:xfrm>
            <a:off x="5461919" y="4151596"/>
            <a:ext cx="814647"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:15</a:t>
            </a:r>
            <a:endParaRPr lang="zh-TW" altLang="en-US" sz="1050" dirty="0">
              <a:latin typeface="微軟正黑體" panose="020B0604030504040204" pitchFamily="34" charset="-120"/>
              <a:ea typeface="微軟正黑體" panose="020B0604030504040204" pitchFamily="34" charset="-120"/>
            </a:endParaRPr>
          </a:p>
        </p:txBody>
      </p:sp>
      <p:sp>
        <p:nvSpPr>
          <p:cNvPr id="42" name="文字方塊 41">
            <a:extLst>
              <a:ext uri="{FF2B5EF4-FFF2-40B4-BE49-F238E27FC236}">
                <a16:creationId xmlns:a16="http://schemas.microsoft.com/office/drawing/2014/main" id="{522914C3-1A8E-4B18-8FE0-39FC3443BCD8}"/>
              </a:ext>
            </a:extLst>
          </p:cNvPr>
          <p:cNvSpPr txBox="1"/>
          <p:nvPr/>
        </p:nvSpPr>
        <p:spPr>
          <a:xfrm>
            <a:off x="5461919" y="3731683"/>
            <a:ext cx="1465466"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微笑太陽</a:t>
            </a:r>
          </a:p>
        </p:txBody>
      </p:sp>
      <p:grpSp>
        <p:nvGrpSpPr>
          <p:cNvPr id="43" name="群組 42">
            <a:extLst>
              <a:ext uri="{FF2B5EF4-FFF2-40B4-BE49-F238E27FC236}">
                <a16:creationId xmlns:a16="http://schemas.microsoft.com/office/drawing/2014/main" id="{56866217-1132-464C-A81B-72D32BC66F1D}"/>
              </a:ext>
            </a:extLst>
          </p:cNvPr>
          <p:cNvGrpSpPr/>
          <p:nvPr/>
        </p:nvGrpSpPr>
        <p:grpSpPr>
          <a:xfrm>
            <a:off x="6970884" y="4135031"/>
            <a:ext cx="595035" cy="224311"/>
            <a:chOff x="2235181" y="2832552"/>
            <a:chExt cx="595035" cy="215444"/>
          </a:xfrm>
        </p:grpSpPr>
        <p:sp>
          <p:nvSpPr>
            <p:cNvPr id="44" name="矩形: 圓角 43">
              <a:extLst>
                <a:ext uri="{FF2B5EF4-FFF2-40B4-BE49-F238E27FC236}">
                  <a16:creationId xmlns:a16="http://schemas.microsoft.com/office/drawing/2014/main" id="{0B55F212-4D7D-4EE9-B51F-4FB363AA103C}"/>
                </a:ext>
              </a:extLst>
            </p:cNvPr>
            <p:cNvSpPr/>
            <p:nvPr/>
          </p:nvSpPr>
          <p:spPr>
            <a:xfrm>
              <a:off x="2271279" y="2842953"/>
              <a:ext cx="512305" cy="175567"/>
            </a:xfrm>
            <a:prstGeom prst="roundRect">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CB8DA7E2-F318-4D5E-9B17-ABE0955F918D}"/>
                </a:ext>
              </a:extLst>
            </p:cNvPr>
            <p:cNvSpPr txBox="1"/>
            <p:nvPr/>
          </p:nvSpPr>
          <p:spPr>
            <a:xfrm>
              <a:off x="2235181" y="2832552"/>
              <a:ext cx="595035" cy="215444"/>
            </a:xfrm>
            <a:prstGeom prst="rect">
              <a:avLst/>
            </a:prstGeom>
            <a:noFill/>
          </p:spPr>
          <p:txBody>
            <a:bodyPr wrap="none" rtlCol="0">
              <a:spAutoFit/>
            </a:bodyPr>
            <a:lstStyle/>
            <a:p>
              <a:r>
                <a:rPr lang="zh-TW" altLang="en-US" sz="800" dirty="0">
                  <a:latin typeface="微軟正黑體" panose="020B0604030504040204" pitchFamily="34" charset="-120"/>
                  <a:ea typeface="微軟正黑體" panose="020B0604030504040204" pitchFamily="34" charset="-120"/>
                </a:rPr>
                <a:t>查看更多</a:t>
              </a:r>
            </a:p>
          </p:txBody>
        </p:sp>
      </p:grpSp>
      <p:grpSp>
        <p:nvGrpSpPr>
          <p:cNvPr id="79" name="群組 78">
            <a:extLst>
              <a:ext uri="{FF2B5EF4-FFF2-40B4-BE49-F238E27FC236}">
                <a16:creationId xmlns:a16="http://schemas.microsoft.com/office/drawing/2014/main" id="{D304FC35-3DC2-461A-AFAB-7BA3F3869002}"/>
              </a:ext>
            </a:extLst>
          </p:cNvPr>
          <p:cNvGrpSpPr/>
          <p:nvPr/>
        </p:nvGrpSpPr>
        <p:grpSpPr>
          <a:xfrm>
            <a:off x="8144290" y="1821413"/>
            <a:ext cx="3678033" cy="2945808"/>
            <a:chOff x="3930213" y="192022"/>
            <a:chExt cx="3678033" cy="2945808"/>
          </a:xfrm>
        </p:grpSpPr>
        <p:sp>
          <p:nvSpPr>
            <p:cNvPr id="46" name="矩形 45">
              <a:extLst>
                <a:ext uri="{FF2B5EF4-FFF2-40B4-BE49-F238E27FC236}">
                  <a16:creationId xmlns:a16="http://schemas.microsoft.com/office/drawing/2014/main" id="{ABC8EA20-1FE7-4D81-884A-AE000B2B0A98}"/>
                </a:ext>
              </a:extLst>
            </p:cNvPr>
            <p:cNvSpPr/>
            <p:nvPr/>
          </p:nvSpPr>
          <p:spPr>
            <a:xfrm>
              <a:off x="5001178" y="192022"/>
              <a:ext cx="859151" cy="2997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0FB0D575-9821-4737-BDBC-2BA6C000D2E7}"/>
                </a:ext>
              </a:extLst>
            </p:cNvPr>
            <p:cNvSpPr/>
            <p:nvPr/>
          </p:nvSpPr>
          <p:spPr>
            <a:xfrm>
              <a:off x="7494422" y="490134"/>
              <a:ext cx="113824" cy="26476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25EA202E-939E-4267-ACB6-F55DC9EEEFBD}"/>
                </a:ext>
              </a:extLst>
            </p:cNvPr>
            <p:cNvSpPr/>
            <p:nvPr/>
          </p:nvSpPr>
          <p:spPr>
            <a:xfrm>
              <a:off x="4039866" y="193516"/>
              <a:ext cx="955048" cy="295039"/>
            </a:xfrm>
            <a:prstGeom prst="rect">
              <a:avLst/>
            </a:prstGeom>
            <a:noFill/>
            <a:ln w="952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9" name="直線接點 48">
              <a:extLst>
                <a:ext uri="{FF2B5EF4-FFF2-40B4-BE49-F238E27FC236}">
                  <a16:creationId xmlns:a16="http://schemas.microsoft.com/office/drawing/2014/main" id="{89F46794-5B7C-40DC-A65B-9741419451B0}"/>
                </a:ext>
              </a:extLst>
            </p:cNvPr>
            <p:cNvCxnSpPr>
              <a:cxnSpLocks/>
            </p:cNvCxnSpPr>
            <p:nvPr/>
          </p:nvCxnSpPr>
          <p:spPr>
            <a:xfrm flipV="1">
              <a:off x="5865691" y="493226"/>
              <a:ext cx="1739343" cy="1912"/>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3D17D106-8D00-4287-A7FF-86C0DEC57F48}"/>
                </a:ext>
              </a:extLst>
            </p:cNvPr>
            <p:cNvCxnSpPr>
              <a:cxnSpLocks/>
            </p:cNvCxnSpPr>
            <p:nvPr/>
          </p:nvCxnSpPr>
          <p:spPr>
            <a:xfrm>
              <a:off x="4027723" y="198877"/>
              <a:ext cx="37806" cy="2938953"/>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A902984C-2339-4839-8252-3A854EAB28AD}"/>
                </a:ext>
              </a:extLst>
            </p:cNvPr>
            <p:cNvSpPr txBox="1"/>
            <p:nvPr/>
          </p:nvSpPr>
          <p:spPr>
            <a:xfrm>
              <a:off x="4823653" y="231156"/>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先前商品</a:t>
              </a:r>
            </a:p>
          </p:txBody>
        </p:sp>
        <p:sp>
          <p:nvSpPr>
            <p:cNvPr id="52" name="文字方塊 51">
              <a:extLst>
                <a:ext uri="{FF2B5EF4-FFF2-40B4-BE49-F238E27FC236}">
                  <a16:creationId xmlns:a16="http://schemas.microsoft.com/office/drawing/2014/main" id="{52DE02B9-72A7-42A7-922E-4B1EF1764F27}"/>
                </a:ext>
              </a:extLst>
            </p:cNvPr>
            <p:cNvSpPr txBox="1"/>
            <p:nvPr/>
          </p:nvSpPr>
          <p:spPr>
            <a:xfrm>
              <a:off x="3930213" y="233528"/>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當前商品</a:t>
              </a:r>
            </a:p>
          </p:txBody>
        </p:sp>
        <p:cxnSp>
          <p:nvCxnSpPr>
            <p:cNvPr id="53" name="直線接點 52">
              <a:extLst>
                <a:ext uri="{FF2B5EF4-FFF2-40B4-BE49-F238E27FC236}">
                  <a16:creationId xmlns:a16="http://schemas.microsoft.com/office/drawing/2014/main" id="{C8A9362E-4D13-44BA-B3E3-9B4984592FAB}"/>
                </a:ext>
              </a:extLst>
            </p:cNvPr>
            <p:cNvCxnSpPr>
              <a:cxnSpLocks/>
            </p:cNvCxnSpPr>
            <p:nvPr/>
          </p:nvCxnSpPr>
          <p:spPr>
            <a:xfrm flipV="1">
              <a:off x="4009178" y="192022"/>
              <a:ext cx="1856513" cy="685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E0263F66-0CD6-4B6D-9D7D-454129D0FF74}"/>
                </a:ext>
              </a:extLst>
            </p:cNvPr>
            <p:cNvCxnSpPr>
              <a:cxnSpLocks/>
            </p:cNvCxnSpPr>
            <p:nvPr/>
          </p:nvCxnSpPr>
          <p:spPr>
            <a:xfrm>
              <a:off x="4065529" y="3137830"/>
              <a:ext cx="353950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262A7B0C-D1EB-4976-9C7C-457598E1E525}"/>
                </a:ext>
              </a:extLst>
            </p:cNvPr>
            <p:cNvCxnSpPr>
              <a:cxnSpLocks/>
            </p:cNvCxnSpPr>
            <p:nvPr/>
          </p:nvCxnSpPr>
          <p:spPr>
            <a:xfrm>
              <a:off x="5865691" y="193516"/>
              <a:ext cx="0" cy="30162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0E35367B-8CE6-4B82-AE2F-116CCF2F30C1}"/>
                </a:ext>
              </a:extLst>
            </p:cNvPr>
            <p:cNvSpPr txBox="1"/>
            <p:nvPr/>
          </p:nvSpPr>
          <p:spPr>
            <a:xfrm>
              <a:off x="4084074" y="534272"/>
              <a:ext cx="2383986" cy="272377"/>
            </a:xfrm>
            <a:prstGeom prst="rect">
              <a:avLst/>
            </a:prstGeom>
            <a:noFill/>
          </p:spPr>
          <p:txBody>
            <a:bodyPr wrap="none" rtlCol="0">
              <a:spAutoFit/>
            </a:bodyPr>
            <a:lstStyle/>
            <a:p>
              <a:r>
                <a:rPr lang="zh-TW" altLang="en-US" sz="1100" b="1" u="sng" dirty="0">
                  <a:solidFill>
                    <a:srgbClr val="C00000"/>
                  </a:solidFill>
                  <a:latin typeface="微軟正黑體" panose="020B0604030504040204" pitchFamily="34" charset="-120"/>
                  <a:ea typeface="微軟正黑體" panose="020B0604030504040204" pitchFamily="34" charset="-120"/>
                </a:rPr>
                <a:t>欲購買此處商品，請留言</a:t>
              </a:r>
              <a:r>
                <a:rPr lang="en-US" altLang="zh-TW" sz="1100" b="1" u="sng" dirty="0">
                  <a:solidFill>
                    <a:srgbClr val="C00000"/>
                  </a:solidFill>
                  <a:latin typeface="微軟正黑體" panose="020B0604030504040204" pitchFamily="34" charset="-120"/>
                  <a:ea typeface="微軟正黑體" panose="020B0604030504040204" pitchFamily="34" charset="-120"/>
                </a:rPr>
                <a:t>:</a:t>
              </a:r>
              <a:r>
                <a:rPr lang="zh-TW" altLang="en-US" sz="1100" b="1" u="sng" dirty="0">
                  <a:solidFill>
                    <a:srgbClr val="C00000"/>
                  </a:solidFill>
                  <a:latin typeface="微軟正黑體" panose="020B0604030504040204" pitchFamily="34" charset="-120"/>
                  <a:ea typeface="微軟正黑體" panose="020B0604030504040204" pitchFamily="34" charset="-120"/>
                </a:rPr>
                <a:t>商品名</a:t>
              </a:r>
              <a:r>
                <a:rPr lang="en-US" altLang="zh-TW" sz="1100" b="1" u="sng" dirty="0">
                  <a:solidFill>
                    <a:srgbClr val="C00000"/>
                  </a:solidFill>
                  <a:latin typeface="微軟正黑體" panose="020B0604030504040204" pitchFamily="34" charset="-120"/>
                  <a:ea typeface="微軟正黑體" panose="020B0604030504040204" pitchFamily="34" charset="-120"/>
                </a:rPr>
                <a:t>+1</a:t>
              </a:r>
              <a:endParaRPr lang="zh-TW" altLang="en-US" sz="1100" b="1" u="sng" dirty="0">
                <a:solidFill>
                  <a:srgbClr val="C00000"/>
                </a:solidFill>
                <a:latin typeface="微軟正黑體" panose="020B0604030504040204" pitchFamily="34" charset="-120"/>
                <a:ea typeface="微軟正黑體" panose="020B0604030504040204" pitchFamily="34" charset="-120"/>
              </a:endParaRPr>
            </a:p>
          </p:txBody>
        </p:sp>
        <p:sp>
          <p:nvSpPr>
            <p:cNvPr id="57" name="文字方塊 56">
              <a:extLst>
                <a:ext uri="{FF2B5EF4-FFF2-40B4-BE49-F238E27FC236}">
                  <a16:creationId xmlns:a16="http://schemas.microsoft.com/office/drawing/2014/main" id="{44E8681E-CEA1-4713-B4BF-FF8CED3F99A0}"/>
                </a:ext>
              </a:extLst>
            </p:cNvPr>
            <p:cNvSpPr txBox="1"/>
            <p:nvPr/>
          </p:nvSpPr>
          <p:spPr>
            <a:xfrm>
              <a:off x="5742309" y="1779695"/>
              <a:ext cx="998991" cy="272377"/>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:$700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58" name="文字方塊 57">
              <a:extLst>
                <a:ext uri="{FF2B5EF4-FFF2-40B4-BE49-F238E27FC236}">
                  <a16:creationId xmlns:a16="http://schemas.microsoft.com/office/drawing/2014/main" id="{406465A8-B886-4F59-8A9E-E7BF38B2F01F}"/>
                </a:ext>
              </a:extLst>
            </p:cNvPr>
            <p:cNvSpPr txBox="1"/>
            <p:nvPr/>
          </p:nvSpPr>
          <p:spPr>
            <a:xfrm>
              <a:off x="5731139" y="1355622"/>
              <a:ext cx="954107" cy="272377"/>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粉色</a:t>
              </a:r>
            </a:p>
          </p:txBody>
        </p:sp>
        <p:sp>
          <p:nvSpPr>
            <p:cNvPr id="59" name="文字方塊 58">
              <a:extLst>
                <a:ext uri="{FF2B5EF4-FFF2-40B4-BE49-F238E27FC236}">
                  <a16:creationId xmlns:a16="http://schemas.microsoft.com/office/drawing/2014/main" id="{BFA4D078-4387-4BF4-969F-A751DC1E12AB}"/>
                </a:ext>
              </a:extLst>
            </p:cNvPr>
            <p:cNvSpPr txBox="1"/>
            <p:nvPr/>
          </p:nvSpPr>
          <p:spPr>
            <a:xfrm>
              <a:off x="5733836" y="1139293"/>
              <a:ext cx="1196161"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韓絮</a:t>
              </a:r>
            </a:p>
          </p:txBody>
        </p:sp>
        <p:sp>
          <p:nvSpPr>
            <p:cNvPr id="60" name="文字方塊 59">
              <a:extLst>
                <a:ext uri="{FF2B5EF4-FFF2-40B4-BE49-F238E27FC236}">
                  <a16:creationId xmlns:a16="http://schemas.microsoft.com/office/drawing/2014/main" id="{12864356-92C3-4F0A-9042-3FDB725E6751}"/>
                </a:ext>
              </a:extLst>
            </p:cNvPr>
            <p:cNvSpPr txBox="1"/>
            <p:nvPr/>
          </p:nvSpPr>
          <p:spPr>
            <a:xfrm>
              <a:off x="5796095" y="1937431"/>
              <a:ext cx="1117614" cy="272377"/>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:$650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61" name="文字方塊 60">
              <a:extLst>
                <a:ext uri="{FF2B5EF4-FFF2-40B4-BE49-F238E27FC236}">
                  <a16:creationId xmlns:a16="http://schemas.microsoft.com/office/drawing/2014/main" id="{59B27A76-CA02-4DE9-8665-96444770F0D5}"/>
                </a:ext>
              </a:extLst>
            </p:cNvPr>
            <p:cNvSpPr txBox="1"/>
            <p:nvPr/>
          </p:nvSpPr>
          <p:spPr>
            <a:xfrm>
              <a:off x="5735012" y="1571950"/>
              <a:ext cx="835485" cy="272377"/>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:28</a:t>
              </a:r>
              <a:endParaRPr lang="zh-TW" altLang="en-US" sz="1050" dirty="0">
                <a:latin typeface="微軟正黑體" panose="020B0604030504040204" pitchFamily="34" charset="-120"/>
                <a:ea typeface="微軟正黑體" panose="020B0604030504040204" pitchFamily="34" charset="-120"/>
              </a:endParaRPr>
            </a:p>
          </p:txBody>
        </p:sp>
        <p:pic>
          <p:nvPicPr>
            <p:cNvPr id="63" name="Picture 6" descr="Popular Bridal Bouquet Shapes And Styles â¤ï¸ Wedding planning ideas &amp; inspiration. Wedding dresses, decor, and lots more. #weddingideas #wedding #bridal">
              <a:extLst>
                <a:ext uri="{FF2B5EF4-FFF2-40B4-BE49-F238E27FC236}">
                  <a16:creationId xmlns:a16="http://schemas.microsoft.com/office/drawing/2014/main" id="{4C3FFC27-DA40-4229-9BD9-62993D38C8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4" b="16516"/>
            <a:stretch/>
          </p:blipFill>
          <p:spPr bwMode="auto">
            <a:xfrm>
              <a:off x="4337788" y="847453"/>
              <a:ext cx="1278267" cy="1362355"/>
            </a:xfrm>
            <a:prstGeom prst="rect">
              <a:avLst/>
            </a:prstGeom>
            <a:noFill/>
            <a:extLst>
              <a:ext uri="{909E8E84-426E-40DD-AFC4-6F175D3DCCD1}">
                <a14:hiddenFill xmlns:a14="http://schemas.microsoft.com/office/drawing/2010/main">
                  <a:solidFill>
                    <a:srgbClr val="FFFFFF"/>
                  </a:solidFill>
                </a14:hiddenFill>
              </a:ext>
            </a:extLst>
          </p:spPr>
        </p:pic>
        <p:sp>
          <p:nvSpPr>
            <p:cNvPr id="75" name="文字方塊 74">
              <a:extLst>
                <a:ext uri="{FF2B5EF4-FFF2-40B4-BE49-F238E27FC236}">
                  <a16:creationId xmlns:a16="http://schemas.microsoft.com/office/drawing/2014/main" id="{15F8F1BC-D6D1-4900-9C5E-D696A6FB4312}"/>
                </a:ext>
              </a:extLst>
            </p:cNvPr>
            <p:cNvSpPr txBox="1"/>
            <p:nvPr/>
          </p:nvSpPr>
          <p:spPr>
            <a:xfrm>
              <a:off x="5756786" y="805260"/>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產品資訊</a:t>
              </a:r>
            </a:p>
          </p:txBody>
        </p:sp>
        <p:pic>
          <p:nvPicPr>
            <p:cNvPr id="76" name="圖片 75">
              <a:extLst>
                <a:ext uri="{FF2B5EF4-FFF2-40B4-BE49-F238E27FC236}">
                  <a16:creationId xmlns:a16="http://schemas.microsoft.com/office/drawing/2014/main" id="{6EAA25DB-758D-4C5A-84AA-9ECE40B86A18}"/>
                </a:ext>
              </a:extLst>
            </p:cNvPr>
            <p:cNvPicPr>
              <a:picLocks noChangeAspect="1"/>
            </p:cNvPicPr>
            <p:nvPr/>
          </p:nvPicPr>
          <p:blipFill rotWithShape="1">
            <a:blip r:embed="rId4"/>
            <a:srcRect l="10440" t="165" r="7" b="64754"/>
            <a:stretch/>
          </p:blipFill>
          <p:spPr>
            <a:xfrm>
              <a:off x="4259010" y="2255085"/>
              <a:ext cx="2386472" cy="791750"/>
            </a:xfrm>
            <a:prstGeom prst="rect">
              <a:avLst/>
            </a:prstGeom>
          </p:spPr>
        </p:pic>
        <p:sp>
          <p:nvSpPr>
            <p:cNvPr id="77" name="文字方塊 76">
              <a:extLst>
                <a:ext uri="{FF2B5EF4-FFF2-40B4-BE49-F238E27FC236}">
                  <a16:creationId xmlns:a16="http://schemas.microsoft.com/office/drawing/2014/main" id="{5165F0F0-4417-4205-8313-5EA6F6DEC7DB}"/>
                </a:ext>
              </a:extLst>
            </p:cNvPr>
            <p:cNvSpPr txBox="1"/>
            <p:nvPr/>
          </p:nvSpPr>
          <p:spPr>
            <a:xfrm>
              <a:off x="6582160" y="2848414"/>
              <a:ext cx="494849" cy="220128"/>
            </a:xfrm>
            <a:prstGeom prst="rect">
              <a:avLst/>
            </a:prstGeom>
            <a:solidFill>
              <a:schemeClr val="accent6">
                <a:lumMod val="20000"/>
                <a:lumOff val="80000"/>
              </a:schemeClr>
            </a:solidFill>
          </p:spPr>
          <p:txBody>
            <a:bodyPr wrap="square" rtlCol="0">
              <a:spAutoFit/>
            </a:bodyPr>
            <a:lstStyle/>
            <a:p>
              <a:r>
                <a:rPr lang="zh-TW" altLang="en-US" sz="800" dirty="0">
                  <a:latin typeface="微軟正黑體" panose="020B0604030504040204" pitchFamily="34" charset="-120"/>
                  <a:ea typeface="微軟正黑體" panose="020B0604030504040204" pitchFamily="34" charset="-120"/>
                </a:rPr>
                <a:t>回上頁</a:t>
              </a:r>
            </a:p>
          </p:txBody>
        </p:sp>
      </p:grpSp>
      <p:grpSp>
        <p:nvGrpSpPr>
          <p:cNvPr id="98" name="群組 97">
            <a:extLst>
              <a:ext uri="{FF2B5EF4-FFF2-40B4-BE49-F238E27FC236}">
                <a16:creationId xmlns:a16="http://schemas.microsoft.com/office/drawing/2014/main" id="{DBC7C456-805E-4D19-8185-127CA2AF30EF}"/>
              </a:ext>
            </a:extLst>
          </p:cNvPr>
          <p:cNvGrpSpPr/>
          <p:nvPr/>
        </p:nvGrpSpPr>
        <p:grpSpPr>
          <a:xfrm>
            <a:off x="254318" y="1825801"/>
            <a:ext cx="3741032" cy="2949258"/>
            <a:chOff x="2668340" y="3454892"/>
            <a:chExt cx="3741032" cy="2949258"/>
          </a:xfrm>
        </p:grpSpPr>
        <p:sp>
          <p:nvSpPr>
            <p:cNvPr id="81" name="矩形 80">
              <a:extLst>
                <a:ext uri="{FF2B5EF4-FFF2-40B4-BE49-F238E27FC236}">
                  <a16:creationId xmlns:a16="http://schemas.microsoft.com/office/drawing/2014/main" id="{CFDCF80B-080C-45FF-B2F8-01F294F9D498}"/>
                </a:ext>
              </a:extLst>
            </p:cNvPr>
            <p:cNvSpPr/>
            <p:nvPr/>
          </p:nvSpPr>
          <p:spPr>
            <a:xfrm>
              <a:off x="2810304" y="3454892"/>
              <a:ext cx="955048" cy="310649"/>
            </a:xfrm>
            <a:prstGeom prst="rect">
              <a:avLst/>
            </a:prstGeom>
            <a:solidFill>
              <a:srgbClr val="FFC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文字方塊 81">
              <a:extLst>
                <a:ext uri="{FF2B5EF4-FFF2-40B4-BE49-F238E27FC236}">
                  <a16:creationId xmlns:a16="http://schemas.microsoft.com/office/drawing/2014/main" id="{DB962A6C-8CB1-404F-B3A8-11BE64210478}"/>
                </a:ext>
              </a:extLst>
            </p:cNvPr>
            <p:cNvSpPr txBox="1"/>
            <p:nvPr/>
          </p:nvSpPr>
          <p:spPr>
            <a:xfrm>
              <a:off x="4912937" y="3900963"/>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產品資訊</a:t>
              </a:r>
            </a:p>
          </p:txBody>
        </p:sp>
        <p:pic>
          <p:nvPicPr>
            <p:cNvPr id="83" name="圖片 82">
              <a:extLst>
                <a:ext uri="{FF2B5EF4-FFF2-40B4-BE49-F238E27FC236}">
                  <a16:creationId xmlns:a16="http://schemas.microsoft.com/office/drawing/2014/main" id="{9C66F2F1-1E99-4951-9BB2-5DB42DC1207F}"/>
                </a:ext>
              </a:extLst>
            </p:cNvPr>
            <p:cNvPicPr>
              <a:picLocks noChangeAspect="1"/>
            </p:cNvPicPr>
            <p:nvPr/>
          </p:nvPicPr>
          <p:blipFill rotWithShape="1">
            <a:blip r:embed="rId5">
              <a:extLst>
                <a:ext uri="{28A0092B-C50C-407E-A947-70E740481C1C}">
                  <a14:useLocalDpi xmlns:a14="http://schemas.microsoft.com/office/drawing/2010/main" val="0"/>
                </a:ext>
              </a:extLst>
            </a:blip>
            <a:srcRect t="26155" b="-55"/>
            <a:stretch/>
          </p:blipFill>
          <p:spPr>
            <a:xfrm>
              <a:off x="2966429" y="3922892"/>
              <a:ext cx="1737963" cy="1584953"/>
            </a:xfrm>
            <a:prstGeom prst="rect">
              <a:avLst/>
            </a:prstGeom>
          </p:spPr>
        </p:pic>
        <p:sp>
          <p:nvSpPr>
            <p:cNvPr id="84" name="文字方塊 83">
              <a:extLst>
                <a:ext uri="{FF2B5EF4-FFF2-40B4-BE49-F238E27FC236}">
                  <a16:creationId xmlns:a16="http://schemas.microsoft.com/office/drawing/2014/main" id="{A4B0FA8C-E771-4150-95D7-08ABB08F066C}"/>
                </a:ext>
              </a:extLst>
            </p:cNvPr>
            <p:cNvSpPr txBox="1"/>
            <p:nvPr/>
          </p:nvSpPr>
          <p:spPr>
            <a:xfrm>
              <a:off x="4850279" y="4867119"/>
              <a:ext cx="1059906"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strike="sngStrike" dirty="0">
                  <a:latin typeface="微軟正黑體" panose="020B0604030504040204" pitchFamily="34" charset="-120"/>
                  <a:ea typeface="微軟正黑體" panose="020B0604030504040204" pitchFamily="34" charset="-120"/>
                </a:rPr>
                <a:t>價格</a:t>
              </a:r>
              <a:r>
                <a:rPr lang="en-US" altLang="zh-TW" sz="1200" strike="sngStrike" dirty="0">
                  <a:latin typeface="微軟正黑體" panose="020B0604030504040204" pitchFamily="34" charset="-120"/>
                  <a:ea typeface="微軟正黑體" panose="020B0604030504040204" pitchFamily="34" charset="-120"/>
                </a:rPr>
                <a:t>:$700</a:t>
              </a:r>
              <a:endParaRPr lang="zh-TW" altLang="en-US" sz="1200" strike="sngStrike" dirty="0">
                <a:latin typeface="微軟正黑體" panose="020B0604030504040204" pitchFamily="34" charset="-120"/>
                <a:ea typeface="微軟正黑體" panose="020B0604030504040204" pitchFamily="34" charset="-120"/>
              </a:endParaRPr>
            </a:p>
          </p:txBody>
        </p:sp>
        <p:sp>
          <p:nvSpPr>
            <p:cNvPr id="85" name="文字方塊 84">
              <a:extLst>
                <a:ext uri="{FF2B5EF4-FFF2-40B4-BE49-F238E27FC236}">
                  <a16:creationId xmlns:a16="http://schemas.microsoft.com/office/drawing/2014/main" id="{3A150D81-AF22-4261-9DC7-CCEC41F4716F}"/>
                </a:ext>
              </a:extLst>
            </p:cNvPr>
            <p:cNvSpPr txBox="1"/>
            <p:nvPr/>
          </p:nvSpPr>
          <p:spPr>
            <a:xfrm>
              <a:off x="4850279" y="4438370"/>
              <a:ext cx="100860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規格</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粉色</a:t>
              </a:r>
            </a:p>
          </p:txBody>
        </p:sp>
        <p:sp>
          <p:nvSpPr>
            <p:cNvPr id="86" name="文字方塊 85">
              <a:extLst>
                <a:ext uri="{FF2B5EF4-FFF2-40B4-BE49-F238E27FC236}">
                  <a16:creationId xmlns:a16="http://schemas.microsoft.com/office/drawing/2014/main" id="{B2AAB4ED-F72F-4E5A-AB4C-13507C4F49B5}"/>
                </a:ext>
              </a:extLst>
            </p:cNvPr>
            <p:cNvSpPr txBox="1"/>
            <p:nvPr/>
          </p:nvSpPr>
          <p:spPr>
            <a:xfrm>
              <a:off x="4832632" y="4194686"/>
              <a:ext cx="1470274"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商品名稱</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時尚花</a:t>
              </a:r>
            </a:p>
          </p:txBody>
        </p:sp>
        <p:sp>
          <p:nvSpPr>
            <p:cNvPr id="87" name="文字方塊 86">
              <a:extLst>
                <a:ext uri="{FF2B5EF4-FFF2-40B4-BE49-F238E27FC236}">
                  <a16:creationId xmlns:a16="http://schemas.microsoft.com/office/drawing/2014/main" id="{E183EF42-947A-4C4F-ADEF-A4B5195570CE}"/>
                </a:ext>
              </a:extLst>
            </p:cNvPr>
            <p:cNvSpPr txBox="1"/>
            <p:nvPr/>
          </p:nvSpPr>
          <p:spPr>
            <a:xfrm>
              <a:off x="4861458" y="5099120"/>
              <a:ext cx="1377300" cy="307777"/>
            </a:xfrm>
            <a:prstGeom prst="rect">
              <a:avLst/>
            </a:prstGeom>
            <a:noFill/>
          </p:spPr>
          <p:txBody>
            <a:bodyPr wrap="none" rtlCol="0">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直播價格</a:t>
              </a:r>
              <a:r>
                <a:rPr lang="en-US" altLang="zh-TW" sz="1400" b="1" dirty="0">
                  <a:solidFill>
                    <a:srgbClr val="C00000"/>
                  </a:solidFill>
                  <a:latin typeface="微軟正黑體" panose="020B0604030504040204" pitchFamily="34" charset="-120"/>
                  <a:ea typeface="微軟正黑體" panose="020B0604030504040204" pitchFamily="34" charset="-120"/>
                </a:rPr>
                <a:t>:$650</a:t>
              </a:r>
              <a:endParaRPr lang="zh-TW" altLang="en-US" sz="1400" b="1" dirty="0">
                <a:solidFill>
                  <a:srgbClr val="C00000"/>
                </a:solidFill>
                <a:latin typeface="微軟正黑體" panose="020B0604030504040204" pitchFamily="34" charset="-120"/>
                <a:ea typeface="微軟正黑體" panose="020B0604030504040204" pitchFamily="34" charset="-120"/>
              </a:endParaRPr>
            </a:p>
          </p:txBody>
        </p:sp>
        <p:sp>
          <p:nvSpPr>
            <p:cNvPr id="88" name="文字方塊 87">
              <a:extLst>
                <a:ext uri="{FF2B5EF4-FFF2-40B4-BE49-F238E27FC236}">
                  <a16:creationId xmlns:a16="http://schemas.microsoft.com/office/drawing/2014/main" id="{BDE2EEA8-FDD4-4B29-8DF6-BD8DEF10BF0D}"/>
                </a:ext>
              </a:extLst>
            </p:cNvPr>
            <p:cNvSpPr txBox="1"/>
            <p:nvPr/>
          </p:nvSpPr>
          <p:spPr>
            <a:xfrm>
              <a:off x="4850279" y="4655795"/>
              <a:ext cx="88036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:28</a:t>
              </a:r>
              <a:endParaRPr lang="zh-TW" altLang="en-US" sz="1200" dirty="0">
                <a:latin typeface="微軟正黑體" panose="020B0604030504040204" pitchFamily="34" charset="-120"/>
                <a:ea typeface="微軟正黑體" panose="020B0604030504040204" pitchFamily="34" charset="-120"/>
              </a:endParaRPr>
            </a:p>
          </p:txBody>
        </p:sp>
        <p:pic>
          <p:nvPicPr>
            <p:cNvPr id="89" name="圖片 88">
              <a:extLst>
                <a:ext uri="{FF2B5EF4-FFF2-40B4-BE49-F238E27FC236}">
                  <a16:creationId xmlns:a16="http://schemas.microsoft.com/office/drawing/2014/main" id="{4BF9971E-7846-4A29-99DB-819CEDD9584C}"/>
                </a:ext>
              </a:extLst>
            </p:cNvPr>
            <p:cNvPicPr>
              <a:picLocks noChangeAspect="1"/>
            </p:cNvPicPr>
            <p:nvPr/>
          </p:nvPicPr>
          <p:blipFill rotWithShape="1">
            <a:blip r:embed="rId4"/>
            <a:srcRect l="-7" t="165" r="7" b="64754"/>
            <a:stretch/>
          </p:blipFill>
          <p:spPr>
            <a:xfrm>
              <a:off x="2668340" y="5603377"/>
              <a:ext cx="2664853" cy="791750"/>
            </a:xfrm>
            <a:prstGeom prst="rect">
              <a:avLst/>
            </a:prstGeom>
          </p:spPr>
        </p:pic>
        <p:sp>
          <p:nvSpPr>
            <p:cNvPr id="90" name="矩形 89">
              <a:extLst>
                <a:ext uri="{FF2B5EF4-FFF2-40B4-BE49-F238E27FC236}">
                  <a16:creationId xmlns:a16="http://schemas.microsoft.com/office/drawing/2014/main" id="{85F9644C-98F1-4909-AB74-F958E6755B67}"/>
                </a:ext>
              </a:extLst>
            </p:cNvPr>
            <p:cNvSpPr/>
            <p:nvPr/>
          </p:nvSpPr>
          <p:spPr>
            <a:xfrm>
              <a:off x="6295548" y="3756454"/>
              <a:ext cx="113824" cy="26476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a:extLst>
                <a:ext uri="{FF2B5EF4-FFF2-40B4-BE49-F238E27FC236}">
                  <a16:creationId xmlns:a16="http://schemas.microsoft.com/office/drawing/2014/main" id="{68255CB9-0E10-4CDE-95C6-30130D7F79B5}"/>
                </a:ext>
              </a:extLst>
            </p:cNvPr>
            <p:cNvSpPr/>
            <p:nvPr/>
          </p:nvSpPr>
          <p:spPr>
            <a:xfrm>
              <a:off x="3727617" y="3465197"/>
              <a:ext cx="955048" cy="295039"/>
            </a:xfrm>
            <a:prstGeom prst="rect">
              <a:avLst/>
            </a:prstGeom>
            <a:solidFill>
              <a:schemeClr val="bg1"/>
            </a:solidFill>
            <a:ln w="952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接點 91">
              <a:extLst>
                <a:ext uri="{FF2B5EF4-FFF2-40B4-BE49-F238E27FC236}">
                  <a16:creationId xmlns:a16="http://schemas.microsoft.com/office/drawing/2014/main" id="{BD532BB2-A2D1-407D-8B54-850A44631C3F}"/>
                </a:ext>
              </a:extLst>
            </p:cNvPr>
            <p:cNvCxnSpPr>
              <a:cxnSpLocks/>
            </p:cNvCxnSpPr>
            <p:nvPr/>
          </p:nvCxnSpPr>
          <p:spPr>
            <a:xfrm flipV="1">
              <a:off x="4666817" y="3759546"/>
              <a:ext cx="1739343" cy="1912"/>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4188C7A9-F15C-4BEA-9F37-9DF4EF3DD7CF}"/>
                </a:ext>
              </a:extLst>
            </p:cNvPr>
            <p:cNvCxnSpPr>
              <a:cxnSpLocks/>
            </p:cNvCxnSpPr>
            <p:nvPr/>
          </p:nvCxnSpPr>
          <p:spPr>
            <a:xfrm>
              <a:off x="2828849" y="3465197"/>
              <a:ext cx="37806" cy="2938953"/>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EEC87CA8-BB80-4435-A2D5-5A7698BC45A9}"/>
                </a:ext>
              </a:extLst>
            </p:cNvPr>
            <p:cNvSpPr txBox="1"/>
            <p:nvPr/>
          </p:nvSpPr>
          <p:spPr>
            <a:xfrm>
              <a:off x="3624435" y="3502944"/>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先前商品</a:t>
              </a:r>
            </a:p>
          </p:txBody>
        </p:sp>
        <p:sp>
          <p:nvSpPr>
            <p:cNvPr id="95" name="文字方塊 94">
              <a:extLst>
                <a:ext uri="{FF2B5EF4-FFF2-40B4-BE49-F238E27FC236}">
                  <a16:creationId xmlns:a16="http://schemas.microsoft.com/office/drawing/2014/main" id="{4E786AB4-4409-4E22-A166-56457B11E878}"/>
                </a:ext>
              </a:extLst>
            </p:cNvPr>
            <p:cNvSpPr txBox="1"/>
            <p:nvPr/>
          </p:nvSpPr>
          <p:spPr>
            <a:xfrm>
              <a:off x="2696178" y="3496821"/>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當前商品</a:t>
              </a:r>
            </a:p>
          </p:txBody>
        </p:sp>
        <p:cxnSp>
          <p:nvCxnSpPr>
            <p:cNvPr id="96" name="直線接點 95">
              <a:extLst>
                <a:ext uri="{FF2B5EF4-FFF2-40B4-BE49-F238E27FC236}">
                  <a16:creationId xmlns:a16="http://schemas.microsoft.com/office/drawing/2014/main" id="{666B62F3-D0A0-4BFF-9C84-B4D08CE2EF3D}"/>
                </a:ext>
              </a:extLst>
            </p:cNvPr>
            <p:cNvCxnSpPr/>
            <p:nvPr/>
          </p:nvCxnSpPr>
          <p:spPr>
            <a:xfrm>
              <a:off x="2810304" y="3465197"/>
              <a:ext cx="100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90A78297-6558-4FEA-B402-17B551E5A0DC}"/>
                </a:ext>
              </a:extLst>
            </p:cNvPr>
            <p:cNvCxnSpPr>
              <a:cxnSpLocks/>
            </p:cNvCxnSpPr>
            <p:nvPr/>
          </p:nvCxnSpPr>
          <p:spPr>
            <a:xfrm>
              <a:off x="2866655" y="6404150"/>
              <a:ext cx="353950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99" name="箭號: 向右 98">
            <a:extLst>
              <a:ext uri="{FF2B5EF4-FFF2-40B4-BE49-F238E27FC236}">
                <a16:creationId xmlns:a16="http://schemas.microsoft.com/office/drawing/2014/main" id="{3487AA74-950C-49E0-90A1-02209162D1D0}"/>
              </a:ext>
            </a:extLst>
          </p:cNvPr>
          <p:cNvSpPr/>
          <p:nvPr/>
        </p:nvSpPr>
        <p:spPr>
          <a:xfrm rot="10800000">
            <a:off x="4161961" y="5031397"/>
            <a:ext cx="4229209" cy="173450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文字方塊 99">
            <a:extLst>
              <a:ext uri="{FF2B5EF4-FFF2-40B4-BE49-F238E27FC236}">
                <a16:creationId xmlns:a16="http://schemas.microsoft.com/office/drawing/2014/main" id="{6BD5F7E2-500D-4A59-9521-B6F3B5A783F0}"/>
              </a:ext>
            </a:extLst>
          </p:cNvPr>
          <p:cNvSpPr txBox="1"/>
          <p:nvPr/>
        </p:nvSpPr>
        <p:spPr>
          <a:xfrm>
            <a:off x="4580267" y="5755402"/>
            <a:ext cx="3661533" cy="338554"/>
          </a:xfrm>
          <a:prstGeom prst="rect">
            <a:avLst/>
          </a:prstGeom>
          <a:noFill/>
        </p:spPr>
        <p:txBody>
          <a:bodyPr wrap="square" rtlCol="0">
            <a:spAutoFit/>
          </a:bodyPr>
          <a:lstStyle/>
          <a:p>
            <a:pPr algn="ctr"/>
            <a:r>
              <a:rPr lang="zh-TW" altLang="en-US" sz="1600" b="1" dirty="0">
                <a:latin typeface="微軟正黑體" panose="020B0604030504040204" pitchFamily="34" charset="-120"/>
                <a:ea typeface="微軟正黑體" panose="020B0604030504040204" pitchFamily="34" charset="-120"/>
              </a:rPr>
              <a:t>右上</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商品資訊顯示圖。</a:t>
            </a:r>
          </a:p>
        </p:txBody>
      </p:sp>
    </p:spTree>
    <p:extLst>
      <p:ext uri="{BB962C8B-B14F-4D97-AF65-F5344CB8AC3E}">
        <p14:creationId xmlns:p14="http://schemas.microsoft.com/office/powerpoint/2010/main" val="1583232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圓角 38">
            <a:extLst>
              <a:ext uri="{FF2B5EF4-FFF2-40B4-BE49-F238E27FC236}">
                <a16:creationId xmlns:a16="http://schemas.microsoft.com/office/drawing/2014/main" id="{5DBED71B-2DDB-4A80-9CDA-BA4D7F33F771}"/>
              </a:ext>
            </a:extLst>
          </p:cNvPr>
          <p:cNvSpPr/>
          <p:nvPr/>
        </p:nvSpPr>
        <p:spPr>
          <a:xfrm>
            <a:off x="686035" y="1200624"/>
            <a:ext cx="3243474" cy="85053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30196B22-E08F-4495-A8B0-0BA99E11D226}"/>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EC19EA9-EC51-4522-B740-D9A5302E6052}"/>
              </a:ext>
            </a:extLst>
          </p:cNvPr>
          <p:cNvSpPr/>
          <p:nvPr/>
        </p:nvSpPr>
        <p:spPr>
          <a:xfrm>
            <a:off x="450646" y="779591"/>
            <a:ext cx="3717421" cy="452927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58B7948B-F55A-4D1F-9EAA-DFE352E0D026}"/>
              </a:ext>
            </a:extLst>
          </p:cNvPr>
          <p:cNvSpPr txBox="1"/>
          <p:nvPr/>
        </p:nvSpPr>
        <p:spPr>
          <a:xfrm>
            <a:off x="461742" y="881611"/>
            <a:ext cx="1704313"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我的購物清單</a:t>
            </a:r>
          </a:p>
        </p:txBody>
      </p:sp>
      <p:sp>
        <p:nvSpPr>
          <p:cNvPr id="18" name="文字方塊 17">
            <a:extLst>
              <a:ext uri="{FF2B5EF4-FFF2-40B4-BE49-F238E27FC236}">
                <a16:creationId xmlns:a16="http://schemas.microsoft.com/office/drawing/2014/main" id="{70DC61F8-492C-475E-B92F-465B605B48CB}"/>
              </a:ext>
            </a:extLst>
          </p:cNvPr>
          <p:cNvSpPr txBox="1"/>
          <p:nvPr/>
        </p:nvSpPr>
        <p:spPr>
          <a:xfrm>
            <a:off x="686034" y="1236257"/>
            <a:ext cx="2079048" cy="430887"/>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時尚花</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紫</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$650</a:t>
            </a:r>
            <a:r>
              <a:rPr lang="zh-TW" altLang="en-US" sz="1100" dirty="0">
                <a:latin typeface="微軟正黑體" panose="020B0604030504040204" pitchFamily="34" charset="-120"/>
                <a:ea typeface="微軟正黑體" panose="020B0604030504040204" pitchFamily="34" charset="-120"/>
              </a:rPr>
              <a:t> </a:t>
            </a:r>
            <a:endParaRPr lang="en-US" altLang="zh-TW" sz="1100" dirty="0">
              <a:latin typeface="微軟正黑體" panose="020B0604030504040204" pitchFamily="34" charset="-120"/>
              <a:ea typeface="微軟正黑體" panose="020B0604030504040204" pitchFamily="34" charset="-120"/>
            </a:endParaRPr>
          </a:p>
          <a:p>
            <a:r>
              <a:rPr lang="zh-TW" altLang="en-US" sz="1100" dirty="0">
                <a:latin typeface="微軟正黑體" panose="020B0604030504040204" pitchFamily="34" charset="-120"/>
                <a:ea typeface="微軟正黑體" panose="020B0604030504040204" pitchFamily="34" charset="-120"/>
              </a:rPr>
              <a:t>微笑太陽</a:t>
            </a:r>
            <a:r>
              <a:rPr lang="en-US" altLang="zh-TW" sz="1100" dirty="0">
                <a:latin typeface="微軟正黑體" panose="020B0604030504040204" pitchFamily="34" charset="-120"/>
                <a:ea typeface="微軟正黑體" panose="020B0604030504040204" pitchFamily="34" charset="-120"/>
              </a:rPr>
              <a:t>×2</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$550</a:t>
            </a:r>
            <a:endParaRPr lang="zh-TW" altLang="en-US" sz="110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BB388971-31B4-4A1E-A2B3-0125BD05F00E}"/>
              </a:ext>
            </a:extLst>
          </p:cNvPr>
          <p:cNvSpPr txBox="1"/>
          <p:nvPr/>
        </p:nvSpPr>
        <p:spPr>
          <a:xfrm>
            <a:off x="2901464" y="1744849"/>
            <a:ext cx="1028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合計</a:t>
            </a:r>
            <a:r>
              <a:rPr lang="en-US" altLang="zh-TW" sz="1100" dirty="0">
                <a:latin typeface="微軟正黑體" panose="020B0604030504040204" pitchFamily="34" charset="-120"/>
                <a:ea typeface="微軟正黑體" panose="020B0604030504040204" pitchFamily="34" charset="-120"/>
              </a:rPr>
              <a:t>:$1200</a:t>
            </a:r>
            <a:endParaRPr lang="zh-TW" altLang="en-US" sz="11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D457C2A6-12DA-40A0-946E-5B695E448EEF}"/>
              </a:ext>
            </a:extLst>
          </p:cNvPr>
          <p:cNvSpPr txBox="1"/>
          <p:nvPr/>
        </p:nvSpPr>
        <p:spPr>
          <a:xfrm>
            <a:off x="535326" y="2872478"/>
            <a:ext cx="129394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付款方式</a:t>
            </a:r>
          </a:p>
        </p:txBody>
      </p:sp>
      <p:grpSp>
        <p:nvGrpSpPr>
          <p:cNvPr id="43" name="群組 42">
            <a:extLst>
              <a:ext uri="{FF2B5EF4-FFF2-40B4-BE49-F238E27FC236}">
                <a16:creationId xmlns:a16="http://schemas.microsoft.com/office/drawing/2014/main" id="{BAB5B131-DAB3-4EDC-8295-4668DDA61A0A}"/>
              </a:ext>
            </a:extLst>
          </p:cNvPr>
          <p:cNvGrpSpPr/>
          <p:nvPr/>
        </p:nvGrpSpPr>
        <p:grpSpPr>
          <a:xfrm>
            <a:off x="509308" y="2170522"/>
            <a:ext cx="3658759" cy="2554986"/>
            <a:chOff x="4740596" y="2378575"/>
            <a:chExt cx="3658759" cy="2554986"/>
          </a:xfrm>
        </p:grpSpPr>
        <p:sp>
          <p:nvSpPr>
            <p:cNvPr id="22" name="文字方塊 21">
              <a:extLst>
                <a:ext uri="{FF2B5EF4-FFF2-40B4-BE49-F238E27FC236}">
                  <a16:creationId xmlns:a16="http://schemas.microsoft.com/office/drawing/2014/main" id="{3005BF91-440F-4033-87D2-7A23BC97C58A}"/>
                </a:ext>
              </a:extLst>
            </p:cNvPr>
            <p:cNvSpPr txBox="1"/>
            <p:nvPr/>
          </p:nvSpPr>
          <p:spPr>
            <a:xfrm>
              <a:off x="4740596" y="2378575"/>
              <a:ext cx="129394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取貨方式</a:t>
              </a:r>
            </a:p>
          </p:txBody>
        </p:sp>
        <p:grpSp>
          <p:nvGrpSpPr>
            <p:cNvPr id="42" name="群組 41">
              <a:extLst>
                <a:ext uri="{FF2B5EF4-FFF2-40B4-BE49-F238E27FC236}">
                  <a16:creationId xmlns:a16="http://schemas.microsoft.com/office/drawing/2014/main" id="{0D931E76-991C-4DF8-95B7-13F3298C4494}"/>
                </a:ext>
              </a:extLst>
            </p:cNvPr>
            <p:cNvGrpSpPr/>
            <p:nvPr/>
          </p:nvGrpSpPr>
          <p:grpSpPr>
            <a:xfrm>
              <a:off x="4917323" y="2743191"/>
              <a:ext cx="3482032" cy="2190370"/>
              <a:chOff x="4917323" y="2743191"/>
              <a:chExt cx="3482032" cy="2190370"/>
            </a:xfrm>
          </p:grpSpPr>
          <p:grpSp>
            <p:nvGrpSpPr>
              <p:cNvPr id="38" name="群組 37">
                <a:extLst>
                  <a:ext uri="{FF2B5EF4-FFF2-40B4-BE49-F238E27FC236}">
                    <a16:creationId xmlns:a16="http://schemas.microsoft.com/office/drawing/2014/main" id="{2C797533-B59F-43C8-9183-A9E6B792CA62}"/>
                  </a:ext>
                </a:extLst>
              </p:cNvPr>
              <p:cNvGrpSpPr/>
              <p:nvPr/>
            </p:nvGrpSpPr>
            <p:grpSpPr>
              <a:xfrm>
                <a:off x="5077200" y="2743191"/>
                <a:ext cx="2130910" cy="273955"/>
                <a:chOff x="4736472" y="2536572"/>
                <a:chExt cx="2130910" cy="273955"/>
              </a:xfrm>
            </p:grpSpPr>
            <p:sp>
              <p:nvSpPr>
                <p:cNvPr id="24" name="矩形: 圓角 23">
                  <a:extLst>
                    <a:ext uri="{FF2B5EF4-FFF2-40B4-BE49-F238E27FC236}">
                      <a16:creationId xmlns:a16="http://schemas.microsoft.com/office/drawing/2014/main" id="{DF080C14-6C9B-4A4A-A6A4-A57AFFC5BBAD}"/>
                    </a:ext>
                  </a:extLst>
                </p:cNvPr>
                <p:cNvSpPr/>
                <p:nvPr/>
              </p:nvSpPr>
              <p:spPr>
                <a:xfrm>
                  <a:off x="4772634" y="2563701"/>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C24D5F1F-204B-41B6-A58E-910C85DC091D}"/>
                    </a:ext>
                  </a:extLst>
                </p:cNvPr>
                <p:cNvSpPr txBox="1"/>
                <p:nvPr/>
              </p:nvSpPr>
              <p:spPr>
                <a:xfrm>
                  <a:off x="4736472" y="2536572"/>
                  <a:ext cx="607859"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信用卡</a:t>
                  </a:r>
                </a:p>
              </p:txBody>
            </p:sp>
            <p:sp>
              <p:nvSpPr>
                <p:cNvPr id="26" name="文字方塊 25">
                  <a:extLst>
                    <a:ext uri="{FF2B5EF4-FFF2-40B4-BE49-F238E27FC236}">
                      <a16:creationId xmlns:a16="http://schemas.microsoft.com/office/drawing/2014/main" id="{1F110C2E-2F4E-4349-83D5-B809F151E68E}"/>
                    </a:ext>
                  </a:extLst>
                </p:cNvPr>
                <p:cNvSpPr txBox="1"/>
                <p:nvPr/>
              </p:nvSpPr>
              <p:spPr>
                <a:xfrm>
                  <a:off x="6118459" y="2548917"/>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貨到付款</a:t>
                  </a:r>
                </a:p>
              </p:txBody>
            </p:sp>
            <p:sp>
              <p:nvSpPr>
                <p:cNvPr id="27" name="文字方塊 26">
                  <a:extLst>
                    <a:ext uri="{FF2B5EF4-FFF2-40B4-BE49-F238E27FC236}">
                      <a16:creationId xmlns:a16="http://schemas.microsoft.com/office/drawing/2014/main" id="{4D5D0A65-16AA-439E-9868-9113D2625D48}"/>
                    </a:ext>
                  </a:extLst>
                </p:cNvPr>
                <p:cNvSpPr txBox="1"/>
                <p:nvPr/>
              </p:nvSpPr>
              <p:spPr>
                <a:xfrm>
                  <a:off x="5343568" y="2539420"/>
                  <a:ext cx="779381"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ATM</a:t>
                  </a:r>
                  <a:r>
                    <a:rPr lang="zh-TW" altLang="en-US" sz="1100" dirty="0">
                      <a:latin typeface="微軟正黑體" panose="020B0604030504040204" pitchFamily="34" charset="-120"/>
                      <a:ea typeface="微軟正黑體" panose="020B0604030504040204" pitchFamily="34" charset="-120"/>
                    </a:rPr>
                    <a:t>轉帳</a:t>
                  </a:r>
                </a:p>
              </p:txBody>
            </p:sp>
            <p:sp>
              <p:nvSpPr>
                <p:cNvPr id="31" name="矩形: 圓角 30">
                  <a:extLst>
                    <a:ext uri="{FF2B5EF4-FFF2-40B4-BE49-F238E27FC236}">
                      <a16:creationId xmlns:a16="http://schemas.microsoft.com/office/drawing/2014/main" id="{ABEF42FA-B426-4131-A3A3-42D0A124FDB6}"/>
                    </a:ext>
                  </a:extLst>
                </p:cNvPr>
                <p:cNvSpPr/>
                <p:nvPr/>
              </p:nvSpPr>
              <p:spPr>
                <a:xfrm>
                  <a:off x="5407790" y="2571493"/>
                  <a:ext cx="624081"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A5BCB9F1-0585-456B-822C-11BB3146B96A}"/>
                    </a:ext>
                  </a:extLst>
                </p:cNvPr>
                <p:cNvSpPr/>
                <p:nvPr/>
              </p:nvSpPr>
              <p:spPr>
                <a:xfrm>
                  <a:off x="6144245" y="2561708"/>
                  <a:ext cx="675240"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grpSp>
          <p:grpSp>
            <p:nvGrpSpPr>
              <p:cNvPr id="37" name="群組 36">
                <a:extLst>
                  <a:ext uri="{FF2B5EF4-FFF2-40B4-BE49-F238E27FC236}">
                    <a16:creationId xmlns:a16="http://schemas.microsoft.com/office/drawing/2014/main" id="{C691BB5A-94B2-4C73-AA7E-94A4D989AD55}"/>
                  </a:ext>
                </a:extLst>
              </p:cNvPr>
              <p:cNvGrpSpPr/>
              <p:nvPr/>
            </p:nvGrpSpPr>
            <p:grpSpPr>
              <a:xfrm>
                <a:off x="5077200" y="3430124"/>
                <a:ext cx="2299783" cy="265594"/>
                <a:chOff x="4753176" y="3251043"/>
                <a:chExt cx="2299783" cy="265594"/>
              </a:xfrm>
            </p:grpSpPr>
            <p:sp>
              <p:nvSpPr>
                <p:cNvPr id="28" name="文字方塊 27">
                  <a:extLst>
                    <a:ext uri="{FF2B5EF4-FFF2-40B4-BE49-F238E27FC236}">
                      <a16:creationId xmlns:a16="http://schemas.microsoft.com/office/drawing/2014/main" id="{BC50AF74-E18A-4EB4-8C34-1EBA57787AA0}"/>
                    </a:ext>
                  </a:extLst>
                </p:cNvPr>
                <p:cNvSpPr txBox="1"/>
                <p:nvPr/>
              </p:nvSpPr>
              <p:spPr>
                <a:xfrm>
                  <a:off x="4784035" y="3251043"/>
                  <a:ext cx="525078"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宅配</a:t>
                  </a:r>
                </a:p>
              </p:txBody>
            </p:sp>
            <p:sp>
              <p:nvSpPr>
                <p:cNvPr id="29" name="文字方塊 28">
                  <a:extLst>
                    <a:ext uri="{FF2B5EF4-FFF2-40B4-BE49-F238E27FC236}">
                      <a16:creationId xmlns:a16="http://schemas.microsoft.com/office/drawing/2014/main" id="{317F8E4D-2B02-44BA-9CA0-27BABE1FC1A9}"/>
                    </a:ext>
                  </a:extLst>
                </p:cNvPr>
                <p:cNvSpPr txBox="1"/>
                <p:nvPr/>
              </p:nvSpPr>
              <p:spPr>
                <a:xfrm>
                  <a:off x="5331391" y="3255027"/>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超商取貨</a:t>
                  </a:r>
                </a:p>
              </p:txBody>
            </p:sp>
            <p:sp>
              <p:nvSpPr>
                <p:cNvPr id="30" name="文字方塊 29">
                  <a:extLst>
                    <a:ext uri="{FF2B5EF4-FFF2-40B4-BE49-F238E27FC236}">
                      <a16:creationId xmlns:a16="http://schemas.microsoft.com/office/drawing/2014/main" id="{56D721C0-625A-4D0D-B957-7398542AB070}"/>
                    </a:ext>
                  </a:extLst>
                </p:cNvPr>
                <p:cNvSpPr txBox="1"/>
                <p:nvPr/>
              </p:nvSpPr>
              <p:spPr>
                <a:xfrm>
                  <a:off x="6021908" y="3255027"/>
                  <a:ext cx="1031051"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超商貨到付款</a:t>
                  </a:r>
                </a:p>
              </p:txBody>
            </p:sp>
            <p:sp>
              <p:nvSpPr>
                <p:cNvPr id="33" name="矩形: 圓角 32">
                  <a:extLst>
                    <a:ext uri="{FF2B5EF4-FFF2-40B4-BE49-F238E27FC236}">
                      <a16:creationId xmlns:a16="http://schemas.microsoft.com/office/drawing/2014/main" id="{19DA7C4A-90B2-49B1-A6FB-55B308EA6088}"/>
                    </a:ext>
                  </a:extLst>
                </p:cNvPr>
                <p:cNvSpPr/>
                <p:nvPr/>
              </p:nvSpPr>
              <p:spPr>
                <a:xfrm>
                  <a:off x="4753176" y="3281089"/>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9CDC7579-2BC8-47BE-A2BC-20CB9418C022}"/>
                    </a:ext>
                  </a:extLst>
                </p:cNvPr>
                <p:cNvSpPr/>
                <p:nvPr/>
              </p:nvSpPr>
              <p:spPr>
                <a:xfrm>
                  <a:off x="5402843" y="3284292"/>
                  <a:ext cx="56408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圓角 34">
                  <a:extLst>
                    <a:ext uri="{FF2B5EF4-FFF2-40B4-BE49-F238E27FC236}">
                      <a16:creationId xmlns:a16="http://schemas.microsoft.com/office/drawing/2014/main" id="{FEF0DC5B-265A-488D-9DEE-85B8C0F3673B}"/>
                    </a:ext>
                  </a:extLst>
                </p:cNvPr>
                <p:cNvSpPr/>
                <p:nvPr/>
              </p:nvSpPr>
              <p:spPr>
                <a:xfrm>
                  <a:off x="6066244" y="3281089"/>
                  <a:ext cx="91650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 name="矩形: 圓角 39">
                <a:extLst>
                  <a:ext uri="{FF2B5EF4-FFF2-40B4-BE49-F238E27FC236}">
                    <a16:creationId xmlns:a16="http://schemas.microsoft.com/office/drawing/2014/main" id="{1418C62A-23C4-4AED-B999-47CEC7E0058A}"/>
                  </a:ext>
                </a:extLst>
              </p:cNvPr>
              <p:cNvSpPr/>
              <p:nvPr/>
            </p:nvSpPr>
            <p:spPr>
              <a:xfrm>
                <a:off x="4917323" y="3819074"/>
                <a:ext cx="3243474" cy="111448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41" name="矩形 40">
                <a:extLst>
                  <a:ext uri="{FF2B5EF4-FFF2-40B4-BE49-F238E27FC236}">
                    <a16:creationId xmlns:a16="http://schemas.microsoft.com/office/drawing/2014/main" id="{FF7EC572-EC1A-4978-B982-E91A0BBC8DE9}"/>
                  </a:ext>
                </a:extLst>
              </p:cNvPr>
              <p:cNvSpPr/>
              <p:nvPr/>
            </p:nvSpPr>
            <p:spPr>
              <a:xfrm>
                <a:off x="4948948" y="3906367"/>
                <a:ext cx="3450407" cy="938719"/>
              </a:xfrm>
              <a:prstGeom prst="rect">
                <a:avLst/>
              </a:prstGeom>
            </p:spPr>
            <p:txBody>
              <a:bodyPr wrap="square">
                <a:spAutoFit/>
              </a:bodyPr>
              <a:lstStyle/>
              <a:p>
                <a:r>
                  <a:rPr lang="zh-TW" altLang="en-US" sz="1100" dirty="0">
                    <a:latin typeface="微軟正黑體" panose="020B0604030504040204" pitchFamily="34" charset="-120"/>
                    <a:ea typeface="微軟正黑體" panose="020B0604030504040204" pitchFamily="34" charset="-120"/>
                  </a:rPr>
                  <a:t>付款方式：信用卡</a:t>
                </a:r>
              </a:p>
              <a:p>
                <a:r>
                  <a:rPr lang="zh-TW" altLang="en-US" sz="1100" dirty="0">
                    <a:latin typeface="微軟正黑體" panose="020B0604030504040204" pitchFamily="34" charset="-120"/>
                    <a:ea typeface="微軟正黑體" panose="020B0604030504040204" pitchFamily="34" charset="-120"/>
                  </a:rPr>
                  <a:t>取貨方式： 宅配（運費</a:t>
                </a:r>
                <a:r>
                  <a:rPr lang="en-US" altLang="zh-TW" sz="1100" dirty="0">
                    <a:latin typeface="微軟正黑體" panose="020B0604030504040204" pitchFamily="34" charset="-120"/>
                    <a:ea typeface="微軟正黑體" panose="020B0604030504040204" pitchFamily="34" charset="-120"/>
                  </a:rPr>
                  <a:t>100</a:t>
                </a:r>
                <a:r>
                  <a:rPr lang="zh-TW" altLang="en-US" sz="1100" dirty="0">
                    <a:latin typeface="微軟正黑體" panose="020B0604030504040204" pitchFamily="34" charset="-120"/>
                    <a:ea typeface="微軟正黑體" panose="020B0604030504040204" pitchFamily="34" charset="-120"/>
                  </a:rPr>
                  <a:t>）元</a:t>
                </a:r>
              </a:p>
              <a:p>
                <a:r>
                  <a:rPr lang="zh-TW" altLang="en-US" sz="1100" dirty="0">
                    <a:latin typeface="微軟正黑體" panose="020B0604030504040204" pitchFamily="34" charset="-120"/>
                    <a:ea typeface="微軟正黑體" panose="020B0604030504040204" pitchFamily="34" charset="-120"/>
                  </a:rPr>
                  <a:t>滿額免運：消費滿 </a:t>
                </a:r>
                <a:r>
                  <a:rPr lang="en-US" altLang="zh-TW" sz="1100" dirty="0">
                    <a:latin typeface="微軟正黑體" panose="020B0604030504040204" pitchFamily="34" charset="-120"/>
                    <a:ea typeface="微軟正黑體" panose="020B0604030504040204" pitchFamily="34" charset="-120"/>
                  </a:rPr>
                  <a:t>800 </a:t>
                </a:r>
                <a:r>
                  <a:rPr lang="zh-TW" altLang="en-US" sz="1100" dirty="0">
                    <a:latin typeface="微軟正黑體" panose="020B0604030504040204" pitchFamily="34" charset="-120"/>
                    <a:ea typeface="微軟正黑體" panose="020B0604030504040204" pitchFamily="34" charset="-120"/>
                  </a:rPr>
                  <a:t>元可享免運費</a:t>
                </a:r>
                <a:endParaRPr lang="en-US" altLang="zh-TW" sz="1100" dirty="0">
                  <a:latin typeface="微軟正黑體" panose="020B0604030504040204" pitchFamily="34" charset="-120"/>
                  <a:ea typeface="微軟正黑體" panose="020B0604030504040204" pitchFamily="34" charset="-120"/>
                </a:endParaRPr>
              </a:p>
              <a:p>
                <a:r>
                  <a:rPr lang="en-US" altLang="zh-TW" sz="1100" dirty="0">
                    <a:latin typeface="微軟正黑體" panose="020B0604030504040204" pitchFamily="34" charset="-120"/>
                    <a:ea typeface="微軟正黑體" panose="020B0604030504040204" pitchFamily="34" charset="-120"/>
                  </a:rPr>
                  <a:t>			</a:t>
                </a:r>
              </a:p>
              <a:p>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       總金額：</a:t>
                </a:r>
                <a:r>
                  <a:rPr lang="en-US" altLang="zh-TW" sz="1100" dirty="0">
                    <a:latin typeface="微軟正黑體" panose="020B0604030504040204" pitchFamily="34" charset="-120"/>
                    <a:ea typeface="微軟正黑體" panose="020B0604030504040204" pitchFamily="34" charset="-120"/>
                  </a:rPr>
                  <a:t>$1200</a:t>
                </a:r>
                <a:endParaRPr lang="zh-TW" altLang="en-US" sz="1100" dirty="0">
                  <a:latin typeface="微軟正黑體" panose="020B0604030504040204" pitchFamily="34" charset="-120"/>
                  <a:ea typeface="微軟正黑體" panose="020B0604030504040204" pitchFamily="34" charset="-120"/>
                </a:endParaRPr>
              </a:p>
            </p:txBody>
          </p:sp>
        </p:grpSp>
      </p:grpSp>
      <p:sp>
        <p:nvSpPr>
          <p:cNvPr id="44" name="文字方塊 43">
            <a:extLst>
              <a:ext uri="{FF2B5EF4-FFF2-40B4-BE49-F238E27FC236}">
                <a16:creationId xmlns:a16="http://schemas.microsoft.com/office/drawing/2014/main" id="{4DC94CD2-5271-4815-A683-71F2690B2982}"/>
              </a:ext>
            </a:extLst>
          </p:cNvPr>
          <p:cNvSpPr txBox="1"/>
          <p:nvPr/>
        </p:nvSpPr>
        <p:spPr>
          <a:xfrm>
            <a:off x="2105778" y="4961233"/>
            <a:ext cx="569387" cy="246221"/>
          </a:xfrm>
          <a:prstGeom prst="rect">
            <a:avLst/>
          </a:prstGeom>
          <a:solidFill>
            <a:schemeClr val="accent6">
              <a:lumMod val="20000"/>
              <a:lumOff val="80000"/>
            </a:schemeClr>
          </a:solidFill>
          <a:ln>
            <a:solidFill>
              <a:schemeClr val="bg1">
                <a:lumMod val="50000"/>
              </a:schemeClr>
            </a:solidFill>
          </a:ln>
        </p:spPr>
        <p:txBody>
          <a:bodyPr wrap="none" rtlCol="0">
            <a:spAutoFit/>
          </a:bodyPr>
          <a:lstStyle/>
          <a:p>
            <a:r>
              <a:rPr lang="zh-TW" altLang="en-US" sz="1000" b="1" dirty="0">
                <a:latin typeface="微軟正黑體" panose="020B0604030504040204" pitchFamily="34" charset="-120"/>
                <a:ea typeface="微軟正黑體" panose="020B0604030504040204" pitchFamily="34" charset="-120"/>
              </a:rPr>
              <a:t>下一頁</a:t>
            </a:r>
          </a:p>
        </p:txBody>
      </p:sp>
      <p:pic>
        <p:nvPicPr>
          <p:cNvPr id="45" name="圖片 44">
            <a:extLst>
              <a:ext uri="{FF2B5EF4-FFF2-40B4-BE49-F238E27FC236}">
                <a16:creationId xmlns:a16="http://schemas.microsoft.com/office/drawing/2014/main" id="{305A69BA-4506-4E67-82BE-B9AB7D90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573" y="5151131"/>
            <a:ext cx="405891" cy="405891"/>
          </a:xfrm>
          <a:prstGeom prst="rect">
            <a:avLst/>
          </a:prstGeom>
        </p:spPr>
      </p:pic>
      <p:sp>
        <p:nvSpPr>
          <p:cNvPr id="46" name="文字方塊 45">
            <a:extLst>
              <a:ext uri="{FF2B5EF4-FFF2-40B4-BE49-F238E27FC236}">
                <a16:creationId xmlns:a16="http://schemas.microsoft.com/office/drawing/2014/main" id="{ABD305F5-6E8E-4FA0-9E31-D424B2D5978C}"/>
              </a:ext>
            </a:extLst>
          </p:cNvPr>
          <p:cNvSpPr txBox="1"/>
          <p:nvPr/>
        </p:nvSpPr>
        <p:spPr>
          <a:xfrm>
            <a:off x="3883228" y="774623"/>
            <a:ext cx="219165" cy="307777"/>
          </a:xfrm>
          <a:prstGeom prst="rect">
            <a:avLst/>
          </a:prstGeom>
          <a:noFill/>
        </p:spPr>
        <p:txBody>
          <a:bodyPr wrap="square" rtlCol="0">
            <a:spAutoFit/>
          </a:bodyPr>
          <a:lstStyle/>
          <a:p>
            <a:r>
              <a:rPr lang="en-US" altLang="zh-TW" sz="1400" dirty="0"/>
              <a:t>X</a:t>
            </a:r>
            <a:endParaRPr lang="zh-TW" altLang="en-US" sz="1400" dirty="0"/>
          </a:p>
        </p:txBody>
      </p:sp>
      <p:grpSp>
        <p:nvGrpSpPr>
          <p:cNvPr id="50" name="群組 49">
            <a:extLst>
              <a:ext uri="{FF2B5EF4-FFF2-40B4-BE49-F238E27FC236}">
                <a16:creationId xmlns:a16="http://schemas.microsoft.com/office/drawing/2014/main" id="{62FD1244-BC99-47DC-8BEF-2283F1495267}"/>
              </a:ext>
            </a:extLst>
          </p:cNvPr>
          <p:cNvGrpSpPr/>
          <p:nvPr/>
        </p:nvGrpSpPr>
        <p:grpSpPr>
          <a:xfrm>
            <a:off x="4834431" y="715915"/>
            <a:ext cx="3355952" cy="4587979"/>
            <a:chOff x="4834431" y="715915"/>
            <a:chExt cx="3355952" cy="4587979"/>
          </a:xfrm>
        </p:grpSpPr>
        <p:pic>
          <p:nvPicPr>
            <p:cNvPr id="49" name="圖片 48">
              <a:extLst>
                <a:ext uri="{FF2B5EF4-FFF2-40B4-BE49-F238E27FC236}">
                  <a16:creationId xmlns:a16="http://schemas.microsoft.com/office/drawing/2014/main" id="{CB3ABB24-0FC0-4589-B53B-7542DC1AB909}"/>
                </a:ext>
              </a:extLst>
            </p:cNvPr>
            <p:cNvPicPr>
              <a:picLocks noChangeAspect="1"/>
            </p:cNvPicPr>
            <p:nvPr/>
          </p:nvPicPr>
          <p:blipFill>
            <a:blip r:embed="rId3"/>
            <a:stretch>
              <a:fillRect/>
            </a:stretch>
          </p:blipFill>
          <p:spPr>
            <a:xfrm>
              <a:off x="4834431" y="774623"/>
              <a:ext cx="3296131" cy="4529271"/>
            </a:xfrm>
            <a:prstGeom prst="rect">
              <a:avLst/>
            </a:prstGeom>
            <a:ln>
              <a:solidFill>
                <a:schemeClr val="bg1">
                  <a:lumMod val="50000"/>
                </a:schemeClr>
              </a:solidFill>
            </a:ln>
          </p:spPr>
        </p:pic>
        <p:sp>
          <p:nvSpPr>
            <p:cNvPr id="13" name="文字方塊 12">
              <a:extLst>
                <a:ext uri="{FF2B5EF4-FFF2-40B4-BE49-F238E27FC236}">
                  <a16:creationId xmlns:a16="http://schemas.microsoft.com/office/drawing/2014/main" id="{4DEA3963-F691-49B7-AE0B-9629CDBA5D20}"/>
                </a:ext>
              </a:extLst>
            </p:cNvPr>
            <p:cNvSpPr txBox="1"/>
            <p:nvPr/>
          </p:nvSpPr>
          <p:spPr>
            <a:xfrm>
              <a:off x="7912743" y="715915"/>
              <a:ext cx="277640" cy="307777"/>
            </a:xfrm>
            <a:prstGeom prst="rect">
              <a:avLst/>
            </a:prstGeom>
            <a:noFill/>
          </p:spPr>
          <p:txBody>
            <a:bodyPr wrap="none" rtlCol="0">
              <a:spAutoFit/>
            </a:bodyPr>
            <a:lstStyle/>
            <a:p>
              <a:r>
                <a:rPr lang="en-US" altLang="zh-TW" sz="1400" dirty="0"/>
                <a:t>X</a:t>
              </a:r>
              <a:endParaRPr lang="zh-TW" altLang="en-US" sz="1400" dirty="0"/>
            </a:p>
          </p:txBody>
        </p:sp>
      </p:grpSp>
      <p:sp>
        <p:nvSpPr>
          <p:cNvPr id="52" name="文字方塊 51">
            <a:extLst>
              <a:ext uri="{FF2B5EF4-FFF2-40B4-BE49-F238E27FC236}">
                <a16:creationId xmlns:a16="http://schemas.microsoft.com/office/drawing/2014/main" id="{6D4915EB-306B-432E-B32C-68B91569AA99}"/>
              </a:ext>
            </a:extLst>
          </p:cNvPr>
          <p:cNvSpPr txBox="1"/>
          <p:nvPr/>
        </p:nvSpPr>
        <p:spPr>
          <a:xfrm>
            <a:off x="8543718" y="446537"/>
            <a:ext cx="3706417" cy="2462213"/>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左上</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我的購物清單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點選前往結帳按鍵，結帳彈跳視窗顯示</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如上頁。</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未登入手揪</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我的購物清單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商品名稱、規格、個數、合計價錢。</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取貨方式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付款方式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顯示上述選擇結果及總金額</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點選下一頁，消費者可於此處填入基本資料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依照選擇的取貨及付款方式，呈現對應須填入之資料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，填入完畢按下確認結帳即可完成訂單。</a:t>
            </a:r>
            <a:endParaRPr lang="en-US" altLang="zh-TW" sz="1100" dirty="0">
              <a:latin typeface="微軟正黑體" panose="020B0604030504040204" pitchFamily="34" charset="-120"/>
              <a:ea typeface="微軟正黑體" panose="020B0604030504040204" pitchFamily="34" charset="-120"/>
            </a:endParaRPr>
          </a:p>
          <a:p>
            <a:pPr lvl="2"/>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sp>
        <p:nvSpPr>
          <p:cNvPr id="36" name="文字方塊 35">
            <a:extLst>
              <a:ext uri="{FF2B5EF4-FFF2-40B4-BE49-F238E27FC236}">
                <a16:creationId xmlns:a16="http://schemas.microsoft.com/office/drawing/2014/main" id="{3A20BF31-A236-426D-B655-85DF4895607E}"/>
              </a:ext>
            </a:extLst>
          </p:cNvPr>
          <p:cNvSpPr txBox="1"/>
          <p:nvPr/>
        </p:nvSpPr>
        <p:spPr>
          <a:xfrm>
            <a:off x="9818489" y="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spTree>
    <p:extLst>
      <p:ext uri="{BB962C8B-B14F-4D97-AF65-F5344CB8AC3E}">
        <p14:creationId xmlns:p14="http://schemas.microsoft.com/office/powerpoint/2010/main" val="1232443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DA40FA-6AF6-4CAF-8A22-B888386A1C56}"/>
              </a:ext>
            </a:extLst>
          </p:cNvPr>
          <p:cNvSpPr/>
          <p:nvPr/>
        </p:nvSpPr>
        <p:spPr>
          <a:xfrm>
            <a:off x="2232869" y="1792586"/>
            <a:ext cx="7409072" cy="2706986"/>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899E5665-0DDC-441C-938F-CB8F071DE8D0}"/>
              </a:ext>
            </a:extLst>
          </p:cNvPr>
          <p:cNvSpPr>
            <a:spLocks noGrp="1"/>
          </p:cNvSpPr>
          <p:nvPr>
            <p:ph type="title"/>
          </p:nvPr>
        </p:nvSpPr>
        <p:spPr>
          <a:xfrm>
            <a:off x="578141" y="2766218"/>
            <a:ext cx="10515600" cy="1325563"/>
          </a:xfrm>
        </p:spPr>
        <p:txBody>
          <a:bodyPr>
            <a:normAutofit fontScale="90000"/>
          </a:bodyPr>
          <a:lstStyle/>
          <a:p>
            <a:pPr algn="ctr"/>
            <a:r>
              <a:rPr lang="zh-TW" altLang="en-US" dirty="0">
                <a:latin typeface="微軟正黑體" panose="020B0604030504040204" pitchFamily="34" charset="-120"/>
                <a:ea typeface="微軟正黑體" panose="020B0604030504040204" pitchFamily="34" charset="-120"/>
              </a:rPr>
              <a:t>直播主</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橫放電腦螢幕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觀眾</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橫放手機螢幕</a:t>
            </a:r>
            <a:br>
              <a:rPr lang="en-US" altLang="zh-TW" dirty="0">
                <a:latin typeface="微軟正黑體" panose="020B0604030504040204" pitchFamily="34" charset="-120"/>
                <a:ea typeface="微軟正黑體" panose="020B0604030504040204" pitchFamily="34" charset="-120"/>
              </a:rPr>
            </a:b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55632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9A8E84B-05C8-43C3-8CC5-A2F130A40499}"/>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5F4F278D-581D-4166-8428-A1C5A4C2880B}"/>
              </a:ext>
            </a:extLst>
          </p:cNvPr>
          <p:cNvSpPr/>
          <p:nvPr/>
        </p:nvSpPr>
        <p:spPr>
          <a:xfrm>
            <a:off x="142875" y="123825"/>
            <a:ext cx="8220075" cy="3518127"/>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17881E01-B952-406A-8FB7-7DEFF75FB76D}"/>
              </a:ext>
            </a:extLst>
          </p:cNvPr>
          <p:cNvGrpSpPr/>
          <p:nvPr/>
        </p:nvGrpSpPr>
        <p:grpSpPr>
          <a:xfrm>
            <a:off x="294842" y="131032"/>
            <a:ext cx="417910" cy="292066"/>
            <a:chOff x="5685270" y="4918450"/>
            <a:chExt cx="543679" cy="230832"/>
          </a:xfrm>
        </p:grpSpPr>
        <p:sp>
          <p:nvSpPr>
            <p:cNvPr id="7" name="矩形: 圓角 6">
              <a:extLst>
                <a:ext uri="{FF2B5EF4-FFF2-40B4-BE49-F238E27FC236}">
                  <a16:creationId xmlns:a16="http://schemas.microsoft.com/office/drawing/2014/main" id="{8A16FE88-BE01-43FB-82B9-C8525D6E79E3}"/>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9E2B62EC-1FB3-4222-8EA4-A4B389918BA4}"/>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9" name="矩形 8">
            <a:extLst>
              <a:ext uri="{FF2B5EF4-FFF2-40B4-BE49-F238E27FC236}">
                <a16:creationId xmlns:a16="http://schemas.microsoft.com/office/drawing/2014/main" id="{57F3A716-5B06-4C01-909B-1A71B8252A14}"/>
              </a:ext>
            </a:extLst>
          </p:cNvPr>
          <p:cNvSpPr/>
          <p:nvPr/>
        </p:nvSpPr>
        <p:spPr>
          <a:xfrm>
            <a:off x="681514" y="143589"/>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10" name="群組 9">
            <a:extLst>
              <a:ext uri="{FF2B5EF4-FFF2-40B4-BE49-F238E27FC236}">
                <a16:creationId xmlns:a16="http://schemas.microsoft.com/office/drawing/2014/main" id="{804DD526-15BB-4C42-8F44-D28D79A023EC}"/>
              </a:ext>
            </a:extLst>
          </p:cNvPr>
          <p:cNvGrpSpPr/>
          <p:nvPr/>
        </p:nvGrpSpPr>
        <p:grpSpPr>
          <a:xfrm>
            <a:off x="325896" y="413965"/>
            <a:ext cx="726262" cy="200055"/>
            <a:chOff x="3976354" y="398965"/>
            <a:chExt cx="765341" cy="200055"/>
          </a:xfrm>
        </p:grpSpPr>
        <p:pic>
          <p:nvPicPr>
            <p:cNvPr id="11" name="圖片 10">
              <a:extLst>
                <a:ext uri="{FF2B5EF4-FFF2-40B4-BE49-F238E27FC236}">
                  <a16:creationId xmlns:a16="http://schemas.microsoft.com/office/drawing/2014/main" id="{0E980079-B7C6-4FBC-9E79-A8535A2E8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12" name="文字方塊 11">
              <a:extLst>
                <a:ext uri="{FF2B5EF4-FFF2-40B4-BE49-F238E27FC236}">
                  <a16:creationId xmlns:a16="http://schemas.microsoft.com/office/drawing/2014/main" id="{4F7ACBF0-5BE6-456F-8A0C-39FE0621BAD7}"/>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pic>
        <p:nvPicPr>
          <p:cNvPr id="13" name="圖片 12">
            <a:extLst>
              <a:ext uri="{FF2B5EF4-FFF2-40B4-BE49-F238E27FC236}">
                <a16:creationId xmlns:a16="http://schemas.microsoft.com/office/drawing/2014/main" id="{8B90F606-E419-4C99-B8D3-6E1696BE4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333" y="423098"/>
            <a:ext cx="2553744" cy="2691155"/>
          </a:xfrm>
          <a:prstGeom prst="rect">
            <a:avLst/>
          </a:prstGeom>
        </p:spPr>
      </p:pic>
      <p:grpSp>
        <p:nvGrpSpPr>
          <p:cNvPr id="14" name="群組 13">
            <a:extLst>
              <a:ext uri="{FF2B5EF4-FFF2-40B4-BE49-F238E27FC236}">
                <a16:creationId xmlns:a16="http://schemas.microsoft.com/office/drawing/2014/main" id="{4DBBE063-673A-4886-BE25-F4E0CAE23C0B}"/>
              </a:ext>
            </a:extLst>
          </p:cNvPr>
          <p:cNvGrpSpPr/>
          <p:nvPr/>
        </p:nvGrpSpPr>
        <p:grpSpPr>
          <a:xfrm>
            <a:off x="7440969" y="256614"/>
            <a:ext cx="820561" cy="1286312"/>
            <a:chOff x="4707580" y="1344377"/>
            <a:chExt cx="864714" cy="1286312"/>
          </a:xfrm>
        </p:grpSpPr>
        <p:sp>
          <p:nvSpPr>
            <p:cNvPr id="15" name="矩形: 圓角 14">
              <a:extLst>
                <a:ext uri="{FF2B5EF4-FFF2-40B4-BE49-F238E27FC236}">
                  <a16:creationId xmlns:a16="http://schemas.microsoft.com/office/drawing/2014/main" id="{5224005F-6606-41ED-A7C6-1C6840DF21CE}"/>
                </a:ext>
              </a:extLst>
            </p:cNvPr>
            <p:cNvSpPr/>
            <p:nvPr/>
          </p:nvSpPr>
          <p:spPr>
            <a:xfrm>
              <a:off x="4754112" y="1344377"/>
              <a:ext cx="769343" cy="1286312"/>
            </a:xfrm>
            <a:prstGeom prst="round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D0AB20DE-48EE-452F-9FE8-9595131D4624}"/>
                </a:ext>
              </a:extLst>
            </p:cNvPr>
            <p:cNvSpPr txBox="1"/>
            <p:nvPr/>
          </p:nvSpPr>
          <p:spPr>
            <a:xfrm>
              <a:off x="4715969" y="2367657"/>
              <a:ext cx="856325"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直播價格</a:t>
              </a:r>
              <a:r>
                <a:rPr lang="en-US" altLang="zh-TW" dirty="0"/>
                <a:t>:$600</a:t>
              </a:r>
              <a:endParaRPr lang="zh-TW" altLang="en-US" dirty="0"/>
            </a:p>
          </p:txBody>
        </p:sp>
        <p:sp>
          <p:nvSpPr>
            <p:cNvPr id="17" name="文字方塊 16">
              <a:extLst>
                <a:ext uri="{FF2B5EF4-FFF2-40B4-BE49-F238E27FC236}">
                  <a16:creationId xmlns:a16="http://schemas.microsoft.com/office/drawing/2014/main" id="{6BD611A0-04BC-4122-9157-FF67E34B7D02}"/>
                </a:ext>
              </a:extLst>
            </p:cNvPr>
            <p:cNvSpPr txBox="1"/>
            <p:nvPr/>
          </p:nvSpPr>
          <p:spPr>
            <a:xfrm>
              <a:off x="4707580" y="1929567"/>
              <a:ext cx="721672" cy="215444"/>
            </a:xfrm>
            <a:prstGeom prst="rect">
              <a:avLst/>
            </a:prstGeom>
            <a:noFill/>
          </p:spPr>
          <p:txBody>
            <a:bodyPr wrap="none" rtlCol="0">
              <a:spAutoFit/>
            </a:bodyPr>
            <a:lstStyle/>
            <a:p>
              <a:r>
                <a:rPr lang="zh-TW" altLang="en-US" sz="800" dirty="0">
                  <a:solidFill>
                    <a:schemeClr val="bg1"/>
                  </a:solidFill>
                  <a:latin typeface="微軟正黑體" panose="020B0604030504040204" pitchFamily="34" charset="-120"/>
                  <a:ea typeface="微軟正黑體" panose="020B0604030504040204" pitchFamily="34" charset="-120"/>
                </a:rPr>
                <a:t>商品</a:t>
              </a:r>
              <a:r>
                <a:rPr lang="en-US" altLang="zh-TW" sz="800" dirty="0">
                  <a:solidFill>
                    <a:schemeClr val="bg1"/>
                  </a:solidFill>
                  <a:latin typeface="微軟正黑體" panose="020B0604030504040204" pitchFamily="34" charset="-120"/>
                  <a:ea typeface="微軟正黑體" panose="020B0604030504040204" pitchFamily="34" charset="-120"/>
                </a:rPr>
                <a:t>:</a:t>
              </a:r>
              <a:r>
                <a:rPr lang="zh-TW" altLang="en-US" sz="800" dirty="0">
                  <a:solidFill>
                    <a:schemeClr val="bg1"/>
                  </a:solidFill>
                  <a:latin typeface="微軟正黑體" panose="020B0604030504040204" pitchFamily="34" charset="-120"/>
                  <a:ea typeface="微軟正黑體" panose="020B0604030504040204" pitchFamily="34" charset="-120"/>
                </a:rPr>
                <a:t>時尚花</a:t>
              </a:r>
            </a:p>
          </p:txBody>
        </p:sp>
        <p:sp>
          <p:nvSpPr>
            <p:cNvPr id="18" name="文字方塊 17">
              <a:extLst>
                <a:ext uri="{FF2B5EF4-FFF2-40B4-BE49-F238E27FC236}">
                  <a16:creationId xmlns:a16="http://schemas.microsoft.com/office/drawing/2014/main" id="{3E97185B-12AE-4284-B598-9EE5AAA998A9}"/>
                </a:ext>
              </a:extLst>
            </p:cNvPr>
            <p:cNvSpPr txBox="1"/>
            <p:nvPr/>
          </p:nvSpPr>
          <p:spPr>
            <a:xfrm>
              <a:off x="4715969" y="2231759"/>
              <a:ext cx="532518"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數量</a:t>
              </a:r>
              <a:r>
                <a:rPr lang="en-US" altLang="zh-TW" dirty="0"/>
                <a:t>:28</a:t>
              </a:r>
              <a:endParaRPr lang="zh-TW" altLang="en-US" dirty="0"/>
            </a:p>
          </p:txBody>
        </p:sp>
        <p:pic>
          <p:nvPicPr>
            <p:cNvPr id="19" name="圖片 18">
              <a:extLst>
                <a:ext uri="{FF2B5EF4-FFF2-40B4-BE49-F238E27FC236}">
                  <a16:creationId xmlns:a16="http://schemas.microsoft.com/office/drawing/2014/main" id="{15C34D18-72D1-465B-A481-56EDB13BB451}"/>
                </a:ext>
              </a:extLst>
            </p:cNvPr>
            <p:cNvPicPr>
              <a:picLocks noChangeAspect="1"/>
            </p:cNvPicPr>
            <p:nvPr/>
          </p:nvPicPr>
          <p:blipFill rotWithShape="1">
            <a:blip r:embed="rId4">
              <a:extLst>
                <a:ext uri="{28A0092B-C50C-407E-A947-70E740481C1C}">
                  <a14:useLocalDpi xmlns:a14="http://schemas.microsoft.com/office/drawing/2010/main" val="0"/>
                </a:ext>
              </a:extLst>
            </a:blip>
            <a:srcRect t="26155" b="-55"/>
            <a:stretch/>
          </p:blipFill>
          <p:spPr>
            <a:xfrm>
              <a:off x="4847538" y="1422736"/>
              <a:ext cx="480345" cy="4824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文字方塊 19">
              <a:extLst>
                <a:ext uri="{FF2B5EF4-FFF2-40B4-BE49-F238E27FC236}">
                  <a16:creationId xmlns:a16="http://schemas.microsoft.com/office/drawing/2014/main" id="{BE529E5E-8DB1-42A5-BEDE-16BD46155E7A}"/>
                </a:ext>
              </a:extLst>
            </p:cNvPr>
            <p:cNvSpPr txBox="1"/>
            <p:nvPr/>
          </p:nvSpPr>
          <p:spPr>
            <a:xfrm>
              <a:off x="4707580" y="2084083"/>
              <a:ext cx="619080"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規格</a:t>
              </a:r>
              <a:r>
                <a:rPr lang="en-US" altLang="zh-TW" dirty="0"/>
                <a:t>:</a:t>
              </a:r>
              <a:r>
                <a:rPr lang="zh-TW" altLang="en-US" dirty="0"/>
                <a:t>粉色</a:t>
              </a:r>
            </a:p>
          </p:txBody>
        </p:sp>
      </p:grpSp>
      <p:grpSp>
        <p:nvGrpSpPr>
          <p:cNvPr id="21" name="群組 20">
            <a:extLst>
              <a:ext uri="{FF2B5EF4-FFF2-40B4-BE49-F238E27FC236}">
                <a16:creationId xmlns:a16="http://schemas.microsoft.com/office/drawing/2014/main" id="{B002AC4B-5C95-4E64-96E2-A0E958F99352}"/>
              </a:ext>
            </a:extLst>
          </p:cNvPr>
          <p:cNvGrpSpPr/>
          <p:nvPr/>
        </p:nvGrpSpPr>
        <p:grpSpPr>
          <a:xfrm>
            <a:off x="7440969" y="1688784"/>
            <a:ext cx="791166" cy="652907"/>
            <a:chOff x="5669886" y="660800"/>
            <a:chExt cx="880089" cy="652907"/>
          </a:xfrm>
        </p:grpSpPr>
        <p:sp>
          <p:nvSpPr>
            <p:cNvPr id="22" name="矩形: 圓角 21">
              <a:extLst>
                <a:ext uri="{FF2B5EF4-FFF2-40B4-BE49-F238E27FC236}">
                  <a16:creationId xmlns:a16="http://schemas.microsoft.com/office/drawing/2014/main" id="{742A76CE-2B5D-4F83-A8D4-2D1CED14216D}"/>
                </a:ext>
              </a:extLst>
            </p:cNvPr>
            <p:cNvSpPr/>
            <p:nvPr/>
          </p:nvSpPr>
          <p:spPr>
            <a:xfrm>
              <a:off x="5682430" y="660800"/>
              <a:ext cx="867545" cy="6529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A4C2E6A9-5F95-4D60-9597-EDD9A2878042}"/>
                </a:ext>
              </a:extLst>
            </p:cNvPr>
            <p:cNvSpPr txBox="1"/>
            <p:nvPr/>
          </p:nvSpPr>
          <p:spPr>
            <a:xfrm>
              <a:off x="5669886" y="724404"/>
              <a:ext cx="854860"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時尚花</a:t>
              </a: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粉</a:t>
              </a:r>
            </a:p>
          </p:txBody>
        </p:sp>
        <p:sp>
          <p:nvSpPr>
            <p:cNvPr id="24" name="文字方塊 23">
              <a:extLst>
                <a:ext uri="{FF2B5EF4-FFF2-40B4-BE49-F238E27FC236}">
                  <a16:creationId xmlns:a16="http://schemas.microsoft.com/office/drawing/2014/main" id="{F4C689B5-8F8E-4142-A53A-DDF1AEA7A376}"/>
                </a:ext>
              </a:extLst>
            </p:cNvPr>
            <p:cNvSpPr txBox="1"/>
            <p:nvPr/>
          </p:nvSpPr>
          <p:spPr>
            <a:xfrm>
              <a:off x="5808768" y="1006512"/>
              <a:ext cx="584121" cy="261610"/>
            </a:xfrm>
            <a:prstGeom prst="rect">
              <a:avLst/>
            </a:prstGeom>
            <a:noFill/>
          </p:spPr>
          <p:txBody>
            <a:bodyPr wrap="none" rtlCol="0">
              <a:spAutoFit/>
            </a:bodyPr>
            <a:lstStyle/>
            <a:p>
              <a:r>
                <a:rPr lang="en-US" altLang="zh-TW" sz="1100" b="1" dirty="0">
                  <a:latin typeface="微軟正黑體" panose="020B0604030504040204" pitchFamily="34" charset="-120"/>
                  <a:ea typeface="微軟正黑體" panose="020B0604030504040204" pitchFamily="34" charset="-120"/>
                </a:rPr>
                <a:t>02:00</a:t>
              </a:r>
              <a:endParaRPr lang="zh-TW" altLang="en-US" sz="1100" b="1" dirty="0">
                <a:latin typeface="微軟正黑體" panose="020B0604030504040204" pitchFamily="34" charset="-120"/>
                <a:ea typeface="微軟正黑體" panose="020B0604030504040204" pitchFamily="34" charset="-120"/>
              </a:endParaRPr>
            </a:p>
          </p:txBody>
        </p:sp>
      </p:grpSp>
      <p:grpSp>
        <p:nvGrpSpPr>
          <p:cNvPr id="25" name="群組 24">
            <a:extLst>
              <a:ext uri="{FF2B5EF4-FFF2-40B4-BE49-F238E27FC236}">
                <a16:creationId xmlns:a16="http://schemas.microsoft.com/office/drawing/2014/main" id="{E60510F7-9B26-4933-A800-3476A6A10E7B}"/>
              </a:ext>
            </a:extLst>
          </p:cNvPr>
          <p:cNvGrpSpPr/>
          <p:nvPr/>
        </p:nvGrpSpPr>
        <p:grpSpPr>
          <a:xfrm>
            <a:off x="113302" y="726662"/>
            <a:ext cx="292062" cy="632778"/>
            <a:chOff x="5393107" y="1334403"/>
            <a:chExt cx="307777" cy="632778"/>
          </a:xfrm>
        </p:grpSpPr>
        <p:sp>
          <p:nvSpPr>
            <p:cNvPr id="26" name="矩形 25">
              <a:extLst>
                <a:ext uri="{FF2B5EF4-FFF2-40B4-BE49-F238E27FC236}">
                  <a16:creationId xmlns:a16="http://schemas.microsoft.com/office/drawing/2014/main" id="{EA383A5B-87FB-494F-93A6-F453F50ADC69}"/>
                </a:ext>
              </a:extLst>
            </p:cNvPr>
            <p:cNvSpPr/>
            <p:nvPr/>
          </p:nvSpPr>
          <p:spPr>
            <a:xfrm>
              <a:off x="5436066" y="1342738"/>
              <a:ext cx="234891" cy="48245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10813B9C-CF7A-4004-8086-0525D956240E}"/>
                </a:ext>
              </a:extLst>
            </p:cNvPr>
            <p:cNvSpPr txBox="1"/>
            <p:nvPr/>
          </p:nvSpPr>
          <p:spPr>
            <a:xfrm>
              <a:off x="5393107" y="133440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先前商品</a:t>
              </a:r>
            </a:p>
          </p:txBody>
        </p:sp>
      </p:grpSp>
      <p:pic>
        <p:nvPicPr>
          <p:cNvPr id="29" name="圖片 28">
            <a:extLst>
              <a:ext uri="{FF2B5EF4-FFF2-40B4-BE49-F238E27FC236}">
                <a16:creationId xmlns:a16="http://schemas.microsoft.com/office/drawing/2014/main" id="{9C0D5525-5C59-4A65-B6CF-DE28369DAEA5}"/>
              </a:ext>
            </a:extLst>
          </p:cNvPr>
          <p:cNvPicPr>
            <a:picLocks noChangeAspect="1"/>
          </p:cNvPicPr>
          <p:nvPr/>
        </p:nvPicPr>
        <p:blipFill rotWithShape="1">
          <a:blip r:embed="rId5"/>
          <a:srcRect t="1" r="79599" b="4404"/>
          <a:stretch/>
        </p:blipFill>
        <p:spPr>
          <a:xfrm>
            <a:off x="371756" y="3213720"/>
            <a:ext cx="556006" cy="162157"/>
          </a:xfrm>
          <a:prstGeom prst="rect">
            <a:avLst/>
          </a:prstGeom>
        </p:spPr>
      </p:pic>
      <p:pic>
        <p:nvPicPr>
          <p:cNvPr id="30" name="圖片 29">
            <a:extLst>
              <a:ext uri="{FF2B5EF4-FFF2-40B4-BE49-F238E27FC236}">
                <a16:creationId xmlns:a16="http://schemas.microsoft.com/office/drawing/2014/main" id="{E4397EE0-E0EB-4B32-AB37-9B445755877F}"/>
              </a:ext>
            </a:extLst>
          </p:cNvPr>
          <p:cNvPicPr>
            <a:picLocks noChangeAspect="1"/>
          </p:cNvPicPr>
          <p:nvPr/>
        </p:nvPicPr>
        <p:blipFill rotWithShape="1">
          <a:blip r:embed="rId5"/>
          <a:srcRect l="70512" t="1" b="-1"/>
          <a:stretch/>
        </p:blipFill>
        <p:spPr>
          <a:xfrm>
            <a:off x="870839" y="3226064"/>
            <a:ext cx="651284" cy="137467"/>
          </a:xfrm>
          <a:prstGeom prst="rect">
            <a:avLst/>
          </a:prstGeom>
        </p:spPr>
      </p:pic>
      <p:pic>
        <p:nvPicPr>
          <p:cNvPr id="33" name="圖片 32">
            <a:extLst>
              <a:ext uri="{FF2B5EF4-FFF2-40B4-BE49-F238E27FC236}">
                <a16:creationId xmlns:a16="http://schemas.microsoft.com/office/drawing/2014/main" id="{8451E12E-CA31-4AF1-BEC2-11EFC3123701}"/>
              </a:ext>
            </a:extLst>
          </p:cNvPr>
          <p:cNvPicPr>
            <a:picLocks noChangeAspect="1"/>
          </p:cNvPicPr>
          <p:nvPr/>
        </p:nvPicPr>
        <p:blipFill rotWithShape="1">
          <a:blip r:embed="rId6"/>
          <a:srcRect t="43322"/>
          <a:stretch/>
        </p:blipFill>
        <p:spPr>
          <a:xfrm>
            <a:off x="371756" y="1886109"/>
            <a:ext cx="1805381" cy="1211481"/>
          </a:xfrm>
          <a:prstGeom prst="rect">
            <a:avLst/>
          </a:prstGeom>
        </p:spPr>
      </p:pic>
      <p:sp>
        <p:nvSpPr>
          <p:cNvPr id="34" name="矩形: 圓角 33">
            <a:extLst>
              <a:ext uri="{FF2B5EF4-FFF2-40B4-BE49-F238E27FC236}">
                <a16:creationId xmlns:a16="http://schemas.microsoft.com/office/drawing/2014/main" id="{759BE772-6CCB-4250-8550-3DE148D7D415}"/>
              </a:ext>
            </a:extLst>
          </p:cNvPr>
          <p:cNvSpPr/>
          <p:nvPr/>
        </p:nvSpPr>
        <p:spPr>
          <a:xfrm>
            <a:off x="269226" y="3392457"/>
            <a:ext cx="4308996" cy="2237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E8DD2379-9AF1-4045-82D7-C7C8CE4753CB}"/>
              </a:ext>
            </a:extLst>
          </p:cNvPr>
          <p:cNvSpPr txBox="1"/>
          <p:nvPr/>
        </p:nvSpPr>
        <p:spPr>
          <a:xfrm>
            <a:off x="365156" y="3396282"/>
            <a:ext cx="1351089"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36" name="圖片 35">
            <a:extLst>
              <a:ext uri="{FF2B5EF4-FFF2-40B4-BE49-F238E27FC236}">
                <a16:creationId xmlns:a16="http://schemas.microsoft.com/office/drawing/2014/main" id="{47513CF9-4079-465A-B9EC-C33728996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4080" y="3413445"/>
            <a:ext cx="172730" cy="190580"/>
          </a:xfrm>
          <a:prstGeom prst="rect">
            <a:avLst/>
          </a:prstGeom>
        </p:spPr>
      </p:pic>
      <p:grpSp>
        <p:nvGrpSpPr>
          <p:cNvPr id="39" name="群組 38">
            <a:extLst>
              <a:ext uri="{FF2B5EF4-FFF2-40B4-BE49-F238E27FC236}">
                <a16:creationId xmlns:a16="http://schemas.microsoft.com/office/drawing/2014/main" id="{1A56F0FD-6B46-48BC-9AA4-A41DA25D9BEF}"/>
              </a:ext>
            </a:extLst>
          </p:cNvPr>
          <p:cNvGrpSpPr/>
          <p:nvPr/>
        </p:nvGrpSpPr>
        <p:grpSpPr>
          <a:xfrm>
            <a:off x="6490815" y="3210352"/>
            <a:ext cx="442876" cy="422416"/>
            <a:chOff x="6542450" y="4767027"/>
            <a:chExt cx="442876" cy="422416"/>
          </a:xfrm>
        </p:grpSpPr>
        <p:pic>
          <p:nvPicPr>
            <p:cNvPr id="37" name="圖片 36">
              <a:extLst>
                <a:ext uri="{FF2B5EF4-FFF2-40B4-BE49-F238E27FC236}">
                  <a16:creationId xmlns:a16="http://schemas.microsoft.com/office/drawing/2014/main" id="{BDE8B5B3-035F-4C34-8709-03FAEA6579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2450" y="4919727"/>
              <a:ext cx="255944" cy="269716"/>
            </a:xfrm>
            <a:prstGeom prst="rect">
              <a:avLst/>
            </a:prstGeom>
          </p:spPr>
        </p:pic>
        <p:sp>
          <p:nvSpPr>
            <p:cNvPr id="38" name="文字方塊 37">
              <a:extLst>
                <a:ext uri="{FF2B5EF4-FFF2-40B4-BE49-F238E27FC236}">
                  <a16:creationId xmlns:a16="http://schemas.microsoft.com/office/drawing/2014/main" id="{E6A7A23A-16C9-4C99-A00B-403D4DA2E5FB}"/>
                </a:ext>
              </a:extLst>
            </p:cNvPr>
            <p:cNvSpPr txBox="1"/>
            <p:nvPr/>
          </p:nvSpPr>
          <p:spPr>
            <a:xfrm>
              <a:off x="6683640" y="4767027"/>
              <a:ext cx="301686" cy="369332"/>
            </a:xfrm>
            <a:prstGeom prst="rect">
              <a:avLst/>
            </a:prstGeom>
            <a:noFill/>
          </p:spPr>
          <p:txBody>
            <a:bodyPr wrap="none" rtlCol="0">
              <a:spAutoFit/>
            </a:bodyPr>
            <a:lstStyle/>
            <a:p>
              <a:r>
                <a:rPr lang="en-US" altLang="zh-TW" dirty="0">
                  <a:solidFill>
                    <a:srgbClr val="C00000"/>
                  </a:solidFill>
                </a:rPr>
                <a:t>2</a:t>
              </a:r>
              <a:endParaRPr lang="zh-TW" altLang="en-US" dirty="0">
                <a:solidFill>
                  <a:srgbClr val="C00000"/>
                </a:solidFill>
              </a:endParaRPr>
            </a:p>
          </p:txBody>
        </p:sp>
      </p:grpSp>
      <p:grpSp>
        <p:nvGrpSpPr>
          <p:cNvPr id="41" name="群組 40">
            <a:extLst>
              <a:ext uri="{FF2B5EF4-FFF2-40B4-BE49-F238E27FC236}">
                <a16:creationId xmlns:a16="http://schemas.microsoft.com/office/drawing/2014/main" id="{0C83861F-53CB-41F2-8916-3E8442F57E08}"/>
              </a:ext>
            </a:extLst>
          </p:cNvPr>
          <p:cNvGrpSpPr/>
          <p:nvPr/>
        </p:nvGrpSpPr>
        <p:grpSpPr>
          <a:xfrm>
            <a:off x="1282406" y="535740"/>
            <a:ext cx="2845250" cy="2141925"/>
            <a:chOff x="843250" y="2719247"/>
            <a:chExt cx="2845250" cy="2141925"/>
          </a:xfrm>
        </p:grpSpPr>
        <p:sp>
          <p:nvSpPr>
            <p:cNvPr id="42" name="矩形 41">
              <a:extLst>
                <a:ext uri="{FF2B5EF4-FFF2-40B4-BE49-F238E27FC236}">
                  <a16:creationId xmlns:a16="http://schemas.microsoft.com/office/drawing/2014/main" id="{83118CDA-C513-4066-82D6-4B2C919FB842}"/>
                </a:ext>
              </a:extLst>
            </p:cNvPr>
            <p:cNvSpPr/>
            <p:nvPr/>
          </p:nvSpPr>
          <p:spPr>
            <a:xfrm>
              <a:off x="843250" y="2841147"/>
              <a:ext cx="2693914" cy="202002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7B0348D6-0C4E-4FCF-819F-30AC10B0DAAF}"/>
                </a:ext>
              </a:extLst>
            </p:cNvPr>
            <p:cNvSpPr txBox="1"/>
            <p:nvPr/>
          </p:nvSpPr>
          <p:spPr>
            <a:xfrm>
              <a:off x="935079" y="2838361"/>
              <a:ext cx="1005403" cy="338554"/>
            </a:xfrm>
            <a:prstGeom prst="rect">
              <a:avLst/>
            </a:prstGeom>
            <a:noFill/>
          </p:spPr>
          <p:txBody>
            <a:bodyPr wrap="none" rtlCol="0">
              <a:spAutoFit/>
            </a:bodyPr>
            <a:lstStyle/>
            <a:p>
              <a:r>
                <a:rPr lang="zh-TW" altLang="en-US" sz="1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先前商品</a:t>
              </a:r>
            </a:p>
          </p:txBody>
        </p:sp>
        <p:sp>
          <p:nvSpPr>
            <p:cNvPr id="44" name="文字方塊 43">
              <a:extLst>
                <a:ext uri="{FF2B5EF4-FFF2-40B4-BE49-F238E27FC236}">
                  <a16:creationId xmlns:a16="http://schemas.microsoft.com/office/drawing/2014/main" id="{0743329C-B997-4B4A-9296-85DC045EFDC6}"/>
                </a:ext>
              </a:extLst>
            </p:cNvPr>
            <p:cNvSpPr txBox="1"/>
            <p:nvPr/>
          </p:nvSpPr>
          <p:spPr>
            <a:xfrm>
              <a:off x="2129082" y="3816495"/>
              <a:ext cx="998991" cy="261610"/>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:$700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45" name="文字方塊 44">
              <a:extLst>
                <a:ext uri="{FF2B5EF4-FFF2-40B4-BE49-F238E27FC236}">
                  <a16:creationId xmlns:a16="http://schemas.microsoft.com/office/drawing/2014/main" id="{59ADDBC9-E401-4625-8C54-2D2DCCDE0E61}"/>
                </a:ext>
              </a:extLst>
            </p:cNvPr>
            <p:cNvSpPr txBox="1"/>
            <p:nvPr/>
          </p:nvSpPr>
          <p:spPr>
            <a:xfrm>
              <a:off x="2117912" y="3409184"/>
              <a:ext cx="954107" cy="261610"/>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粉色</a:t>
              </a:r>
            </a:p>
          </p:txBody>
        </p:sp>
        <p:sp>
          <p:nvSpPr>
            <p:cNvPr id="46" name="文字方塊 45">
              <a:extLst>
                <a:ext uri="{FF2B5EF4-FFF2-40B4-BE49-F238E27FC236}">
                  <a16:creationId xmlns:a16="http://schemas.microsoft.com/office/drawing/2014/main" id="{B283CA4A-F924-4EC2-9DDC-AD19106168EE}"/>
                </a:ext>
              </a:extLst>
            </p:cNvPr>
            <p:cNvSpPr txBox="1"/>
            <p:nvPr/>
          </p:nvSpPr>
          <p:spPr>
            <a:xfrm>
              <a:off x="2120609" y="3201407"/>
              <a:ext cx="1196161"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韓絮</a:t>
              </a:r>
            </a:p>
          </p:txBody>
        </p:sp>
        <p:sp>
          <p:nvSpPr>
            <p:cNvPr id="47" name="文字方塊 46">
              <a:extLst>
                <a:ext uri="{FF2B5EF4-FFF2-40B4-BE49-F238E27FC236}">
                  <a16:creationId xmlns:a16="http://schemas.microsoft.com/office/drawing/2014/main" id="{F98D3575-903D-4A29-9107-A2E87404A53A}"/>
                </a:ext>
              </a:extLst>
            </p:cNvPr>
            <p:cNvSpPr txBox="1"/>
            <p:nvPr/>
          </p:nvSpPr>
          <p:spPr>
            <a:xfrm>
              <a:off x="2305053" y="4037842"/>
              <a:ext cx="1117614" cy="261610"/>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:$650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48" name="文字方塊 47">
              <a:extLst>
                <a:ext uri="{FF2B5EF4-FFF2-40B4-BE49-F238E27FC236}">
                  <a16:creationId xmlns:a16="http://schemas.microsoft.com/office/drawing/2014/main" id="{39E6BF1B-C5F6-40B0-AAE1-CAC6DD161EDA}"/>
                </a:ext>
              </a:extLst>
            </p:cNvPr>
            <p:cNvSpPr txBox="1"/>
            <p:nvPr/>
          </p:nvSpPr>
          <p:spPr>
            <a:xfrm>
              <a:off x="2121785" y="3616961"/>
              <a:ext cx="835485" cy="261610"/>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:28</a:t>
              </a:r>
              <a:endParaRPr lang="zh-TW" altLang="en-US" sz="1050" dirty="0">
                <a:latin typeface="微軟正黑體" panose="020B0604030504040204" pitchFamily="34" charset="-120"/>
                <a:ea typeface="微軟正黑體" panose="020B0604030504040204" pitchFamily="34" charset="-120"/>
              </a:endParaRPr>
            </a:p>
          </p:txBody>
        </p:sp>
        <p:pic>
          <p:nvPicPr>
            <p:cNvPr id="49" name="Picture 6" descr="Popular Bridal Bouquet Shapes And Styles â¤ï¸ Wedding planning ideas &amp; inspiration. Wedding dresses, decor, and lots more. #weddingideas #wedding #bridal">
              <a:extLst>
                <a:ext uri="{FF2B5EF4-FFF2-40B4-BE49-F238E27FC236}">
                  <a16:creationId xmlns:a16="http://schemas.microsoft.com/office/drawing/2014/main" id="{DD837332-881E-4831-B898-DC8D7174E2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104" b="16516"/>
            <a:stretch/>
          </p:blipFill>
          <p:spPr bwMode="auto">
            <a:xfrm>
              <a:off x="932734" y="3171767"/>
              <a:ext cx="1174480" cy="1375081"/>
            </a:xfrm>
            <a:prstGeom prst="rect">
              <a:avLst/>
            </a:prstGeom>
            <a:noFill/>
            <a:extLst>
              <a:ext uri="{909E8E84-426E-40DD-AFC4-6F175D3DCCD1}">
                <a14:hiddenFill xmlns:a14="http://schemas.microsoft.com/office/drawing/2010/main">
                  <a:solidFill>
                    <a:srgbClr val="FFFFFF"/>
                  </a:solidFill>
                </a14:hiddenFill>
              </a:ext>
            </a:extLst>
          </p:spPr>
        </p:pic>
        <p:sp>
          <p:nvSpPr>
            <p:cNvPr id="50" name="文字方塊 49">
              <a:extLst>
                <a:ext uri="{FF2B5EF4-FFF2-40B4-BE49-F238E27FC236}">
                  <a16:creationId xmlns:a16="http://schemas.microsoft.com/office/drawing/2014/main" id="{E9B83620-2B06-40EC-AEB7-195397EFBEC6}"/>
                </a:ext>
              </a:extLst>
            </p:cNvPr>
            <p:cNvSpPr txBox="1"/>
            <p:nvPr/>
          </p:nvSpPr>
          <p:spPr>
            <a:xfrm>
              <a:off x="3294758" y="2719247"/>
              <a:ext cx="284052" cy="369332"/>
            </a:xfrm>
            <a:prstGeom prst="rect">
              <a:avLst/>
            </a:prstGeom>
            <a:noFill/>
          </p:spPr>
          <p:txBody>
            <a:bodyPr wrap="none" rtlCol="0">
              <a:spAutoFit/>
            </a:bodyPr>
            <a:lstStyle/>
            <a:p>
              <a:r>
                <a:rPr lang="en-US" altLang="zh-TW" dirty="0"/>
                <a:t>x</a:t>
              </a:r>
              <a:endParaRPr lang="zh-TW" altLang="en-US" dirty="0"/>
            </a:p>
          </p:txBody>
        </p:sp>
        <p:sp>
          <p:nvSpPr>
            <p:cNvPr id="51" name="文字方塊 50">
              <a:extLst>
                <a:ext uri="{FF2B5EF4-FFF2-40B4-BE49-F238E27FC236}">
                  <a16:creationId xmlns:a16="http://schemas.microsoft.com/office/drawing/2014/main" id="{F5469835-2A83-4FE1-9F07-E4EF08ADE172}"/>
                </a:ext>
              </a:extLst>
            </p:cNvPr>
            <p:cNvSpPr txBox="1"/>
            <p:nvPr/>
          </p:nvSpPr>
          <p:spPr>
            <a:xfrm>
              <a:off x="1806412" y="2947656"/>
              <a:ext cx="1584088" cy="200055"/>
            </a:xfrm>
            <a:prstGeom prst="rect">
              <a:avLst/>
            </a:prstGeom>
            <a:noFill/>
          </p:spPr>
          <p:txBody>
            <a:bodyPr wrap="none" rtlCol="0">
              <a:spAutoFit/>
            </a:bodyPr>
            <a:lstStyle/>
            <a:p>
              <a:r>
                <a:rPr lang="zh-TW" altLang="en-US" sz="700" b="1" u="sng" dirty="0">
                  <a:solidFill>
                    <a:srgbClr val="C00000"/>
                  </a:solidFill>
                  <a:latin typeface="微軟正黑體" panose="020B0604030504040204" pitchFamily="34" charset="-120"/>
                  <a:ea typeface="微軟正黑體" panose="020B0604030504040204" pitchFamily="34" charset="-120"/>
                </a:rPr>
                <a:t>欲購買此處商品，請留言</a:t>
              </a:r>
              <a:r>
                <a:rPr lang="en-US" altLang="zh-TW" sz="700" b="1" u="sng" dirty="0">
                  <a:solidFill>
                    <a:srgbClr val="C00000"/>
                  </a:solidFill>
                  <a:latin typeface="微軟正黑體" panose="020B0604030504040204" pitchFamily="34" charset="-120"/>
                  <a:ea typeface="微軟正黑體" panose="020B0604030504040204" pitchFamily="34" charset="-120"/>
                </a:rPr>
                <a:t>:</a:t>
              </a:r>
              <a:r>
                <a:rPr lang="zh-TW" altLang="en-US" sz="700" b="1" u="sng" dirty="0">
                  <a:solidFill>
                    <a:srgbClr val="C00000"/>
                  </a:solidFill>
                  <a:latin typeface="微軟正黑體" panose="020B0604030504040204" pitchFamily="34" charset="-120"/>
                  <a:ea typeface="微軟正黑體" panose="020B0604030504040204" pitchFamily="34" charset="-120"/>
                </a:rPr>
                <a:t>商品名</a:t>
              </a:r>
              <a:r>
                <a:rPr lang="en-US" altLang="zh-TW" sz="700" b="1" u="sng" dirty="0">
                  <a:solidFill>
                    <a:srgbClr val="C00000"/>
                  </a:solidFill>
                  <a:latin typeface="微軟正黑體" panose="020B0604030504040204" pitchFamily="34" charset="-120"/>
                  <a:ea typeface="微軟正黑體" panose="020B0604030504040204" pitchFamily="34" charset="-120"/>
                </a:rPr>
                <a:t>+1</a:t>
              </a:r>
              <a:endParaRPr lang="zh-TW" altLang="en-US" sz="700" b="1" u="sng" dirty="0">
                <a:solidFill>
                  <a:srgbClr val="C00000"/>
                </a:solidFill>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295EDD24-43C7-46E6-80B6-C83AA34AB6DA}"/>
                </a:ext>
              </a:extLst>
            </p:cNvPr>
            <p:cNvSpPr txBox="1"/>
            <p:nvPr/>
          </p:nvSpPr>
          <p:spPr>
            <a:xfrm>
              <a:off x="2037118" y="4626746"/>
              <a:ext cx="463588" cy="169277"/>
            </a:xfrm>
            <a:prstGeom prst="rect">
              <a:avLst/>
            </a:prstGeom>
            <a:noFill/>
          </p:spPr>
          <p:txBody>
            <a:bodyPr wrap="none" rtlCol="0">
              <a:spAutoFit/>
            </a:bodyPr>
            <a:lstStyle/>
            <a:p>
              <a:r>
                <a:rPr lang="zh-TW" altLang="en-US" sz="500" dirty="0"/>
                <a:t>●   </a:t>
              </a:r>
              <a:r>
                <a:rPr lang="zh-TW" altLang="en-US" sz="500" dirty="0">
                  <a:solidFill>
                    <a:schemeClr val="bg2"/>
                  </a:solidFill>
                </a:rPr>
                <a:t>●  </a:t>
              </a:r>
              <a:r>
                <a:rPr lang="zh-TW" altLang="en-US" sz="500" dirty="0"/>
                <a:t> </a:t>
              </a:r>
              <a:r>
                <a:rPr lang="zh-TW" altLang="en-US" sz="500" dirty="0">
                  <a:solidFill>
                    <a:schemeClr val="bg2"/>
                  </a:solidFill>
                </a:rPr>
                <a:t>●</a:t>
              </a:r>
            </a:p>
          </p:txBody>
        </p:sp>
        <p:sp>
          <p:nvSpPr>
            <p:cNvPr id="53" name="矩形: 圓角 52">
              <a:extLst>
                <a:ext uri="{FF2B5EF4-FFF2-40B4-BE49-F238E27FC236}">
                  <a16:creationId xmlns:a16="http://schemas.microsoft.com/office/drawing/2014/main" id="{65E76F6F-1EC6-41E1-8F7B-4B2F48B1AFEF}"/>
                </a:ext>
              </a:extLst>
            </p:cNvPr>
            <p:cNvSpPr/>
            <p:nvPr/>
          </p:nvSpPr>
          <p:spPr>
            <a:xfrm>
              <a:off x="2923452" y="4364793"/>
              <a:ext cx="512305" cy="175567"/>
            </a:xfrm>
            <a:prstGeom prst="roundRect">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B7F0B630-7087-413D-843E-0A5B0D9E89F1}"/>
                </a:ext>
              </a:extLst>
            </p:cNvPr>
            <p:cNvSpPr txBox="1"/>
            <p:nvPr/>
          </p:nvSpPr>
          <p:spPr>
            <a:xfrm>
              <a:off x="2904121" y="4348663"/>
              <a:ext cx="595035" cy="215444"/>
            </a:xfrm>
            <a:prstGeom prst="rect">
              <a:avLst/>
            </a:prstGeom>
            <a:noFill/>
          </p:spPr>
          <p:txBody>
            <a:bodyPr wrap="none" rtlCol="0">
              <a:spAutoFit/>
            </a:bodyPr>
            <a:lstStyle/>
            <a:p>
              <a:r>
                <a:rPr lang="zh-TW" altLang="en-US" sz="800" dirty="0">
                  <a:latin typeface="微軟正黑體" panose="020B0604030504040204" pitchFamily="34" charset="-120"/>
                  <a:ea typeface="微軟正黑體" panose="020B0604030504040204" pitchFamily="34" charset="-120"/>
                </a:rPr>
                <a:t>查看更多</a:t>
              </a:r>
            </a:p>
          </p:txBody>
        </p:sp>
        <p:pic>
          <p:nvPicPr>
            <p:cNvPr id="55" name="圖片 54">
              <a:extLst>
                <a:ext uri="{FF2B5EF4-FFF2-40B4-BE49-F238E27FC236}">
                  <a16:creationId xmlns:a16="http://schemas.microsoft.com/office/drawing/2014/main" id="{D65666F6-EE53-43D8-B49F-E12FD36FAC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09583" y="4445504"/>
              <a:ext cx="378917" cy="378917"/>
            </a:xfrm>
            <a:prstGeom prst="rect">
              <a:avLst/>
            </a:prstGeom>
          </p:spPr>
        </p:pic>
      </p:grpSp>
      <p:pic>
        <p:nvPicPr>
          <p:cNvPr id="62" name="圖片 61">
            <a:extLst>
              <a:ext uri="{FF2B5EF4-FFF2-40B4-BE49-F238E27FC236}">
                <a16:creationId xmlns:a16="http://schemas.microsoft.com/office/drawing/2014/main" id="{5BF9EF99-216C-4E39-A0D2-8E6701663E0A}"/>
              </a:ext>
            </a:extLst>
          </p:cNvPr>
          <p:cNvPicPr>
            <a:picLocks noChangeAspect="1"/>
          </p:cNvPicPr>
          <p:nvPr/>
        </p:nvPicPr>
        <p:blipFill rotWithShape="1">
          <a:blip r:embed="rId11"/>
          <a:srcRect l="14990" t="14962" r="48778" b="15552"/>
          <a:stretch/>
        </p:blipFill>
        <p:spPr>
          <a:xfrm>
            <a:off x="4703103" y="3320641"/>
            <a:ext cx="285225" cy="310393"/>
          </a:xfrm>
          <a:prstGeom prst="rect">
            <a:avLst/>
          </a:prstGeom>
        </p:spPr>
      </p:pic>
      <p:sp>
        <p:nvSpPr>
          <p:cNvPr id="66" name="矩形 65">
            <a:extLst>
              <a:ext uri="{FF2B5EF4-FFF2-40B4-BE49-F238E27FC236}">
                <a16:creationId xmlns:a16="http://schemas.microsoft.com/office/drawing/2014/main" id="{9501AA47-15AD-4C65-B269-92CDAA8EE3EE}"/>
              </a:ext>
            </a:extLst>
          </p:cNvPr>
          <p:cNvSpPr/>
          <p:nvPr/>
        </p:nvSpPr>
        <p:spPr>
          <a:xfrm>
            <a:off x="142875" y="3769893"/>
            <a:ext cx="8220075" cy="3030958"/>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a:extLst>
              <a:ext uri="{FF2B5EF4-FFF2-40B4-BE49-F238E27FC236}">
                <a16:creationId xmlns:a16="http://schemas.microsoft.com/office/drawing/2014/main" id="{DF84ED07-45A3-4685-A1E9-D0103D697453}"/>
              </a:ext>
            </a:extLst>
          </p:cNvPr>
          <p:cNvSpPr txBox="1"/>
          <p:nvPr/>
        </p:nvSpPr>
        <p:spPr>
          <a:xfrm>
            <a:off x="302437" y="3736009"/>
            <a:ext cx="1005403" cy="338554"/>
          </a:xfrm>
          <a:prstGeom prst="rect">
            <a:avLst/>
          </a:prstGeom>
          <a:noFill/>
        </p:spPr>
        <p:txBody>
          <a:bodyPr wrap="none" rtlCol="0">
            <a:spAutoFit/>
          </a:bodyPr>
          <a:lstStyle/>
          <a:p>
            <a:r>
              <a:rPr lang="zh-TW" altLang="en-US" sz="16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當前商品</a:t>
            </a:r>
          </a:p>
        </p:txBody>
      </p:sp>
      <p:grpSp>
        <p:nvGrpSpPr>
          <p:cNvPr id="68" name="群組 67">
            <a:extLst>
              <a:ext uri="{FF2B5EF4-FFF2-40B4-BE49-F238E27FC236}">
                <a16:creationId xmlns:a16="http://schemas.microsoft.com/office/drawing/2014/main" id="{DBEA2E6E-08F5-4ACC-B987-B4A73155C979}"/>
              </a:ext>
            </a:extLst>
          </p:cNvPr>
          <p:cNvGrpSpPr/>
          <p:nvPr/>
        </p:nvGrpSpPr>
        <p:grpSpPr>
          <a:xfrm>
            <a:off x="374888" y="5730953"/>
            <a:ext cx="2605777" cy="1142694"/>
            <a:chOff x="285000" y="4015090"/>
            <a:chExt cx="2605777" cy="1142694"/>
          </a:xfrm>
        </p:grpSpPr>
        <p:sp>
          <p:nvSpPr>
            <p:cNvPr id="75" name="文字方塊 74">
              <a:extLst>
                <a:ext uri="{FF2B5EF4-FFF2-40B4-BE49-F238E27FC236}">
                  <a16:creationId xmlns:a16="http://schemas.microsoft.com/office/drawing/2014/main" id="{D90E2EF9-8E9C-424C-A402-9CA3AE9D2A53}"/>
                </a:ext>
              </a:extLst>
            </p:cNvPr>
            <p:cNvSpPr txBox="1"/>
            <p:nvPr/>
          </p:nvSpPr>
          <p:spPr>
            <a:xfrm>
              <a:off x="285000" y="4015090"/>
              <a:ext cx="1191352"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latin typeface="微軟正黑體" panose="020B0604030504040204" pitchFamily="34" charset="-120"/>
                  <a:ea typeface="微軟正黑體" panose="020B0604030504040204" pitchFamily="34" charset="-120"/>
                </a:rPr>
                <a:t>產品資訊</a:t>
              </a:r>
            </a:p>
          </p:txBody>
        </p:sp>
        <p:sp>
          <p:nvSpPr>
            <p:cNvPr id="76" name="文字方塊 75">
              <a:extLst>
                <a:ext uri="{FF2B5EF4-FFF2-40B4-BE49-F238E27FC236}">
                  <a16:creationId xmlns:a16="http://schemas.microsoft.com/office/drawing/2014/main" id="{347CABE3-2338-407E-86DE-645766C81A5F}"/>
                </a:ext>
              </a:extLst>
            </p:cNvPr>
            <p:cNvSpPr txBox="1"/>
            <p:nvPr/>
          </p:nvSpPr>
          <p:spPr>
            <a:xfrm>
              <a:off x="604177" y="4880466"/>
              <a:ext cx="1059906"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strike="sngStrike" dirty="0">
                  <a:latin typeface="微軟正黑體" panose="020B0604030504040204" pitchFamily="34" charset="-120"/>
                  <a:ea typeface="微軟正黑體" panose="020B0604030504040204" pitchFamily="34" charset="-120"/>
                </a:rPr>
                <a:t>價格</a:t>
              </a:r>
              <a:r>
                <a:rPr lang="en-US" altLang="zh-TW" sz="1200" strike="sngStrike" dirty="0">
                  <a:latin typeface="微軟正黑體" panose="020B0604030504040204" pitchFamily="34" charset="-120"/>
                  <a:ea typeface="微軟正黑體" panose="020B0604030504040204" pitchFamily="34" charset="-120"/>
                </a:rPr>
                <a:t>:$700</a:t>
              </a:r>
              <a:endParaRPr lang="zh-TW" altLang="en-US" sz="1200" strike="sngStrike" dirty="0">
                <a:latin typeface="微軟正黑體" panose="020B0604030504040204" pitchFamily="34" charset="-120"/>
                <a:ea typeface="微軟正黑體" panose="020B0604030504040204" pitchFamily="34" charset="-120"/>
              </a:endParaRPr>
            </a:p>
          </p:txBody>
        </p:sp>
        <p:sp>
          <p:nvSpPr>
            <p:cNvPr id="77" name="文字方塊 76">
              <a:extLst>
                <a:ext uri="{FF2B5EF4-FFF2-40B4-BE49-F238E27FC236}">
                  <a16:creationId xmlns:a16="http://schemas.microsoft.com/office/drawing/2014/main" id="{2DF2A9E8-AAC5-4C4C-81C9-4BCF887F7DF1}"/>
                </a:ext>
              </a:extLst>
            </p:cNvPr>
            <p:cNvSpPr txBox="1"/>
            <p:nvPr/>
          </p:nvSpPr>
          <p:spPr>
            <a:xfrm>
              <a:off x="593007" y="4469473"/>
              <a:ext cx="100860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規格</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粉色</a:t>
              </a:r>
            </a:p>
          </p:txBody>
        </p:sp>
        <p:sp>
          <p:nvSpPr>
            <p:cNvPr id="78" name="文字方塊 77">
              <a:extLst>
                <a:ext uri="{FF2B5EF4-FFF2-40B4-BE49-F238E27FC236}">
                  <a16:creationId xmlns:a16="http://schemas.microsoft.com/office/drawing/2014/main" id="{221F235A-FDA0-47C4-B8B6-6E1DA99C0DD5}"/>
                </a:ext>
              </a:extLst>
            </p:cNvPr>
            <p:cNvSpPr txBox="1"/>
            <p:nvPr/>
          </p:nvSpPr>
          <p:spPr>
            <a:xfrm>
              <a:off x="595704" y="4261696"/>
              <a:ext cx="1470274"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商品名稱</a:t>
              </a: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時尚花</a:t>
              </a:r>
            </a:p>
          </p:txBody>
        </p:sp>
        <p:sp>
          <p:nvSpPr>
            <p:cNvPr id="79" name="文字方塊 78">
              <a:extLst>
                <a:ext uri="{FF2B5EF4-FFF2-40B4-BE49-F238E27FC236}">
                  <a16:creationId xmlns:a16="http://schemas.microsoft.com/office/drawing/2014/main" id="{B5E7079C-8347-4A50-B494-6C86331301E5}"/>
                </a:ext>
              </a:extLst>
            </p:cNvPr>
            <p:cNvSpPr txBox="1"/>
            <p:nvPr/>
          </p:nvSpPr>
          <p:spPr>
            <a:xfrm>
              <a:off x="1513477" y="4850007"/>
              <a:ext cx="1377300" cy="307777"/>
            </a:xfrm>
            <a:prstGeom prst="rect">
              <a:avLst/>
            </a:prstGeom>
            <a:noFill/>
          </p:spPr>
          <p:txBody>
            <a:bodyPr wrap="none" rtlCol="0">
              <a:spAutoFit/>
            </a:bodyPr>
            <a:lstStyle/>
            <a:p>
              <a:r>
                <a:rPr lang="zh-TW" altLang="en-US" sz="1400" b="1" dirty="0">
                  <a:solidFill>
                    <a:srgbClr val="C00000"/>
                  </a:solidFill>
                  <a:latin typeface="微軟正黑體" panose="020B0604030504040204" pitchFamily="34" charset="-120"/>
                  <a:ea typeface="微軟正黑體" panose="020B0604030504040204" pitchFamily="34" charset="-120"/>
                </a:rPr>
                <a:t>直播價格</a:t>
              </a:r>
              <a:r>
                <a:rPr lang="en-US" altLang="zh-TW" sz="1400" b="1" dirty="0">
                  <a:solidFill>
                    <a:srgbClr val="C00000"/>
                  </a:solidFill>
                  <a:latin typeface="微軟正黑體" panose="020B0604030504040204" pitchFamily="34" charset="-120"/>
                  <a:ea typeface="微軟正黑體" panose="020B0604030504040204" pitchFamily="34" charset="-120"/>
                </a:rPr>
                <a:t>:$650</a:t>
              </a:r>
              <a:endParaRPr lang="zh-TW" altLang="en-US" sz="1400" b="1" dirty="0">
                <a:solidFill>
                  <a:srgbClr val="C00000"/>
                </a:solidFill>
                <a:latin typeface="微軟正黑體" panose="020B0604030504040204" pitchFamily="34" charset="-120"/>
                <a:ea typeface="微軟正黑體" panose="020B0604030504040204" pitchFamily="34" charset="-120"/>
              </a:endParaRPr>
            </a:p>
          </p:txBody>
        </p:sp>
        <p:sp>
          <p:nvSpPr>
            <p:cNvPr id="80" name="文字方塊 79">
              <a:extLst>
                <a:ext uri="{FF2B5EF4-FFF2-40B4-BE49-F238E27FC236}">
                  <a16:creationId xmlns:a16="http://schemas.microsoft.com/office/drawing/2014/main" id="{32E8803A-0008-4D9F-82C7-FDF814AB21B8}"/>
                </a:ext>
              </a:extLst>
            </p:cNvPr>
            <p:cNvSpPr txBox="1"/>
            <p:nvPr/>
          </p:nvSpPr>
          <p:spPr>
            <a:xfrm>
              <a:off x="596880" y="4677250"/>
              <a:ext cx="880369" cy="276999"/>
            </a:xfrm>
            <a:prstGeom prst="rect">
              <a:avLst/>
            </a:prstGeom>
            <a:noFill/>
          </p:spPr>
          <p:txBody>
            <a:bodyPr wrap="none" rtlCol="0">
              <a:spAutoFit/>
            </a:bodyPr>
            <a:lstStyle/>
            <a:p>
              <a:pPr marL="171450" indent="-171450">
                <a:buFont typeface="Arial" panose="020B0604020202020204" pitchFamily="34" charset="0"/>
                <a:buChar char="•"/>
              </a:pPr>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:28</a:t>
              </a:r>
              <a:endParaRPr lang="zh-TW" altLang="en-US" sz="1200" dirty="0">
                <a:latin typeface="微軟正黑體" panose="020B0604030504040204" pitchFamily="34" charset="-120"/>
                <a:ea typeface="微軟正黑體" panose="020B0604030504040204" pitchFamily="34" charset="-120"/>
              </a:endParaRPr>
            </a:p>
          </p:txBody>
        </p:sp>
      </p:grpSp>
      <p:pic>
        <p:nvPicPr>
          <p:cNvPr id="69" name="圖片 68">
            <a:extLst>
              <a:ext uri="{FF2B5EF4-FFF2-40B4-BE49-F238E27FC236}">
                <a16:creationId xmlns:a16="http://schemas.microsoft.com/office/drawing/2014/main" id="{57543DEB-671F-4529-A0A7-BE5473A52AF2}"/>
              </a:ext>
            </a:extLst>
          </p:cNvPr>
          <p:cNvPicPr>
            <a:picLocks noChangeAspect="1"/>
          </p:cNvPicPr>
          <p:nvPr/>
        </p:nvPicPr>
        <p:blipFill rotWithShape="1">
          <a:blip r:embed="rId12"/>
          <a:srcRect l="14142"/>
          <a:stretch/>
        </p:blipFill>
        <p:spPr>
          <a:xfrm>
            <a:off x="3123137" y="4002054"/>
            <a:ext cx="2036685" cy="2714550"/>
          </a:xfrm>
          <a:prstGeom prst="rect">
            <a:avLst/>
          </a:prstGeom>
        </p:spPr>
      </p:pic>
      <p:grpSp>
        <p:nvGrpSpPr>
          <p:cNvPr id="70" name="群組 69">
            <a:extLst>
              <a:ext uri="{FF2B5EF4-FFF2-40B4-BE49-F238E27FC236}">
                <a16:creationId xmlns:a16="http://schemas.microsoft.com/office/drawing/2014/main" id="{0C22DFF6-026C-4352-8448-AC763C672CC3}"/>
              </a:ext>
            </a:extLst>
          </p:cNvPr>
          <p:cNvGrpSpPr/>
          <p:nvPr/>
        </p:nvGrpSpPr>
        <p:grpSpPr>
          <a:xfrm>
            <a:off x="6131194" y="5054014"/>
            <a:ext cx="959999" cy="923545"/>
            <a:chOff x="7003674" y="5663758"/>
            <a:chExt cx="959999" cy="923545"/>
          </a:xfrm>
        </p:grpSpPr>
        <p:sp>
          <p:nvSpPr>
            <p:cNvPr id="72" name="矩形 71">
              <a:extLst>
                <a:ext uri="{FF2B5EF4-FFF2-40B4-BE49-F238E27FC236}">
                  <a16:creationId xmlns:a16="http://schemas.microsoft.com/office/drawing/2014/main" id="{E0968538-564E-43DA-88D7-49F4311DC132}"/>
                </a:ext>
              </a:extLst>
            </p:cNvPr>
            <p:cNvSpPr/>
            <p:nvPr/>
          </p:nvSpPr>
          <p:spPr>
            <a:xfrm rot="16200000">
              <a:off x="7020618" y="5646814"/>
              <a:ext cx="923544" cy="9574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3" name="圖片 72">
              <a:extLst>
                <a:ext uri="{FF2B5EF4-FFF2-40B4-BE49-F238E27FC236}">
                  <a16:creationId xmlns:a16="http://schemas.microsoft.com/office/drawing/2014/main" id="{F322A23A-E82F-4BAE-80D9-DA9D83234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073" y="5675063"/>
              <a:ext cx="600468" cy="632778"/>
            </a:xfrm>
            <a:prstGeom prst="rect">
              <a:avLst/>
            </a:prstGeom>
          </p:spPr>
        </p:pic>
        <p:sp>
          <p:nvSpPr>
            <p:cNvPr id="74" name="文字方塊 73">
              <a:extLst>
                <a:ext uri="{FF2B5EF4-FFF2-40B4-BE49-F238E27FC236}">
                  <a16:creationId xmlns:a16="http://schemas.microsoft.com/office/drawing/2014/main" id="{7508D997-5C96-4E44-AAB7-DD8D2ECA30A6}"/>
                </a:ext>
              </a:extLst>
            </p:cNvPr>
            <p:cNvSpPr txBox="1"/>
            <p:nvPr/>
          </p:nvSpPr>
          <p:spPr>
            <a:xfrm>
              <a:off x="7064068" y="6310304"/>
              <a:ext cx="899605"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直播畫面</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grpSp>
      <p:pic>
        <p:nvPicPr>
          <p:cNvPr id="71" name="圖片 70">
            <a:extLst>
              <a:ext uri="{FF2B5EF4-FFF2-40B4-BE49-F238E27FC236}">
                <a16:creationId xmlns:a16="http://schemas.microsoft.com/office/drawing/2014/main" id="{E8B89D11-1526-41B4-AA60-AE5CEE50B926}"/>
              </a:ext>
            </a:extLst>
          </p:cNvPr>
          <p:cNvPicPr>
            <a:picLocks noChangeAspect="1"/>
          </p:cNvPicPr>
          <p:nvPr/>
        </p:nvPicPr>
        <p:blipFill rotWithShape="1">
          <a:blip r:embed="rId4">
            <a:extLst>
              <a:ext uri="{28A0092B-C50C-407E-A947-70E740481C1C}">
                <a14:useLocalDpi xmlns:a14="http://schemas.microsoft.com/office/drawing/2010/main" val="0"/>
              </a:ext>
            </a:extLst>
          </a:blip>
          <a:srcRect t="26155" b="-55"/>
          <a:stretch/>
        </p:blipFill>
        <p:spPr>
          <a:xfrm>
            <a:off x="374888" y="4047678"/>
            <a:ext cx="1870680" cy="1705986"/>
          </a:xfrm>
          <a:prstGeom prst="rect">
            <a:avLst/>
          </a:prstGeom>
        </p:spPr>
      </p:pic>
      <p:sp>
        <p:nvSpPr>
          <p:cNvPr id="81" name="文字方塊 80">
            <a:extLst>
              <a:ext uri="{FF2B5EF4-FFF2-40B4-BE49-F238E27FC236}">
                <a16:creationId xmlns:a16="http://schemas.microsoft.com/office/drawing/2014/main" id="{79B22FBF-3A0A-4126-9B30-8FE529B4382E}"/>
              </a:ext>
            </a:extLst>
          </p:cNvPr>
          <p:cNvSpPr txBox="1"/>
          <p:nvPr/>
        </p:nvSpPr>
        <p:spPr>
          <a:xfrm>
            <a:off x="9818489" y="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sp>
        <p:nvSpPr>
          <p:cNvPr id="82" name="文字方塊 81">
            <a:extLst>
              <a:ext uri="{FF2B5EF4-FFF2-40B4-BE49-F238E27FC236}">
                <a16:creationId xmlns:a16="http://schemas.microsoft.com/office/drawing/2014/main" id="{37EF0721-B842-4CB5-8963-CA78CCB4DB8D}"/>
              </a:ext>
            </a:extLst>
          </p:cNvPr>
          <p:cNvSpPr txBox="1"/>
          <p:nvPr/>
        </p:nvSpPr>
        <p:spPr>
          <a:xfrm>
            <a:off x="8543718" y="446537"/>
            <a:ext cx="3706417" cy="6186309"/>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直播畫面，向右滑動則開啟勿擾模式，除了直播畫面不顯示其他資訊；從勿擾模式再往左滑動，則關閉勿擾模式。</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以下功能如同電腦版作用</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en-US" altLang="zh-TW" sz="1100" dirty="0">
                <a:latin typeface="微軟正黑體" panose="020B0604030504040204" pitchFamily="34" charset="-120"/>
                <a:ea typeface="微軟正黑體" panose="020B0604030504040204" pitchFamily="34" charset="-120"/>
              </a:rPr>
              <a:t>LIVE</a:t>
            </a:r>
            <a:r>
              <a:rPr lang="zh-TW" altLang="en-US" sz="1100" dirty="0">
                <a:latin typeface="微軟正黑體" panose="020B0604030504040204" pitchFamily="34" charset="-120"/>
                <a:ea typeface="微軟正黑體" panose="020B0604030504040204" pitchFamily="34" charset="-120"/>
              </a:rPr>
              <a:t>字樣顯示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跑馬燈顯示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觀看人數顯示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計時器顯示</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長按可拖拉</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留言顯示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en-US" altLang="zh-TW" sz="1100" dirty="0">
                <a:latin typeface="微軟正黑體" panose="020B0604030504040204" pitchFamily="34" charset="-120"/>
                <a:ea typeface="微軟正黑體" panose="020B0604030504040204" pitchFamily="34" charset="-120"/>
              </a:rPr>
              <a:t>Fb </a:t>
            </a:r>
            <a:r>
              <a:rPr lang="zh-TW" altLang="en-US" sz="1100" dirty="0">
                <a:latin typeface="微軟正黑體" panose="020B0604030504040204" pitchFamily="34" charset="-120"/>
                <a:ea typeface="微軟正黑體" panose="020B0604030504040204" pitchFamily="34" charset="-120"/>
              </a:rPr>
              <a:t>表情符號、留言數、分享數顯示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留言空白欄</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點選表情符號按鍵</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分享按鍵</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抽獎中獎者顯示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投票顯示</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右側</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當前商品</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可拖拉</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當買家喊</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時，數量須對應減少。</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長按商品資訊框可利用拖拉方式移動。</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點選當前商品圖示，整個畫面變成此商品的詳細介紹畫面。</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直播畫面變成小縮圖，可移動，點選縮可回到原本畫面。</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左側</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先前商品</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點選先前商品按鍵，出現彈跳視窗。</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彈跳視窗</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可拖拉</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提醒文字顯示</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欲購買此處商品，請留言</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a:t>
            </a:r>
            <a:r>
              <a:rPr lang="en-US" altLang="zh-TW" sz="1100" dirty="0">
                <a:latin typeface="微軟正黑體" panose="020B0604030504040204" pitchFamily="34" charset="-120"/>
                <a:ea typeface="微軟正黑體" panose="020B0604030504040204" pitchFamily="34" charset="-120"/>
              </a:rPr>
              <a:t>+1</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左右畫滑動可看到不同商品。</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商品照片、名稱、規格、數量、價格、目前價格顯示。</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highlight>
                  <a:srgbClr val="FF9620"/>
                </a:highlight>
                <a:latin typeface="微軟正黑體" panose="020B0604030504040204" pitchFamily="34" charset="-120"/>
                <a:ea typeface="微軟正黑體" panose="020B0604030504040204" pitchFamily="34" charset="-120"/>
              </a:rPr>
              <a:t>點選該商品的查看更多，整個畫面變成此商品的詳細介紹畫面。</a:t>
            </a:r>
            <a:endParaRPr lang="en-US" altLang="zh-TW" sz="1100" dirty="0">
              <a:highlight>
                <a:srgbClr val="FF9620"/>
              </a:highlight>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直播畫面變成小縮圖，可移動，點選縮可回到原本畫面。</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pic>
        <p:nvPicPr>
          <p:cNvPr id="83" name="圖片 82">
            <a:extLst>
              <a:ext uri="{FF2B5EF4-FFF2-40B4-BE49-F238E27FC236}">
                <a16:creationId xmlns:a16="http://schemas.microsoft.com/office/drawing/2014/main" id="{D5DF2792-9A09-4E83-8154-F66B5316E3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06600" y="2632276"/>
            <a:ext cx="1895572" cy="1273526"/>
          </a:xfrm>
          <a:prstGeom prst="rect">
            <a:avLst/>
          </a:prstGeom>
        </p:spPr>
      </p:pic>
      <p:pic>
        <p:nvPicPr>
          <p:cNvPr id="3" name="圖片 2">
            <a:extLst>
              <a:ext uri="{FF2B5EF4-FFF2-40B4-BE49-F238E27FC236}">
                <a16:creationId xmlns:a16="http://schemas.microsoft.com/office/drawing/2014/main" id="{9241632C-6062-4E74-BC56-D7AFA0EB1C3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59538" y="3087054"/>
            <a:ext cx="207743" cy="207743"/>
          </a:xfrm>
          <a:prstGeom prst="rect">
            <a:avLst/>
          </a:prstGeom>
        </p:spPr>
      </p:pic>
      <p:pic>
        <p:nvPicPr>
          <p:cNvPr id="31" name="圖片 30">
            <a:extLst>
              <a:ext uri="{FF2B5EF4-FFF2-40B4-BE49-F238E27FC236}">
                <a16:creationId xmlns:a16="http://schemas.microsoft.com/office/drawing/2014/main" id="{28A50A76-E2AA-436E-94FF-F9D5D1B5FC1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69957" y="3091413"/>
            <a:ext cx="191126" cy="191126"/>
          </a:xfrm>
          <a:prstGeom prst="rect">
            <a:avLst/>
          </a:prstGeom>
        </p:spPr>
      </p:pic>
      <p:pic>
        <p:nvPicPr>
          <p:cNvPr id="40" name="圖片 39">
            <a:extLst>
              <a:ext uri="{FF2B5EF4-FFF2-40B4-BE49-F238E27FC236}">
                <a16:creationId xmlns:a16="http://schemas.microsoft.com/office/drawing/2014/main" id="{1EAE2A5A-6283-420E-84E9-549B4CABF17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90656" y="3086527"/>
            <a:ext cx="200070" cy="200070"/>
          </a:xfrm>
          <a:prstGeom prst="rect">
            <a:avLst/>
          </a:prstGeom>
        </p:spPr>
      </p:pic>
      <p:pic>
        <p:nvPicPr>
          <p:cNvPr id="57" name="圖片 56" descr="一張含有 急救箱, 物件 的圖片&#10;&#10;自動產生的描述">
            <a:extLst>
              <a:ext uri="{FF2B5EF4-FFF2-40B4-BE49-F238E27FC236}">
                <a16:creationId xmlns:a16="http://schemas.microsoft.com/office/drawing/2014/main" id="{BBC62B0B-BA02-405C-9DEC-39ACEFF7F6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10890" y="3082469"/>
            <a:ext cx="227656" cy="227656"/>
          </a:xfrm>
          <a:prstGeom prst="rect">
            <a:avLst/>
          </a:prstGeom>
        </p:spPr>
      </p:pic>
      <p:grpSp>
        <p:nvGrpSpPr>
          <p:cNvPr id="61" name="群組 60">
            <a:extLst>
              <a:ext uri="{FF2B5EF4-FFF2-40B4-BE49-F238E27FC236}">
                <a16:creationId xmlns:a16="http://schemas.microsoft.com/office/drawing/2014/main" id="{C4B8178C-8ED8-4C8B-85AA-066F405CEC57}"/>
              </a:ext>
            </a:extLst>
          </p:cNvPr>
          <p:cNvGrpSpPr/>
          <p:nvPr/>
        </p:nvGrpSpPr>
        <p:grpSpPr>
          <a:xfrm>
            <a:off x="6042043" y="3077095"/>
            <a:ext cx="543739" cy="209607"/>
            <a:chOff x="6115300" y="1808983"/>
            <a:chExt cx="543739" cy="209607"/>
          </a:xfrm>
        </p:grpSpPr>
        <p:sp>
          <p:nvSpPr>
            <p:cNvPr id="59" name="矩形: 圓角 58">
              <a:extLst>
                <a:ext uri="{FF2B5EF4-FFF2-40B4-BE49-F238E27FC236}">
                  <a16:creationId xmlns:a16="http://schemas.microsoft.com/office/drawing/2014/main" id="{FC0D89CD-7F02-47E9-A045-589DA4A52FFA}"/>
                </a:ext>
              </a:extLst>
            </p:cNvPr>
            <p:cNvSpPr/>
            <p:nvPr/>
          </p:nvSpPr>
          <p:spPr>
            <a:xfrm>
              <a:off x="6148139" y="1808983"/>
              <a:ext cx="478062" cy="205015"/>
            </a:xfrm>
            <a:prstGeom prst="round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文字方塊 59">
              <a:extLst>
                <a:ext uri="{FF2B5EF4-FFF2-40B4-BE49-F238E27FC236}">
                  <a16:creationId xmlns:a16="http://schemas.microsoft.com/office/drawing/2014/main" id="{D8CD7542-C0D3-4795-9B5D-9FC224D69795}"/>
                </a:ext>
              </a:extLst>
            </p:cNvPr>
            <p:cNvSpPr txBox="1"/>
            <p:nvPr/>
          </p:nvSpPr>
          <p:spPr>
            <a:xfrm>
              <a:off x="6115300" y="1818535"/>
              <a:ext cx="543739" cy="200055"/>
            </a:xfrm>
            <a:prstGeom prst="rect">
              <a:avLst/>
            </a:prstGeom>
            <a:noFill/>
          </p:spPr>
          <p:txBody>
            <a:bodyPr wrap="none" rtlCol="0">
              <a:spAutoFit/>
            </a:bodyPr>
            <a:lstStyle/>
            <a:p>
              <a:r>
                <a:rPr lang="zh-TW" altLang="en-US" sz="700" dirty="0">
                  <a:latin typeface="微軟正黑體" panose="020B0604030504040204" pitchFamily="34" charset="-120"/>
                  <a:ea typeface="微軟正黑體" panose="020B0604030504040204" pitchFamily="34" charset="-120"/>
                </a:rPr>
                <a:t>複製連結</a:t>
              </a:r>
            </a:p>
          </p:txBody>
        </p:sp>
      </p:grpSp>
    </p:spTree>
    <p:extLst>
      <p:ext uri="{BB962C8B-B14F-4D97-AF65-F5344CB8AC3E}">
        <p14:creationId xmlns:p14="http://schemas.microsoft.com/office/powerpoint/2010/main" val="89915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897728E-0D3D-45B6-92C7-720C635BC832}"/>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72A74EAF-3672-401C-80B4-3AD4CCD305C8}"/>
              </a:ext>
            </a:extLst>
          </p:cNvPr>
          <p:cNvSpPr/>
          <p:nvPr/>
        </p:nvSpPr>
        <p:spPr>
          <a:xfrm>
            <a:off x="219075" y="114300"/>
            <a:ext cx="8220075" cy="370522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4AE59F92-D030-41D9-81D0-F726F589ABE6}"/>
              </a:ext>
            </a:extLst>
          </p:cNvPr>
          <p:cNvGrpSpPr/>
          <p:nvPr/>
        </p:nvGrpSpPr>
        <p:grpSpPr>
          <a:xfrm>
            <a:off x="371042" y="121507"/>
            <a:ext cx="417910" cy="292066"/>
            <a:chOff x="5685270" y="4918450"/>
            <a:chExt cx="543679" cy="230832"/>
          </a:xfrm>
        </p:grpSpPr>
        <p:sp>
          <p:nvSpPr>
            <p:cNvPr id="61" name="矩形: 圓角 60">
              <a:extLst>
                <a:ext uri="{FF2B5EF4-FFF2-40B4-BE49-F238E27FC236}">
                  <a16:creationId xmlns:a16="http://schemas.microsoft.com/office/drawing/2014/main" id="{F63DF201-B324-49BC-AAAA-B50C531F7126}"/>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587B6172-3EDB-4D0D-B9F5-5C411EC9FFDB}"/>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25" name="矩形 24">
            <a:extLst>
              <a:ext uri="{FF2B5EF4-FFF2-40B4-BE49-F238E27FC236}">
                <a16:creationId xmlns:a16="http://schemas.microsoft.com/office/drawing/2014/main" id="{FE457982-85B2-444F-BCFE-5A8219BAF8AF}"/>
              </a:ext>
            </a:extLst>
          </p:cNvPr>
          <p:cNvSpPr/>
          <p:nvPr/>
        </p:nvSpPr>
        <p:spPr>
          <a:xfrm>
            <a:off x="757714" y="134064"/>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26" name="群組 25">
            <a:extLst>
              <a:ext uri="{FF2B5EF4-FFF2-40B4-BE49-F238E27FC236}">
                <a16:creationId xmlns:a16="http://schemas.microsoft.com/office/drawing/2014/main" id="{4084426D-4348-459A-AD8C-023C473289A5}"/>
              </a:ext>
            </a:extLst>
          </p:cNvPr>
          <p:cNvGrpSpPr/>
          <p:nvPr/>
        </p:nvGrpSpPr>
        <p:grpSpPr>
          <a:xfrm>
            <a:off x="402096" y="404440"/>
            <a:ext cx="726262" cy="200055"/>
            <a:chOff x="3976354" y="398965"/>
            <a:chExt cx="765341" cy="200055"/>
          </a:xfrm>
        </p:grpSpPr>
        <p:pic>
          <p:nvPicPr>
            <p:cNvPr id="59" name="圖片 58">
              <a:extLst>
                <a:ext uri="{FF2B5EF4-FFF2-40B4-BE49-F238E27FC236}">
                  <a16:creationId xmlns:a16="http://schemas.microsoft.com/office/drawing/2014/main" id="{1DCBA11B-035A-41E7-84B0-F81CBAA5D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60" name="文字方塊 59">
              <a:extLst>
                <a:ext uri="{FF2B5EF4-FFF2-40B4-BE49-F238E27FC236}">
                  <a16:creationId xmlns:a16="http://schemas.microsoft.com/office/drawing/2014/main" id="{09155125-F07C-4850-9206-1C452A7B8BFE}"/>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pic>
        <p:nvPicPr>
          <p:cNvPr id="27" name="圖片 26">
            <a:extLst>
              <a:ext uri="{FF2B5EF4-FFF2-40B4-BE49-F238E27FC236}">
                <a16:creationId xmlns:a16="http://schemas.microsoft.com/office/drawing/2014/main" id="{6CD11DE3-0507-4FBA-960D-0F0149861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960" y="637660"/>
            <a:ext cx="2553744" cy="2691155"/>
          </a:xfrm>
          <a:prstGeom prst="rect">
            <a:avLst/>
          </a:prstGeom>
        </p:spPr>
      </p:pic>
      <p:grpSp>
        <p:nvGrpSpPr>
          <p:cNvPr id="28" name="群組 27">
            <a:extLst>
              <a:ext uri="{FF2B5EF4-FFF2-40B4-BE49-F238E27FC236}">
                <a16:creationId xmlns:a16="http://schemas.microsoft.com/office/drawing/2014/main" id="{FA16D805-69CC-4648-AF5C-1EA52400E01E}"/>
              </a:ext>
            </a:extLst>
          </p:cNvPr>
          <p:cNvGrpSpPr/>
          <p:nvPr/>
        </p:nvGrpSpPr>
        <p:grpSpPr>
          <a:xfrm>
            <a:off x="7517169" y="247089"/>
            <a:ext cx="820561" cy="1286312"/>
            <a:chOff x="4707580" y="1344377"/>
            <a:chExt cx="864714" cy="1286312"/>
          </a:xfrm>
        </p:grpSpPr>
        <p:sp>
          <p:nvSpPr>
            <p:cNvPr id="53" name="矩形: 圓角 52">
              <a:extLst>
                <a:ext uri="{FF2B5EF4-FFF2-40B4-BE49-F238E27FC236}">
                  <a16:creationId xmlns:a16="http://schemas.microsoft.com/office/drawing/2014/main" id="{E1FE1A12-41D1-4CDA-AB49-11DBEAA64551}"/>
                </a:ext>
              </a:extLst>
            </p:cNvPr>
            <p:cNvSpPr/>
            <p:nvPr/>
          </p:nvSpPr>
          <p:spPr>
            <a:xfrm>
              <a:off x="4754112" y="1344377"/>
              <a:ext cx="769343" cy="1286312"/>
            </a:xfrm>
            <a:prstGeom prst="round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D9E0EA24-A258-4B03-B533-DF8719AA4C23}"/>
                </a:ext>
              </a:extLst>
            </p:cNvPr>
            <p:cNvSpPr txBox="1"/>
            <p:nvPr/>
          </p:nvSpPr>
          <p:spPr>
            <a:xfrm>
              <a:off x="4715969" y="2367657"/>
              <a:ext cx="856325"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直播價格</a:t>
              </a:r>
              <a:r>
                <a:rPr lang="en-US" altLang="zh-TW" dirty="0"/>
                <a:t>:$600</a:t>
              </a:r>
              <a:endParaRPr lang="zh-TW" altLang="en-US" dirty="0"/>
            </a:p>
          </p:txBody>
        </p:sp>
        <p:sp>
          <p:nvSpPr>
            <p:cNvPr id="55" name="文字方塊 54">
              <a:extLst>
                <a:ext uri="{FF2B5EF4-FFF2-40B4-BE49-F238E27FC236}">
                  <a16:creationId xmlns:a16="http://schemas.microsoft.com/office/drawing/2014/main" id="{1988A2ED-48D2-4ED1-BA2D-451E962FE83A}"/>
                </a:ext>
              </a:extLst>
            </p:cNvPr>
            <p:cNvSpPr txBox="1"/>
            <p:nvPr/>
          </p:nvSpPr>
          <p:spPr>
            <a:xfrm>
              <a:off x="4707580" y="1929567"/>
              <a:ext cx="721672" cy="215444"/>
            </a:xfrm>
            <a:prstGeom prst="rect">
              <a:avLst/>
            </a:prstGeom>
            <a:noFill/>
          </p:spPr>
          <p:txBody>
            <a:bodyPr wrap="none" rtlCol="0">
              <a:spAutoFit/>
            </a:bodyPr>
            <a:lstStyle/>
            <a:p>
              <a:r>
                <a:rPr lang="zh-TW" altLang="en-US" sz="800" dirty="0">
                  <a:solidFill>
                    <a:schemeClr val="bg1"/>
                  </a:solidFill>
                  <a:latin typeface="微軟正黑體" panose="020B0604030504040204" pitchFamily="34" charset="-120"/>
                  <a:ea typeface="微軟正黑體" panose="020B0604030504040204" pitchFamily="34" charset="-120"/>
                </a:rPr>
                <a:t>商品</a:t>
              </a:r>
              <a:r>
                <a:rPr lang="en-US" altLang="zh-TW" sz="800" dirty="0">
                  <a:solidFill>
                    <a:schemeClr val="bg1"/>
                  </a:solidFill>
                  <a:latin typeface="微軟正黑體" panose="020B0604030504040204" pitchFamily="34" charset="-120"/>
                  <a:ea typeface="微軟正黑體" panose="020B0604030504040204" pitchFamily="34" charset="-120"/>
                </a:rPr>
                <a:t>:</a:t>
              </a:r>
              <a:r>
                <a:rPr lang="zh-TW" altLang="en-US" sz="800" dirty="0">
                  <a:solidFill>
                    <a:schemeClr val="bg1"/>
                  </a:solidFill>
                  <a:latin typeface="微軟正黑體" panose="020B0604030504040204" pitchFamily="34" charset="-120"/>
                  <a:ea typeface="微軟正黑體" panose="020B0604030504040204" pitchFamily="34" charset="-120"/>
                </a:rPr>
                <a:t>時尚花</a:t>
              </a:r>
            </a:p>
          </p:txBody>
        </p:sp>
        <p:sp>
          <p:nvSpPr>
            <p:cNvPr id="56" name="文字方塊 55">
              <a:extLst>
                <a:ext uri="{FF2B5EF4-FFF2-40B4-BE49-F238E27FC236}">
                  <a16:creationId xmlns:a16="http://schemas.microsoft.com/office/drawing/2014/main" id="{8BA9FB56-68B5-457E-A7EF-785240345046}"/>
                </a:ext>
              </a:extLst>
            </p:cNvPr>
            <p:cNvSpPr txBox="1"/>
            <p:nvPr/>
          </p:nvSpPr>
          <p:spPr>
            <a:xfrm>
              <a:off x="4715969" y="2231759"/>
              <a:ext cx="532518"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數量</a:t>
              </a:r>
              <a:r>
                <a:rPr lang="en-US" altLang="zh-TW" dirty="0"/>
                <a:t>:28</a:t>
              </a:r>
              <a:endParaRPr lang="zh-TW" altLang="en-US" dirty="0"/>
            </a:p>
          </p:txBody>
        </p:sp>
        <p:pic>
          <p:nvPicPr>
            <p:cNvPr id="57" name="圖片 56">
              <a:extLst>
                <a:ext uri="{FF2B5EF4-FFF2-40B4-BE49-F238E27FC236}">
                  <a16:creationId xmlns:a16="http://schemas.microsoft.com/office/drawing/2014/main" id="{D00E93B8-9705-4FA3-B7D3-668A6D624DCE}"/>
                </a:ext>
              </a:extLst>
            </p:cNvPr>
            <p:cNvPicPr>
              <a:picLocks noChangeAspect="1"/>
            </p:cNvPicPr>
            <p:nvPr/>
          </p:nvPicPr>
          <p:blipFill rotWithShape="1">
            <a:blip r:embed="rId4">
              <a:extLst>
                <a:ext uri="{28A0092B-C50C-407E-A947-70E740481C1C}">
                  <a14:useLocalDpi xmlns:a14="http://schemas.microsoft.com/office/drawing/2010/main" val="0"/>
                </a:ext>
              </a:extLst>
            </a:blip>
            <a:srcRect t="26155" b="-55"/>
            <a:stretch/>
          </p:blipFill>
          <p:spPr>
            <a:xfrm>
              <a:off x="4847538" y="1422736"/>
              <a:ext cx="480345" cy="4824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8" name="文字方塊 57">
              <a:extLst>
                <a:ext uri="{FF2B5EF4-FFF2-40B4-BE49-F238E27FC236}">
                  <a16:creationId xmlns:a16="http://schemas.microsoft.com/office/drawing/2014/main" id="{398563E9-4C3F-4BFC-A399-9831916465AB}"/>
                </a:ext>
              </a:extLst>
            </p:cNvPr>
            <p:cNvSpPr txBox="1"/>
            <p:nvPr/>
          </p:nvSpPr>
          <p:spPr>
            <a:xfrm>
              <a:off x="4707580" y="2084083"/>
              <a:ext cx="619080" cy="215444"/>
            </a:xfrm>
            <a:prstGeom prst="rect">
              <a:avLst/>
            </a:prstGeom>
            <a:noFill/>
          </p:spPr>
          <p:txBody>
            <a:bodyPr wrap="none" rtlCol="0">
              <a:spAutoFit/>
            </a:bodyPr>
            <a:lstStyle>
              <a:defPPr>
                <a:defRPr lang="zh-TW"/>
              </a:defPPr>
              <a:lvl1pPr>
                <a:defRPr sz="800">
                  <a:solidFill>
                    <a:schemeClr val="bg1"/>
                  </a:solidFill>
                  <a:latin typeface="微軟正黑體" panose="020B0604030504040204" pitchFamily="34" charset="-120"/>
                  <a:ea typeface="微軟正黑體" panose="020B0604030504040204" pitchFamily="34" charset="-120"/>
                </a:defRPr>
              </a:lvl1pPr>
            </a:lstStyle>
            <a:p>
              <a:r>
                <a:rPr lang="zh-TW" altLang="en-US" dirty="0"/>
                <a:t>規格</a:t>
              </a:r>
              <a:r>
                <a:rPr lang="en-US" altLang="zh-TW" dirty="0"/>
                <a:t>:</a:t>
              </a:r>
              <a:r>
                <a:rPr lang="zh-TW" altLang="en-US" dirty="0"/>
                <a:t>粉色</a:t>
              </a:r>
            </a:p>
          </p:txBody>
        </p:sp>
      </p:grpSp>
      <p:grpSp>
        <p:nvGrpSpPr>
          <p:cNvPr id="29" name="群組 28">
            <a:extLst>
              <a:ext uri="{FF2B5EF4-FFF2-40B4-BE49-F238E27FC236}">
                <a16:creationId xmlns:a16="http://schemas.microsoft.com/office/drawing/2014/main" id="{C34F0644-99DA-4BD9-A3BC-77AC4C1B0F87}"/>
              </a:ext>
            </a:extLst>
          </p:cNvPr>
          <p:cNvGrpSpPr/>
          <p:nvPr/>
        </p:nvGrpSpPr>
        <p:grpSpPr>
          <a:xfrm>
            <a:off x="7517169" y="1679259"/>
            <a:ext cx="791166" cy="652907"/>
            <a:chOff x="5669886" y="660800"/>
            <a:chExt cx="880089" cy="652907"/>
          </a:xfrm>
        </p:grpSpPr>
        <p:sp>
          <p:nvSpPr>
            <p:cNvPr id="50" name="矩形: 圓角 49">
              <a:extLst>
                <a:ext uri="{FF2B5EF4-FFF2-40B4-BE49-F238E27FC236}">
                  <a16:creationId xmlns:a16="http://schemas.microsoft.com/office/drawing/2014/main" id="{F75DEF26-BD2E-4CA8-9E0F-42D376899DDB}"/>
                </a:ext>
              </a:extLst>
            </p:cNvPr>
            <p:cNvSpPr/>
            <p:nvPr/>
          </p:nvSpPr>
          <p:spPr>
            <a:xfrm>
              <a:off x="5682430" y="660800"/>
              <a:ext cx="867545" cy="6529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44F9F8A4-820A-40CD-B175-E275DE2EBB97}"/>
                </a:ext>
              </a:extLst>
            </p:cNvPr>
            <p:cNvSpPr txBox="1"/>
            <p:nvPr/>
          </p:nvSpPr>
          <p:spPr>
            <a:xfrm>
              <a:off x="5669886" y="724404"/>
              <a:ext cx="854860"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時尚花</a:t>
              </a: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粉</a:t>
              </a:r>
            </a:p>
          </p:txBody>
        </p:sp>
        <p:sp>
          <p:nvSpPr>
            <p:cNvPr id="52" name="文字方塊 51">
              <a:extLst>
                <a:ext uri="{FF2B5EF4-FFF2-40B4-BE49-F238E27FC236}">
                  <a16:creationId xmlns:a16="http://schemas.microsoft.com/office/drawing/2014/main" id="{696D8C06-1BD7-496A-AC61-28614B5009CA}"/>
                </a:ext>
              </a:extLst>
            </p:cNvPr>
            <p:cNvSpPr txBox="1"/>
            <p:nvPr/>
          </p:nvSpPr>
          <p:spPr>
            <a:xfrm>
              <a:off x="5808768" y="1006512"/>
              <a:ext cx="584121" cy="261610"/>
            </a:xfrm>
            <a:prstGeom prst="rect">
              <a:avLst/>
            </a:prstGeom>
            <a:noFill/>
          </p:spPr>
          <p:txBody>
            <a:bodyPr wrap="none" rtlCol="0">
              <a:spAutoFit/>
            </a:bodyPr>
            <a:lstStyle/>
            <a:p>
              <a:r>
                <a:rPr lang="en-US" altLang="zh-TW" sz="1100" b="1" dirty="0">
                  <a:latin typeface="微軟正黑體" panose="020B0604030504040204" pitchFamily="34" charset="-120"/>
                  <a:ea typeface="微軟正黑體" panose="020B0604030504040204" pitchFamily="34" charset="-120"/>
                </a:rPr>
                <a:t>02:00</a:t>
              </a:r>
              <a:endParaRPr lang="zh-TW" altLang="en-US" sz="1100" b="1" dirty="0">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50228EA9-F0E2-4F58-A14A-3E75CF0DD1F3}"/>
              </a:ext>
            </a:extLst>
          </p:cNvPr>
          <p:cNvGrpSpPr/>
          <p:nvPr/>
        </p:nvGrpSpPr>
        <p:grpSpPr>
          <a:xfrm>
            <a:off x="189502" y="717137"/>
            <a:ext cx="292062" cy="632778"/>
            <a:chOff x="5393107" y="1334403"/>
            <a:chExt cx="307777" cy="632778"/>
          </a:xfrm>
        </p:grpSpPr>
        <p:sp>
          <p:nvSpPr>
            <p:cNvPr id="48" name="矩形 47">
              <a:extLst>
                <a:ext uri="{FF2B5EF4-FFF2-40B4-BE49-F238E27FC236}">
                  <a16:creationId xmlns:a16="http://schemas.microsoft.com/office/drawing/2014/main" id="{6B6683DA-856B-4E93-8931-B70B88CD1247}"/>
                </a:ext>
              </a:extLst>
            </p:cNvPr>
            <p:cNvSpPr/>
            <p:nvPr/>
          </p:nvSpPr>
          <p:spPr>
            <a:xfrm>
              <a:off x="5436066" y="1342738"/>
              <a:ext cx="234891" cy="48245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6EDFD2F7-736E-4B49-82F7-DAC9AA2A9F99}"/>
                </a:ext>
              </a:extLst>
            </p:cNvPr>
            <p:cNvSpPr txBox="1"/>
            <p:nvPr/>
          </p:nvSpPr>
          <p:spPr>
            <a:xfrm>
              <a:off x="5393107" y="133440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先前商品</a:t>
              </a:r>
            </a:p>
          </p:txBody>
        </p:sp>
      </p:grpSp>
      <p:pic>
        <p:nvPicPr>
          <p:cNvPr id="31" name="圖片 30">
            <a:extLst>
              <a:ext uri="{FF2B5EF4-FFF2-40B4-BE49-F238E27FC236}">
                <a16:creationId xmlns:a16="http://schemas.microsoft.com/office/drawing/2014/main" id="{D6898C50-2272-43BD-8019-7492ABBD9F64}"/>
              </a:ext>
            </a:extLst>
          </p:cNvPr>
          <p:cNvPicPr>
            <a:picLocks noChangeAspect="1"/>
          </p:cNvPicPr>
          <p:nvPr/>
        </p:nvPicPr>
        <p:blipFill rotWithShape="1">
          <a:blip r:embed="rId5"/>
          <a:srcRect t="1" r="79599" b="4404"/>
          <a:stretch/>
        </p:blipFill>
        <p:spPr>
          <a:xfrm>
            <a:off x="402096" y="3395117"/>
            <a:ext cx="556006" cy="162157"/>
          </a:xfrm>
          <a:prstGeom prst="rect">
            <a:avLst/>
          </a:prstGeom>
        </p:spPr>
      </p:pic>
      <p:pic>
        <p:nvPicPr>
          <p:cNvPr id="32" name="圖片 31">
            <a:extLst>
              <a:ext uri="{FF2B5EF4-FFF2-40B4-BE49-F238E27FC236}">
                <a16:creationId xmlns:a16="http://schemas.microsoft.com/office/drawing/2014/main" id="{13DA6F81-2A69-408D-8B31-BED3CB0F9329}"/>
              </a:ext>
            </a:extLst>
          </p:cNvPr>
          <p:cNvPicPr>
            <a:picLocks noChangeAspect="1"/>
          </p:cNvPicPr>
          <p:nvPr/>
        </p:nvPicPr>
        <p:blipFill rotWithShape="1">
          <a:blip r:embed="rId5"/>
          <a:srcRect l="70512" t="1" b="-1"/>
          <a:stretch/>
        </p:blipFill>
        <p:spPr>
          <a:xfrm>
            <a:off x="901179" y="3407461"/>
            <a:ext cx="651284" cy="137467"/>
          </a:xfrm>
          <a:prstGeom prst="rect">
            <a:avLst/>
          </a:prstGeom>
        </p:spPr>
      </p:pic>
      <p:pic>
        <p:nvPicPr>
          <p:cNvPr id="33" name="圖片 32">
            <a:extLst>
              <a:ext uri="{FF2B5EF4-FFF2-40B4-BE49-F238E27FC236}">
                <a16:creationId xmlns:a16="http://schemas.microsoft.com/office/drawing/2014/main" id="{A287762A-6812-49BF-BB6E-3B3A4887E4BF}"/>
              </a:ext>
            </a:extLst>
          </p:cNvPr>
          <p:cNvPicPr>
            <a:picLocks noChangeAspect="1"/>
          </p:cNvPicPr>
          <p:nvPr/>
        </p:nvPicPr>
        <p:blipFill rotWithShape="1">
          <a:blip r:embed="rId6"/>
          <a:srcRect t="43322"/>
          <a:stretch/>
        </p:blipFill>
        <p:spPr>
          <a:xfrm>
            <a:off x="402096" y="2067506"/>
            <a:ext cx="1805381" cy="1211481"/>
          </a:xfrm>
          <a:prstGeom prst="rect">
            <a:avLst/>
          </a:prstGeom>
        </p:spPr>
      </p:pic>
      <p:sp>
        <p:nvSpPr>
          <p:cNvPr id="34" name="矩形: 圓角 33">
            <a:extLst>
              <a:ext uri="{FF2B5EF4-FFF2-40B4-BE49-F238E27FC236}">
                <a16:creationId xmlns:a16="http://schemas.microsoft.com/office/drawing/2014/main" id="{E3C13054-E261-404C-9CCB-1DD9EC2EABFB}"/>
              </a:ext>
            </a:extLst>
          </p:cNvPr>
          <p:cNvSpPr/>
          <p:nvPr/>
        </p:nvSpPr>
        <p:spPr>
          <a:xfrm>
            <a:off x="299566" y="3573854"/>
            <a:ext cx="4308996" cy="2237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321458AD-F689-4A2D-B053-0D5D13D6094B}"/>
              </a:ext>
            </a:extLst>
          </p:cNvPr>
          <p:cNvSpPr txBox="1"/>
          <p:nvPr/>
        </p:nvSpPr>
        <p:spPr>
          <a:xfrm>
            <a:off x="395496" y="3577679"/>
            <a:ext cx="1351089"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36" name="圖片 35">
            <a:extLst>
              <a:ext uri="{FF2B5EF4-FFF2-40B4-BE49-F238E27FC236}">
                <a16:creationId xmlns:a16="http://schemas.microsoft.com/office/drawing/2014/main" id="{9FCDC2F8-4106-44C3-83CF-388F3C51BD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9708" y="3603312"/>
            <a:ext cx="172730" cy="190580"/>
          </a:xfrm>
          <a:prstGeom prst="rect">
            <a:avLst/>
          </a:prstGeom>
        </p:spPr>
      </p:pic>
      <p:grpSp>
        <p:nvGrpSpPr>
          <p:cNvPr id="37" name="群組 36">
            <a:extLst>
              <a:ext uri="{FF2B5EF4-FFF2-40B4-BE49-F238E27FC236}">
                <a16:creationId xmlns:a16="http://schemas.microsoft.com/office/drawing/2014/main" id="{748960D6-A126-4E20-A37A-3A4ECFBCDCA3}"/>
              </a:ext>
            </a:extLst>
          </p:cNvPr>
          <p:cNvGrpSpPr/>
          <p:nvPr/>
        </p:nvGrpSpPr>
        <p:grpSpPr>
          <a:xfrm>
            <a:off x="4576058" y="2887101"/>
            <a:ext cx="898321" cy="932424"/>
            <a:chOff x="2849845" y="5786322"/>
            <a:chExt cx="898321" cy="932424"/>
          </a:xfrm>
        </p:grpSpPr>
        <p:pic>
          <p:nvPicPr>
            <p:cNvPr id="45" name="圖片 44">
              <a:extLst>
                <a:ext uri="{FF2B5EF4-FFF2-40B4-BE49-F238E27FC236}">
                  <a16:creationId xmlns:a16="http://schemas.microsoft.com/office/drawing/2014/main" id="{28C206D0-F047-4FC3-AD41-CCD026B3DB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49845" y="5786322"/>
              <a:ext cx="898321" cy="898321"/>
            </a:xfrm>
            <a:prstGeom prst="rect">
              <a:avLst/>
            </a:prstGeom>
          </p:spPr>
        </p:pic>
        <p:pic>
          <p:nvPicPr>
            <p:cNvPr id="46" name="圖片 45">
              <a:extLst>
                <a:ext uri="{FF2B5EF4-FFF2-40B4-BE49-F238E27FC236}">
                  <a16:creationId xmlns:a16="http://schemas.microsoft.com/office/drawing/2014/main" id="{C648AEA4-8E62-4A03-9277-097BE05C49BE}"/>
                </a:ext>
              </a:extLst>
            </p:cNvPr>
            <p:cNvPicPr>
              <a:picLocks noChangeAspect="1"/>
            </p:cNvPicPr>
            <p:nvPr/>
          </p:nvPicPr>
          <p:blipFill rotWithShape="1">
            <a:blip r:embed="rId9"/>
            <a:srcRect l="14990" t="14962" r="48778" b="15552"/>
            <a:stretch/>
          </p:blipFill>
          <p:spPr>
            <a:xfrm>
              <a:off x="3015497" y="6408353"/>
              <a:ext cx="285225" cy="310393"/>
            </a:xfrm>
            <a:prstGeom prst="rect">
              <a:avLst/>
            </a:prstGeom>
          </p:spPr>
        </p:pic>
        <p:pic>
          <p:nvPicPr>
            <p:cNvPr id="47" name="圖片 46">
              <a:extLst>
                <a:ext uri="{FF2B5EF4-FFF2-40B4-BE49-F238E27FC236}">
                  <a16:creationId xmlns:a16="http://schemas.microsoft.com/office/drawing/2014/main" id="{ECD0C69D-1F74-4751-88B1-67AD6FF147B6}"/>
                </a:ext>
              </a:extLst>
            </p:cNvPr>
            <p:cNvPicPr>
              <a:picLocks noChangeAspect="1"/>
            </p:cNvPicPr>
            <p:nvPr/>
          </p:nvPicPr>
          <p:blipFill rotWithShape="1">
            <a:blip r:embed="rId10"/>
            <a:srcRect l="27600" t="42631" r="57162" b="52255"/>
            <a:stretch/>
          </p:blipFill>
          <p:spPr>
            <a:xfrm>
              <a:off x="2968169" y="6103172"/>
              <a:ext cx="665193" cy="132311"/>
            </a:xfrm>
            <a:prstGeom prst="rect">
              <a:avLst/>
            </a:prstGeom>
          </p:spPr>
        </p:pic>
      </p:grpSp>
      <p:sp>
        <p:nvSpPr>
          <p:cNvPr id="38" name="矩形 37">
            <a:extLst>
              <a:ext uri="{FF2B5EF4-FFF2-40B4-BE49-F238E27FC236}">
                <a16:creationId xmlns:a16="http://schemas.microsoft.com/office/drawing/2014/main" id="{B43B9CE5-B613-42FE-A4C9-FB641E4C0E2F}"/>
              </a:ext>
            </a:extLst>
          </p:cNvPr>
          <p:cNvSpPr/>
          <p:nvPr/>
        </p:nvSpPr>
        <p:spPr>
          <a:xfrm>
            <a:off x="5455106" y="2459886"/>
            <a:ext cx="2984044" cy="1004057"/>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38">
            <a:extLst>
              <a:ext uri="{FF2B5EF4-FFF2-40B4-BE49-F238E27FC236}">
                <a16:creationId xmlns:a16="http://schemas.microsoft.com/office/drawing/2014/main" id="{6B3F2155-275F-4888-A1AF-B9AF6FDD25D8}"/>
              </a:ext>
            </a:extLst>
          </p:cNvPr>
          <p:cNvSpPr txBox="1"/>
          <p:nvPr/>
        </p:nvSpPr>
        <p:spPr>
          <a:xfrm>
            <a:off x="5553790" y="2903921"/>
            <a:ext cx="1778486" cy="461665"/>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時尚花</a:t>
            </a:r>
            <a:r>
              <a:rPr lang="en-US" altLang="zh-TW" sz="1200" dirty="0">
                <a:latin typeface="微軟正黑體" panose="020B0604030504040204" pitchFamily="34" charset="-120"/>
                <a:ea typeface="微軟正黑體" panose="020B0604030504040204" pitchFamily="34" charset="-120"/>
              </a:rPr>
              <a:t>×1</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$650</a:t>
            </a:r>
          </a:p>
          <a:p>
            <a:r>
              <a:rPr lang="zh-TW" altLang="en-US" sz="1200" dirty="0">
                <a:latin typeface="微軟正黑體" panose="020B0604030504040204" pitchFamily="34" charset="-120"/>
                <a:ea typeface="微軟正黑體" panose="020B0604030504040204" pitchFamily="34" charset="-120"/>
              </a:rPr>
              <a:t>微笑太陽</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$550</a:t>
            </a:r>
            <a:endParaRPr lang="zh-TW" altLang="en-US" sz="1200" dirty="0">
              <a:latin typeface="微軟正黑體" panose="020B0604030504040204" pitchFamily="34" charset="-120"/>
              <a:ea typeface="微軟正黑體" panose="020B0604030504040204" pitchFamily="34" charset="-120"/>
            </a:endParaRPr>
          </a:p>
        </p:txBody>
      </p:sp>
      <p:grpSp>
        <p:nvGrpSpPr>
          <p:cNvPr id="40" name="群組 39">
            <a:extLst>
              <a:ext uri="{FF2B5EF4-FFF2-40B4-BE49-F238E27FC236}">
                <a16:creationId xmlns:a16="http://schemas.microsoft.com/office/drawing/2014/main" id="{209EBF0D-4038-4682-B727-FF2E39114C6E}"/>
              </a:ext>
            </a:extLst>
          </p:cNvPr>
          <p:cNvGrpSpPr/>
          <p:nvPr/>
        </p:nvGrpSpPr>
        <p:grpSpPr>
          <a:xfrm>
            <a:off x="7557193" y="3017388"/>
            <a:ext cx="800219" cy="283147"/>
            <a:chOff x="7775566" y="1837060"/>
            <a:chExt cx="800219" cy="283147"/>
          </a:xfrm>
        </p:grpSpPr>
        <p:sp>
          <p:nvSpPr>
            <p:cNvPr id="43" name="矩形: 圓角 42">
              <a:extLst>
                <a:ext uri="{FF2B5EF4-FFF2-40B4-BE49-F238E27FC236}">
                  <a16:creationId xmlns:a16="http://schemas.microsoft.com/office/drawing/2014/main" id="{71C6295B-DED2-4D5A-BC0E-8C55245BDB99}"/>
                </a:ext>
              </a:extLst>
            </p:cNvPr>
            <p:cNvSpPr/>
            <p:nvPr/>
          </p:nvSpPr>
          <p:spPr>
            <a:xfrm>
              <a:off x="7775566" y="1856838"/>
              <a:ext cx="785414" cy="26336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44" name="文字方塊 43">
              <a:extLst>
                <a:ext uri="{FF2B5EF4-FFF2-40B4-BE49-F238E27FC236}">
                  <a16:creationId xmlns:a16="http://schemas.microsoft.com/office/drawing/2014/main" id="{37805859-F753-4415-B8EA-544E6967A216}"/>
                </a:ext>
              </a:extLst>
            </p:cNvPr>
            <p:cNvSpPr txBox="1"/>
            <p:nvPr/>
          </p:nvSpPr>
          <p:spPr>
            <a:xfrm>
              <a:off x="7775566" y="1837060"/>
              <a:ext cx="800219" cy="276999"/>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sz="1200" b="1" dirty="0"/>
                <a:t>前往結帳</a:t>
              </a:r>
            </a:p>
          </p:txBody>
        </p:sp>
      </p:grpSp>
      <p:sp>
        <p:nvSpPr>
          <p:cNvPr id="41" name="文字方塊 40">
            <a:extLst>
              <a:ext uri="{FF2B5EF4-FFF2-40B4-BE49-F238E27FC236}">
                <a16:creationId xmlns:a16="http://schemas.microsoft.com/office/drawing/2014/main" id="{2CCABE6D-E6BD-43E8-8CA0-E72676D85D12}"/>
              </a:ext>
            </a:extLst>
          </p:cNvPr>
          <p:cNvSpPr txBox="1"/>
          <p:nvPr/>
        </p:nvSpPr>
        <p:spPr>
          <a:xfrm>
            <a:off x="5448525" y="2517548"/>
            <a:ext cx="1415772"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我的購物清單</a:t>
            </a:r>
          </a:p>
        </p:txBody>
      </p:sp>
      <p:pic>
        <p:nvPicPr>
          <p:cNvPr id="42" name="圖片 41">
            <a:extLst>
              <a:ext uri="{FF2B5EF4-FFF2-40B4-BE49-F238E27FC236}">
                <a16:creationId xmlns:a16="http://schemas.microsoft.com/office/drawing/2014/main" id="{1528E8B7-29C0-4AD6-82B7-BB1EC6359B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8173" y="2568170"/>
            <a:ext cx="233125" cy="233125"/>
          </a:xfrm>
          <a:prstGeom prst="rect">
            <a:avLst/>
          </a:prstGeom>
        </p:spPr>
      </p:pic>
      <p:sp>
        <p:nvSpPr>
          <p:cNvPr id="63" name="矩形 62">
            <a:extLst>
              <a:ext uri="{FF2B5EF4-FFF2-40B4-BE49-F238E27FC236}">
                <a16:creationId xmlns:a16="http://schemas.microsoft.com/office/drawing/2014/main" id="{217F6B84-4BC6-4E9E-B471-94D46C4E5A96}"/>
              </a:ext>
            </a:extLst>
          </p:cNvPr>
          <p:cNvSpPr/>
          <p:nvPr/>
        </p:nvSpPr>
        <p:spPr>
          <a:xfrm>
            <a:off x="189502" y="3961760"/>
            <a:ext cx="8220075" cy="278194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8" name="群組 67">
            <a:extLst>
              <a:ext uri="{FF2B5EF4-FFF2-40B4-BE49-F238E27FC236}">
                <a16:creationId xmlns:a16="http://schemas.microsoft.com/office/drawing/2014/main" id="{4DEEF527-DBE7-4E93-B3FA-127EC80AE60F}"/>
              </a:ext>
            </a:extLst>
          </p:cNvPr>
          <p:cNvGrpSpPr/>
          <p:nvPr/>
        </p:nvGrpSpPr>
        <p:grpSpPr>
          <a:xfrm>
            <a:off x="5898174" y="4951367"/>
            <a:ext cx="959999" cy="923545"/>
            <a:chOff x="7003674" y="5663758"/>
            <a:chExt cx="959999" cy="923545"/>
          </a:xfrm>
        </p:grpSpPr>
        <p:sp>
          <p:nvSpPr>
            <p:cNvPr id="69" name="矩形 68">
              <a:extLst>
                <a:ext uri="{FF2B5EF4-FFF2-40B4-BE49-F238E27FC236}">
                  <a16:creationId xmlns:a16="http://schemas.microsoft.com/office/drawing/2014/main" id="{F0170142-973B-4019-864E-5FD3103B8AC4}"/>
                </a:ext>
              </a:extLst>
            </p:cNvPr>
            <p:cNvSpPr/>
            <p:nvPr/>
          </p:nvSpPr>
          <p:spPr>
            <a:xfrm rot="16200000">
              <a:off x="7020618" y="5646814"/>
              <a:ext cx="923544" cy="9574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0" name="圖片 69">
              <a:extLst>
                <a:ext uri="{FF2B5EF4-FFF2-40B4-BE49-F238E27FC236}">
                  <a16:creationId xmlns:a16="http://schemas.microsoft.com/office/drawing/2014/main" id="{FB84D842-1C0D-4164-B42F-2DA48C61E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073" y="5675063"/>
              <a:ext cx="600468" cy="632778"/>
            </a:xfrm>
            <a:prstGeom prst="rect">
              <a:avLst/>
            </a:prstGeom>
          </p:spPr>
        </p:pic>
        <p:sp>
          <p:nvSpPr>
            <p:cNvPr id="71" name="文字方塊 70">
              <a:extLst>
                <a:ext uri="{FF2B5EF4-FFF2-40B4-BE49-F238E27FC236}">
                  <a16:creationId xmlns:a16="http://schemas.microsoft.com/office/drawing/2014/main" id="{C5085C38-74FF-4BAA-8B5C-6F61F216E39F}"/>
                </a:ext>
              </a:extLst>
            </p:cNvPr>
            <p:cNvSpPr txBox="1"/>
            <p:nvPr/>
          </p:nvSpPr>
          <p:spPr>
            <a:xfrm>
              <a:off x="7064068" y="6310304"/>
              <a:ext cx="899605"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直播畫面</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grpSp>
      <p:grpSp>
        <p:nvGrpSpPr>
          <p:cNvPr id="64" name="群組 63">
            <a:extLst>
              <a:ext uri="{FF2B5EF4-FFF2-40B4-BE49-F238E27FC236}">
                <a16:creationId xmlns:a16="http://schemas.microsoft.com/office/drawing/2014/main" id="{E296D954-1E84-418F-9F2D-26380D1295E3}"/>
              </a:ext>
            </a:extLst>
          </p:cNvPr>
          <p:cNvGrpSpPr/>
          <p:nvPr/>
        </p:nvGrpSpPr>
        <p:grpSpPr>
          <a:xfrm>
            <a:off x="5507604" y="3364328"/>
            <a:ext cx="442876" cy="422416"/>
            <a:chOff x="6542450" y="4767027"/>
            <a:chExt cx="442876" cy="422416"/>
          </a:xfrm>
        </p:grpSpPr>
        <p:pic>
          <p:nvPicPr>
            <p:cNvPr id="65" name="圖片 64">
              <a:extLst>
                <a:ext uri="{FF2B5EF4-FFF2-40B4-BE49-F238E27FC236}">
                  <a16:creationId xmlns:a16="http://schemas.microsoft.com/office/drawing/2014/main" id="{076FDD0E-1B20-4D7A-8E98-8FB6A64299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2450" y="4919727"/>
              <a:ext cx="255944" cy="269716"/>
            </a:xfrm>
            <a:prstGeom prst="rect">
              <a:avLst/>
            </a:prstGeom>
          </p:spPr>
        </p:pic>
        <p:sp>
          <p:nvSpPr>
            <p:cNvPr id="72" name="文字方塊 71">
              <a:extLst>
                <a:ext uri="{FF2B5EF4-FFF2-40B4-BE49-F238E27FC236}">
                  <a16:creationId xmlns:a16="http://schemas.microsoft.com/office/drawing/2014/main" id="{F4DF98CA-11DA-451B-B731-BA384F383274}"/>
                </a:ext>
              </a:extLst>
            </p:cNvPr>
            <p:cNvSpPr txBox="1"/>
            <p:nvPr/>
          </p:nvSpPr>
          <p:spPr>
            <a:xfrm>
              <a:off x="6683640" y="4767027"/>
              <a:ext cx="301686" cy="369332"/>
            </a:xfrm>
            <a:prstGeom prst="rect">
              <a:avLst/>
            </a:prstGeom>
            <a:noFill/>
          </p:spPr>
          <p:txBody>
            <a:bodyPr wrap="none" rtlCol="0">
              <a:spAutoFit/>
            </a:bodyPr>
            <a:lstStyle/>
            <a:p>
              <a:r>
                <a:rPr lang="en-US" altLang="zh-TW" dirty="0">
                  <a:solidFill>
                    <a:srgbClr val="C00000"/>
                  </a:solidFill>
                </a:rPr>
                <a:t>2</a:t>
              </a:r>
              <a:endParaRPr lang="zh-TW" altLang="en-US" dirty="0">
                <a:solidFill>
                  <a:srgbClr val="C00000"/>
                </a:solidFill>
              </a:endParaRPr>
            </a:p>
          </p:txBody>
        </p:sp>
      </p:grpSp>
      <p:pic>
        <p:nvPicPr>
          <p:cNvPr id="76" name="圖片 75">
            <a:extLst>
              <a:ext uri="{FF2B5EF4-FFF2-40B4-BE49-F238E27FC236}">
                <a16:creationId xmlns:a16="http://schemas.microsoft.com/office/drawing/2014/main" id="{3A2EE143-CA82-4AF8-BC59-A8BD2485C00A}"/>
              </a:ext>
            </a:extLst>
          </p:cNvPr>
          <p:cNvPicPr>
            <a:picLocks noChangeAspect="1"/>
          </p:cNvPicPr>
          <p:nvPr/>
        </p:nvPicPr>
        <p:blipFill rotWithShape="1">
          <a:blip r:embed="rId12"/>
          <a:srcRect b="4807"/>
          <a:stretch/>
        </p:blipFill>
        <p:spPr>
          <a:xfrm>
            <a:off x="2066809" y="4297652"/>
            <a:ext cx="3668800" cy="2294674"/>
          </a:xfrm>
          <a:prstGeom prst="rect">
            <a:avLst/>
          </a:prstGeom>
        </p:spPr>
      </p:pic>
      <p:pic>
        <p:nvPicPr>
          <p:cNvPr id="77" name="圖片 76">
            <a:extLst>
              <a:ext uri="{FF2B5EF4-FFF2-40B4-BE49-F238E27FC236}">
                <a16:creationId xmlns:a16="http://schemas.microsoft.com/office/drawing/2014/main" id="{1CFF79FB-BFAB-474A-9F01-9851653DE106}"/>
              </a:ext>
            </a:extLst>
          </p:cNvPr>
          <p:cNvPicPr>
            <a:picLocks noChangeAspect="1"/>
          </p:cNvPicPr>
          <p:nvPr/>
        </p:nvPicPr>
        <p:blipFill>
          <a:blip r:embed="rId13"/>
          <a:stretch>
            <a:fillRect/>
          </a:stretch>
        </p:blipFill>
        <p:spPr>
          <a:xfrm>
            <a:off x="3462298" y="4076900"/>
            <a:ext cx="877822" cy="233295"/>
          </a:xfrm>
          <a:prstGeom prst="rect">
            <a:avLst/>
          </a:prstGeom>
        </p:spPr>
      </p:pic>
      <p:sp>
        <p:nvSpPr>
          <p:cNvPr id="78" name="文字方塊 77">
            <a:extLst>
              <a:ext uri="{FF2B5EF4-FFF2-40B4-BE49-F238E27FC236}">
                <a16:creationId xmlns:a16="http://schemas.microsoft.com/office/drawing/2014/main" id="{FE581F19-3482-4432-B41D-638B7F072046}"/>
              </a:ext>
            </a:extLst>
          </p:cNvPr>
          <p:cNvSpPr txBox="1"/>
          <p:nvPr/>
        </p:nvSpPr>
        <p:spPr>
          <a:xfrm>
            <a:off x="9818489" y="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sp>
        <p:nvSpPr>
          <p:cNvPr id="79" name="文字方塊 78">
            <a:extLst>
              <a:ext uri="{FF2B5EF4-FFF2-40B4-BE49-F238E27FC236}">
                <a16:creationId xmlns:a16="http://schemas.microsoft.com/office/drawing/2014/main" id="{26979766-8F37-45C1-9FCF-EE13478EDA68}"/>
              </a:ext>
            </a:extLst>
          </p:cNvPr>
          <p:cNvSpPr txBox="1"/>
          <p:nvPr/>
        </p:nvSpPr>
        <p:spPr>
          <a:xfrm>
            <a:off x="8518561" y="369332"/>
            <a:ext cx="3755654" cy="3308598"/>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我的購物清單按鍵</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以數字顯示目前已</a:t>
            </a:r>
            <a:r>
              <a:rPr lang="en-US" altLang="zh-TW" sz="1100" dirty="0">
                <a:latin typeface="微軟正黑體" panose="020B0604030504040204" pitchFamily="34" charset="-120"/>
                <a:ea typeface="微軟正黑體" panose="020B0604030504040204" pitchFamily="34" charset="-120"/>
              </a:rPr>
              <a:t>+1 (</a:t>
            </a:r>
            <a:r>
              <a:rPr lang="zh-TW" altLang="en-US" sz="1100" dirty="0">
                <a:latin typeface="微軟正黑體" panose="020B0604030504040204" pitchFamily="34" charset="-120"/>
                <a:ea typeface="微軟正黑體" panose="020B0604030504040204" pitchFamily="34" charset="-120"/>
              </a:rPr>
              <a:t>已為有效單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的單數，當結帳完成，數字顯示消失，該商品不再於顯示清單中。</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t>購買者喊</a:t>
            </a:r>
            <a:r>
              <a:rPr lang="en-US" altLang="zh-TW" sz="1100" dirty="0"/>
              <a:t>+1</a:t>
            </a:r>
            <a:r>
              <a:rPr lang="zh-TW" altLang="en-US" sz="1100" dirty="0"/>
              <a:t>的商品將於此顯示。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點選後清單內容由右側往左彈出，再點一次則收回。</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顯示已購買商品名、數量及金額。</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點選前往結帳按鍵</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未登入手揪</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如圖示，整個畫面變成帳號登入畫面，進行登入後才可進行結帳動作。</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直播畫面變成小縮圖，可移動，點選縮可回到原本畫面，兩個畫面可以互相切換。</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已登入手揪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如下頁。</a:t>
            </a: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43068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圓角 68">
            <a:extLst>
              <a:ext uri="{FF2B5EF4-FFF2-40B4-BE49-F238E27FC236}">
                <a16:creationId xmlns:a16="http://schemas.microsoft.com/office/drawing/2014/main" id="{BD6AA957-F5CC-45AA-90C6-BA1A947AA42E}"/>
              </a:ext>
            </a:extLst>
          </p:cNvPr>
          <p:cNvSpPr/>
          <p:nvPr/>
        </p:nvSpPr>
        <p:spPr>
          <a:xfrm>
            <a:off x="990335" y="3842450"/>
            <a:ext cx="6789047" cy="16295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30196B22-E08F-4495-A8B0-0BA99E11D226}"/>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0FBD823B-090A-43FE-B3A5-248572A2BAEA}"/>
              </a:ext>
            </a:extLst>
          </p:cNvPr>
          <p:cNvSpPr txBox="1"/>
          <p:nvPr/>
        </p:nvSpPr>
        <p:spPr>
          <a:xfrm>
            <a:off x="9515342" y="77205"/>
            <a:ext cx="213231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直播觀看畫面</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販售</a:t>
            </a:r>
          </a:p>
        </p:txBody>
      </p:sp>
      <p:sp>
        <p:nvSpPr>
          <p:cNvPr id="52" name="文字方塊 51">
            <a:extLst>
              <a:ext uri="{FF2B5EF4-FFF2-40B4-BE49-F238E27FC236}">
                <a16:creationId xmlns:a16="http://schemas.microsoft.com/office/drawing/2014/main" id="{6D4915EB-306B-432E-B32C-68B91569AA99}"/>
              </a:ext>
            </a:extLst>
          </p:cNvPr>
          <p:cNvSpPr txBox="1"/>
          <p:nvPr/>
        </p:nvSpPr>
        <p:spPr>
          <a:xfrm>
            <a:off x="8543718" y="446537"/>
            <a:ext cx="3706417" cy="3139321"/>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點選前往結帳按鍵</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未登入手揪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如上頁。</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已登入手揪</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如圖示，整個畫面變結帳畫面，直播畫面變成小縮圖，可移動，點選縮可回到原本畫面。</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兩個畫面可以互相切換。</a:t>
            </a:r>
            <a:endParaRPr lang="en-US" altLang="zh-TW" sz="11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我的購物清單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商品名稱、規格、個數、合計價錢。</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取貨方式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付款方式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顯示上述選擇結果及總金額</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點選下一頁，消費者可於此處填入基本資料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依照選擇的取貨及付款方式，呈現對應須填入之資料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，填入完畢按下確認結帳即可完成訂單。</a:t>
            </a:r>
          </a:p>
          <a:p>
            <a:pPr lvl="2"/>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sp>
        <p:nvSpPr>
          <p:cNvPr id="39" name="矩形: 圓角 38">
            <a:extLst>
              <a:ext uri="{FF2B5EF4-FFF2-40B4-BE49-F238E27FC236}">
                <a16:creationId xmlns:a16="http://schemas.microsoft.com/office/drawing/2014/main" id="{5DBED71B-2DDB-4A80-9CDA-BA4D7F33F771}"/>
              </a:ext>
            </a:extLst>
          </p:cNvPr>
          <p:cNvSpPr/>
          <p:nvPr/>
        </p:nvSpPr>
        <p:spPr>
          <a:xfrm>
            <a:off x="1499377" y="518565"/>
            <a:ext cx="3030178" cy="5555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EC19EA9-EC51-4522-B740-D9A5302E6052}"/>
              </a:ext>
            </a:extLst>
          </p:cNvPr>
          <p:cNvSpPr/>
          <p:nvPr/>
        </p:nvSpPr>
        <p:spPr>
          <a:xfrm rot="16200000">
            <a:off x="3216207" y="-1432832"/>
            <a:ext cx="2781941" cy="60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58B7948B-F55A-4D1F-9EAA-DFE352E0D026}"/>
              </a:ext>
            </a:extLst>
          </p:cNvPr>
          <p:cNvSpPr txBox="1"/>
          <p:nvPr/>
        </p:nvSpPr>
        <p:spPr>
          <a:xfrm>
            <a:off x="1291027" y="261783"/>
            <a:ext cx="1550424"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我的購物清單</a:t>
            </a:r>
          </a:p>
        </p:txBody>
      </p:sp>
      <p:sp>
        <p:nvSpPr>
          <p:cNvPr id="18" name="文字方塊 17">
            <a:extLst>
              <a:ext uri="{FF2B5EF4-FFF2-40B4-BE49-F238E27FC236}">
                <a16:creationId xmlns:a16="http://schemas.microsoft.com/office/drawing/2014/main" id="{70DC61F8-492C-475E-B92F-465B605B48CB}"/>
              </a:ext>
            </a:extLst>
          </p:cNvPr>
          <p:cNvSpPr txBox="1"/>
          <p:nvPr/>
        </p:nvSpPr>
        <p:spPr>
          <a:xfrm>
            <a:off x="1585098" y="534530"/>
            <a:ext cx="2079048" cy="415498"/>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時尚花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紫</a:t>
            </a:r>
            <a:r>
              <a:rPr lang="en-US" altLang="zh-TW" sz="1050" dirty="0">
                <a:latin typeface="微軟正黑體" panose="020B0604030504040204" pitchFamily="34" charset="-120"/>
                <a:ea typeface="微軟正黑體" panose="020B0604030504040204" pitchFamily="34" charset="-120"/>
              </a:rPr>
              <a:t>×1</a:t>
            </a:r>
            <a:r>
              <a:rPr lang="zh-TW" altLang="en-US" sz="1050" dirty="0">
                <a:latin typeface="微軟正黑體" panose="020B0604030504040204" pitchFamily="34" charset="-120"/>
                <a:ea typeface="微軟正黑體" panose="020B0604030504040204" pitchFamily="34" charset="-120"/>
              </a:rPr>
              <a:t>                </a:t>
            </a:r>
            <a:r>
              <a:rPr lang="en-US" altLang="zh-TW" sz="1050" dirty="0">
                <a:latin typeface="微軟正黑體" panose="020B0604030504040204" pitchFamily="34" charset="-120"/>
                <a:ea typeface="微軟正黑體" panose="020B0604030504040204" pitchFamily="34" charset="-120"/>
              </a:rPr>
              <a:t>$650</a:t>
            </a:r>
            <a:r>
              <a:rPr lang="zh-TW" altLang="en-US" sz="1050" dirty="0">
                <a:latin typeface="微軟正黑體" panose="020B0604030504040204" pitchFamily="34" charset="-120"/>
                <a:ea typeface="微軟正黑體" panose="020B0604030504040204" pitchFamily="34" charset="-120"/>
              </a:rPr>
              <a:t> </a:t>
            </a:r>
            <a:endParaRPr lang="en-US" altLang="zh-TW" sz="1050" dirty="0">
              <a:latin typeface="微軟正黑體" panose="020B0604030504040204" pitchFamily="34" charset="-120"/>
              <a:ea typeface="微軟正黑體" panose="020B0604030504040204" pitchFamily="34" charset="-120"/>
            </a:endParaRPr>
          </a:p>
          <a:p>
            <a:r>
              <a:rPr lang="zh-TW" altLang="en-US" sz="1050" dirty="0">
                <a:latin typeface="微軟正黑體" panose="020B0604030504040204" pitchFamily="34" charset="-120"/>
                <a:ea typeface="微軟正黑體" panose="020B0604030504040204" pitchFamily="34" charset="-120"/>
              </a:rPr>
              <a:t>微笑太陽</a:t>
            </a:r>
            <a:r>
              <a:rPr lang="en-US" altLang="zh-TW" sz="1050" dirty="0">
                <a:latin typeface="微軟正黑體" panose="020B0604030504040204" pitchFamily="34" charset="-120"/>
                <a:ea typeface="微軟正黑體" panose="020B0604030504040204" pitchFamily="34" charset="-120"/>
              </a:rPr>
              <a:t>×2</a:t>
            </a:r>
            <a:r>
              <a:rPr lang="zh-TW" altLang="en-US" sz="1050" dirty="0">
                <a:latin typeface="微軟正黑體" panose="020B0604030504040204" pitchFamily="34" charset="-120"/>
                <a:ea typeface="微軟正黑體" panose="020B0604030504040204" pitchFamily="34" charset="-120"/>
              </a:rPr>
              <a:t>                  </a:t>
            </a:r>
            <a:r>
              <a:rPr lang="en-US" altLang="zh-TW" sz="1050" dirty="0">
                <a:latin typeface="微軟正黑體" panose="020B0604030504040204" pitchFamily="34" charset="-120"/>
                <a:ea typeface="微軟正黑體" panose="020B0604030504040204" pitchFamily="34" charset="-120"/>
              </a:rPr>
              <a:t>$550</a:t>
            </a:r>
            <a:endParaRPr lang="zh-TW" altLang="en-US" sz="1050"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BB388971-31B4-4A1E-A2B3-0125BD05F00E}"/>
              </a:ext>
            </a:extLst>
          </p:cNvPr>
          <p:cNvSpPr txBox="1"/>
          <p:nvPr/>
        </p:nvSpPr>
        <p:spPr>
          <a:xfrm>
            <a:off x="3664831" y="815258"/>
            <a:ext cx="1028045" cy="253916"/>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合計</a:t>
            </a:r>
            <a:r>
              <a:rPr lang="en-US" altLang="zh-TW" sz="1050" dirty="0">
                <a:latin typeface="微軟正黑體" panose="020B0604030504040204" pitchFamily="34" charset="-120"/>
                <a:ea typeface="微軟正黑體" panose="020B0604030504040204" pitchFamily="34" charset="-120"/>
              </a:rPr>
              <a:t>:$1200</a:t>
            </a:r>
            <a:endParaRPr lang="zh-TW" altLang="en-US" sz="105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D457C2A6-12DA-40A0-946E-5B695E448EEF}"/>
              </a:ext>
            </a:extLst>
          </p:cNvPr>
          <p:cNvSpPr txBox="1"/>
          <p:nvPr/>
        </p:nvSpPr>
        <p:spPr>
          <a:xfrm>
            <a:off x="1264003" y="1661250"/>
            <a:ext cx="1191352"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付款方式</a:t>
            </a:r>
          </a:p>
        </p:txBody>
      </p:sp>
      <p:sp>
        <p:nvSpPr>
          <p:cNvPr id="22" name="文字方塊 21">
            <a:extLst>
              <a:ext uri="{FF2B5EF4-FFF2-40B4-BE49-F238E27FC236}">
                <a16:creationId xmlns:a16="http://schemas.microsoft.com/office/drawing/2014/main" id="{3005BF91-440F-4033-87D2-7A23BC97C58A}"/>
              </a:ext>
            </a:extLst>
          </p:cNvPr>
          <p:cNvSpPr txBox="1"/>
          <p:nvPr/>
        </p:nvSpPr>
        <p:spPr>
          <a:xfrm>
            <a:off x="1264003" y="1052549"/>
            <a:ext cx="1191352"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取貨方式</a:t>
            </a:r>
          </a:p>
        </p:txBody>
      </p:sp>
      <p:grpSp>
        <p:nvGrpSpPr>
          <p:cNvPr id="38" name="群組 37">
            <a:extLst>
              <a:ext uri="{FF2B5EF4-FFF2-40B4-BE49-F238E27FC236}">
                <a16:creationId xmlns:a16="http://schemas.microsoft.com/office/drawing/2014/main" id="{2C797533-B59F-43C8-9183-A9E6B792CA62}"/>
              </a:ext>
            </a:extLst>
          </p:cNvPr>
          <p:cNvGrpSpPr/>
          <p:nvPr/>
        </p:nvGrpSpPr>
        <p:grpSpPr>
          <a:xfrm>
            <a:off x="1600824" y="1360326"/>
            <a:ext cx="2105262" cy="266261"/>
            <a:chOff x="4736472" y="2536572"/>
            <a:chExt cx="2105262" cy="266261"/>
          </a:xfrm>
        </p:grpSpPr>
        <p:sp>
          <p:nvSpPr>
            <p:cNvPr id="24" name="矩形: 圓角 23">
              <a:extLst>
                <a:ext uri="{FF2B5EF4-FFF2-40B4-BE49-F238E27FC236}">
                  <a16:creationId xmlns:a16="http://schemas.microsoft.com/office/drawing/2014/main" id="{DF080C14-6C9B-4A4A-A6A4-A57AFFC5BBAD}"/>
                </a:ext>
              </a:extLst>
            </p:cNvPr>
            <p:cNvSpPr/>
            <p:nvPr/>
          </p:nvSpPr>
          <p:spPr>
            <a:xfrm>
              <a:off x="4772634" y="2563701"/>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C24D5F1F-204B-41B6-A58E-910C85DC091D}"/>
                </a:ext>
              </a:extLst>
            </p:cNvPr>
            <p:cNvSpPr txBox="1"/>
            <p:nvPr/>
          </p:nvSpPr>
          <p:spPr>
            <a:xfrm>
              <a:off x="4736472" y="2536572"/>
              <a:ext cx="5886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信用卡</a:t>
              </a:r>
            </a:p>
          </p:txBody>
        </p:sp>
        <p:sp>
          <p:nvSpPr>
            <p:cNvPr id="26" name="文字方塊 25">
              <a:extLst>
                <a:ext uri="{FF2B5EF4-FFF2-40B4-BE49-F238E27FC236}">
                  <a16:creationId xmlns:a16="http://schemas.microsoft.com/office/drawing/2014/main" id="{1F110C2E-2F4E-4349-83D5-B809F151E68E}"/>
                </a:ext>
              </a:extLst>
            </p:cNvPr>
            <p:cNvSpPr txBox="1"/>
            <p:nvPr/>
          </p:nvSpPr>
          <p:spPr>
            <a:xfrm>
              <a:off x="6118459" y="2548917"/>
              <a:ext cx="723275"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貨到付款</a:t>
              </a:r>
            </a:p>
          </p:txBody>
        </p:sp>
        <p:sp>
          <p:nvSpPr>
            <p:cNvPr id="27" name="文字方塊 26">
              <a:extLst>
                <a:ext uri="{FF2B5EF4-FFF2-40B4-BE49-F238E27FC236}">
                  <a16:creationId xmlns:a16="http://schemas.microsoft.com/office/drawing/2014/main" id="{4D5D0A65-16AA-439E-9868-9113D2625D48}"/>
                </a:ext>
              </a:extLst>
            </p:cNvPr>
            <p:cNvSpPr txBox="1"/>
            <p:nvPr/>
          </p:nvSpPr>
          <p:spPr>
            <a:xfrm>
              <a:off x="5343568" y="2539420"/>
              <a:ext cx="752129" cy="253916"/>
            </a:xfrm>
            <a:prstGeom prst="rect">
              <a:avLst/>
            </a:prstGeom>
            <a:noFill/>
          </p:spPr>
          <p:txBody>
            <a:bodyPr wrap="none" rtlCol="0">
              <a:spAutoFit/>
            </a:bodyPr>
            <a:lstStyle/>
            <a:p>
              <a:r>
                <a:rPr lang="en-US" altLang="zh-TW" sz="1050" dirty="0">
                  <a:latin typeface="微軟正黑體" panose="020B0604030504040204" pitchFamily="34" charset="-120"/>
                  <a:ea typeface="微軟正黑體" panose="020B0604030504040204" pitchFamily="34" charset="-120"/>
                </a:rPr>
                <a:t>ATM</a:t>
              </a:r>
              <a:r>
                <a:rPr lang="zh-TW" altLang="en-US" sz="1050" dirty="0">
                  <a:latin typeface="微軟正黑體" panose="020B0604030504040204" pitchFamily="34" charset="-120"/>
                  <a:ea typeface="微軟正黑體" panose="020B0604030504040204" pitchFamily="34" charset="-120"/>
                </a:rPr>
                <a:t>轉帳</a:t>
              </a:r>
            </a:p>
          </p:txBody>
        </p:sp>
        <p:sp>
          <p:nvSpPr>
            <p:cNvPr id="31" name="矩形: 圓角 30">
              <a:extLst>
                <a:ext uri="{FF2B5EF4-FFF2-40B4-BE49-F238E27FC236}">
                  <a16:creationId xmlns:a16="http://schemas.microsoft.com/office/drawing/2014/main" id="{ABEF42FA-B426-4131-A3A3-42D0A124FDB6}"/>
                </a:ext>
              </a:extLst>
            </p:cNvPr>
            <p:cNvSpPr/>
            <p:nvPr/>
          </p:nvSpPr>
          <p:spPr>
            <a:xfrm>
              <a:off x="5407790" y="2571493"/>
              <a:ext cx="624081"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A5BCB9F1-0585-456B-822C-11BB3146B96A}"/>
                </a:ext>
              </a:extLst>
            </p:cNvPr>
            <p:cNvSpPr/>
            <p:nvPr/>
          </p:nvSpPr>
          <p:spPr>
            <a:xfrm>
              <a:off x="6144245" y="2561708"/>
              <a:ext cx="675240"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grpSp>
      <p:grpSp>
        <p:nvGrpSpPr>
          <p:cNvPr id="37" name="群組 36">
            <a:extLst>
              <a:ext uri="{FF2B5EF4-FFF2-40B4-BE49-F238E27FC236}">
                <a16:creationId xmlns:a16="http://schemas.microsoft.com/office/drawing/2014/main" id="{C691BB5A-94B2-4C73-AA7E-94A4D989AD55}"/>
              </a:ext>
            </a:extLst>
          </p:cNvPr>
          <p:cNvGrpSpPr/>
          <p:nvPr/>
        </p:nvGrpSpPr>
        <p:grpSpPr>
          <a:xfrm>
            <a:off x="1636986" y="1936680"/>
            <a:ext cx="2261311" cy="257900"/>
            <a:chOff x="4808083" y="3151373"/>
            <a:chExt cx="2261311" cy="257900"/>
          </a:xfrm>
        </p:grpSpPr>
        <p:sp>
          <p:nvSpPr>
            <p:cNvPr id="28" name="文字方塊 27">
              <a:extLst>
                <a:ext uri="{FF2B5EF4-FFF2-40B4-BE49-F238E27FC236}">
                  <a16:creationId xmlns:a16="http://schemas.microsoft.com/office/drawing/2014/main" id="{BC50AF74-E18A-4EB4-8C34-1EBA57787AA0}"/>
                </a:ext>
              </a:extLst>
            </p:cNvPr>
            <p:cNvSpPr txBox="1"/>
            <p:nvPr/>
          </p:nvSpPr>
          <p:spPr>
            <a:xfrm>
              <a:off x="4838942" y="3151373"/>
              <a:ext cx="525078" cy="253916"/>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宅配</a:t>
              </a:r>
            </a:p>
          </p:txBody>
        </p:sp>
        <p:sp>
          <p:nvSpPr>
            <p:cNvPr id="29" name="文字方塊 28">
              <a:extLst>
                <a:ext uri="{FF2B5EF4-FFF2-40B4-BE49-F238E27FC236}">
                  <a16:creationId xmlns:a16="http://schemas.microsoft.com/office/drawing/2014/main" id="{317F8E4D-2B02-44BA-9CA0-27BABE1FC1A9}"/>
                </a:ext>
              </a:extLst>
            </p:cNvPr>
            <p:cNvSpPr txBox="1"/>
            <p:nvPr/>
          </p:nvSpPr>
          <p:spPr>
            <a:xfrm>
              <a:off x="5386298" y="3155357"/>
              <a:ext cx="723275"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超商取貨</a:t>
              </a:r>
            </a:p>
          </p:txBody>
        </p:sp>
        <p:sp>
          <p:nvSpPr>
            <p:cNvPr id="30" name="文字方塊 29">
              <a:extLst>
                <a:ext uri="{FF2B5EF4-FFF2-40B4-BE49-F238E27FC236}">
                  <a16:creationId xmlns:a16="http://schemas.microsoft.com/office/drawing/2014/main" id="{56D721C0-625A-4D0D-B957-7398542AB070}"/>
                </a:ext>
              </a:extLst>
            </p:cNvPr>
            <p:cNvSpPr txBox="1"/>
            <p:nvPr/>
          </p:nvSpPr>
          <p:spPr>
            <a:xfrm>
              <a:off x="6076815" y="3155357"/>
              <a:ext cx="992579"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超商貨到付款</a:t>
              </a:r>
            </a:p>
          </p:txBody>
        </p:sp>
        <p:sp>
          <p:nvSpPr>
            <p:cNvPr id="33" name="矩形: 圓角 32">
              <a:extLst>
                <a:ext uri="{FF2B5EF4-FFF2-40B4-BE49-F238E27FC236}">
                  <a16:creationId xmlns:a16="http://schemas.microsoft.com/office/drawing/2014/main" id="{19DA7C4A-90B2-49B1-A6FB-55B308EA6088}"/>
                </a:ext>
              </a:extLst>
            </p:cNvPr>
            <p:cNvSpPr/>
            <p:nvPr/>
          </p:nvSpPr>
          <p:spPr>
            <a:xfrm>
              <a:off x="4808083" y="3181419"/>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9CDC7579-2BC8-47BE-A2BC-20CB9418C022}"/>
                </a:ext>
              </a:extLst>
            </p:cNvPr>
            <p:cNvSpPr/>
            <p:nvPr/>
          </p:nvSpPr>
          <p:spPr>
            <a:xfrm>
              <a:off x="5457750" y="3184622"/>
              <a:ext cx="56408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圓角 34">
              <a:extLst>
                <a:ext uri="{FF2B5EF4-FFF2-40B4-BE49-F238E27FC236}">
                  <a16:creationId xmlns:a16="http://schemas.microsoft.com/office/drawing/2014/main" id="{FEF0DC5B-265A-488D-9DEE-85B8C0F3673B}"/>
                </a:ext>
              </a:extLst>
            </p:cNvPr>
            <p:cNvSpPr/>
            <p:nvPr/>
          </p:nvSpPr>
          <p:spPr>
            <a:xfrm>
              <a:off x="6121151" y="3181419"/>
              <a:ext cx="91650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0" name="矩形: 圓角 39">
            <a:extLst>
              <a:ext uri="{FF2B5EF4-FFF2-40B4-BE49-F238E27FC236}">
                <a16:creationId xmlns:a16="http://schemas.microsoft.com/office/drawing/2014/main" id="{1418C62A-23C4-4AED-B999-47CEC7E0058A}"/>
              </a:ext>
            </a:extLst>
          </p:cNvPr>
          <p:cNvSpPr/>
          <p:nvPr/>
        </p:nvSpPr>
        <p:spPr>
          <a:xfrm rot="5400000">
            <a:off x="4722883" y="193257"/>
            <a:ext cx="2322715" cy="246090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p>
        </p:txBody>
      </p:sp>
      <p:sp>
        <p:nvSpPr>
          <p:cNvPr id="41" name="矩形 40">
            <a:extLst>
              <a:ext uri="{FF2B5EF4-FFF2-40B4-BE49-F238E27FC236}">
                <a16:creationId xmlns:a16="http://schemas.microsoft.com/office/drawing/2014/main" id="{FF7EC572-EC1A-4978-B982-E91A0BBC8DE9}"/>
              </a:ext>
            </a:extLst>
          </p:cNvPr>
          <p:cNvSpPr/>
          <p:nvPr/>
        </p:nvSpPr>
        <p:spPr>
          <a:xfrm>
            <a:off x="4743210" y="406443"/>
            <a:ext cx="2394955" cy="577081"/>
          </a:xfrm>
          <a:prstGeom prst="rect">
            <a:avLst/>
          </a:prstGeom>
        </p:spPr>
        <p:txBody>
          <a:bodyPr wrap="square">
            <a:spAutoFit/>
          </a:bodyPr>
          <a:lstStyle/>
          <a:p>
            <a:r>
              <a:rPr lang="zh-TW" altLang="en-US" sz="1050" dirty="0">
                <a:latin typeface="微軟正黑體" panose="020B0604030504040204" pitchFamily="34" charset="-120"/>
                <a:ea typeface="微軟正黑體" panose="020B0604030504040204" pitchFamily="34" charset="-120"/>
              </a:rPr>
              <a:t>付款方式：信用卡</a:t>
            </a:r>
          </a:p>
          <a:p>
            <a:r>
              <a:rPr lang="zh-TW" altLang="en-US" sz="1050" dirty="0">
                <a:latin typeface="微軟正黑體" panose="020B0604030504040204" pitchFamily="34" charset="-120"/>
                <a:ea typeface="微軟正黑體" panose="020B0604030504040204" pitchFamily="34" charset="-120"/>
              </a:rPr>
              <a:t>取貨方式： 宅配（運費</a:t>
            </a:r>
            <a:r>
              <a:rPr lang="en-US" altLang="zh-TW" sz="1050" dirty="0">
                <a:latin typeface="微軟正黑體" panose="020B0604030504040204" pitchFamily="34" charset="-120"/>
                <a:ea typeface="微軟正黑體" panose="020B0604030504040204" pitchFamily="34" charset="-120"/>
              </a:rPr>
              <a:t>100</a:t>
            </a:r>
            <a:r>
              <a:rPr lang="zh-TW" altLang="en-US" sz="1050" dirty="0">
                <a:latin typeface="微軟正黑體" panose="020B0604030504040204" pitchFamily="34" charset="-120"/>
                <a:ea typeface="微軟正黑體" panose="020B0604030504040204" pitchFamily="34" charset="-120"/>
              </a:rPr>
              <a:t>）元</a:t>
            </a:r>
          </a:p>
          <a:p>
            <a:r>
              <a:rPr lang="zh-TW" altLang="en-US" sz="1050" dirty="0">
                <a:latin typeface="微軟正黑體" panose="020B0604030504040204" pitchFamily="34" charset="-120"/>
                <a:ea typeface="微軟正黑體" panose="020B0604030504040204" pitchFamily="34" charset="-120"/>
              </a:rPr>
              <a:t>滿額免運：消費滿 </a:t>
            </a:r>
            <a:r>
              <a:rPr lang="en-US" altLang="zh-TW" sz="1050" dirty="0">
                <a:latin typeface="微軟正黑體" panose="020B0604030504040204" pitchFamily="34" charset="-120"/>
                <a:ea typeface="微軟正黑體" panose="020B0604030504040204" pitchFamily="34" charset="-120"/>
              </a:rPr>
              <a:t>800 </a:t>
            </a:r>
            <a:r>
              <a:rPr lang="zh-TW" altLang="en-US" sz="1050" dirty="0">
                <a:latin typeface="微軟正黑體" panose="020B0604030504040204" pitchFamily="34" charset="-120"/>
                <a:ea typeface="微軟正黑體" panose="020B0604030504040204" pitchFamily="34" charset="-120"/>
              </a:rPr>
              <a:t>元可享免運費                                                                    </a:t>
            </a:r>
          </a:p>
        </p:txBody>
      </p:sp>
      <p:sp>
        <p:nvSpPr>
          <p:cNvPr id="44" name="文字方塊 43">
            <a:extLst>
              <a:ext uri="{FF2B5EF4-FFF2-40B4-BE49-F238E27FC236}">
                <a16:creationId xmlns:a16="http://schemas.microsoft.com/office/drawing/2014/main" id="{4DC94CD2-5271-4815-A683-71F2690B2982}"/>
              </a:ext>
            </a:extLst>
          </p:cNvPr>
          <p:cNvSpPr txBox="1"/>
          <p:nvPr/>
        </p:nvSpPr>
        <p:spPr>
          <a:xfrm>
            <a:off x="3874617" y="2564469"/>
            <a:ext cx="569387" cy="246221"/>
          </a:xfrm>
          <a:prstGeom prst="rect">
            <a:avLst/>
          </a:prstGeom>
          <a:solidFill>
            <a:schemeClr val="accent6">
              <a:lumMod val="20000"/>
              <a:lumOff val="80000"/>
            </a:schemeClr>
          </a:solidFill>
          <a:ln>
            <a:solidFill>
              <a:schemeClr val="bg1">
                <a:lumMod val="50000"/>
              </a:schemeClr>
            </a:solidFill>
          </a:ln>
        </p:spPr>
        <p:txBody>
          <a:bodyPr wrap="none" rtlCol="0">
            <a:spAutoFit/>
          </a:bodyPr>
          <a:lstStyle/>
          <a:p>
            <a:r>
              <a:rPr lang="zh-TW" altLang="en-US" sz="1000" b="1" dirty="0">
                <a:latin typeface="微軟正黑體" panose="020B0604030504040204" pitchFamily="34" charset="-120"/>
                <a:ea typeface="微軟正黑體" panose="020B0604030504040204" pitchFamily="34" charset="-120"/>
              </a:rPr>
              <a:t>下一頁</a:t>
            </a:r>
          </a:p>
        </p:txBody>
      </p:sp>
      <p:pic>
        <p:nvPicPr>
          <p:cNvPr id="45" name="圖片 44">
            <a:extLst>
              <a:ext uri="{FF2B5EF4-FFF2-40B4-BE49-F238E27FC236}">
                <a16:creationId xmlns:a16="http://schemas.microsoft.com/office/drawing/2014/main" id="{305A69BA-4506-4E67-82BE-B9AB7D909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048" y="2638110"/>
            <a:ext cx="405891" cy="405891"/>
          </a:xfrm>
          <a:prstGeom prst="rect">
            <a:avLst/>
          </a:prstGeom>
        </p:spPr>
      </p:pic>
      <p:sp>
        <p:nvSpPr>
          <p:cNvPr id="54" name="矩形 53">
            <a:extLst>
              <a:ext uri="{FF2B5EF4-FFF2-40B4-BE49-F238E27FC236}">
                <a16:creationId xmlns:a16="http://schemas.microsoft.com/office/drawing/2014/main" id="{5428492D-3EB1-465E-8ED2-5DBFF6E93BE0}"/>
              </a:ext>
            </a:extLst>
          </p:cNvPr>
          <p:cNvSpPr/>
          <p:nvPr/>
        </p:nvSpPr>
        <p:spPr>
          <a:xfrm>
            <a:off x="191642" y="176467"/>
            <a:ext cx="8220075" cy="278194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5" name="群組 54">
            <a:extLst>
              <a:ext uri="{FF2B5EF4-FFF2-40B4-BE49-F238E27FC236}">
                <a16:creationId xmlns:a16="http://schemas.microsoft.com/office/drawing/2014/main" id="{95E7789E-C369-4062-BADA-0498503D1108}"/>
              </a:ext>
            </a:extLst>
          </p:cNvPr>
          <p:cNvGrpSpPr/>
          <p:nvPr/>
        </p:nvGrpSpPr>
        <p:grpSpPr>
          <a:xfrm>
            <a:off x="7140732" y="1016566"/>
            <a:ext cx="959999" cy="923545"/>
            <a:chOff x="7003674" y="5663758"/>
            <a:chExt cx="959999" cy="923545"/>
          </a:xfrm>
        </p:grpSpPr>
        <p:sp>
          <p:nvSpPr>
            <p:cNvPr id="56" name="矩形 55">
              <a:extLst>
                <a:ext uri="{FF2B5EF4-FFF2-40B4-BE49-F238E27FC236}">
                  <a16:creationId xmlns:a16="http://schemas.microsoft.com/office/drawing/2014/main" id="{B4188700-8FA9-4716-9A9B-DEBAB880732F}"/>
                </a:ext>
              </a:extLst>
            </p:cNvPr>
            <p:cNvSpPr/>
            <p:nvPr/>
          </p:nvSpPr>
          <p:spPr>
            <a:xfrm rot="16200000">
              <a:off x="7020618" y="5646814"/>
              <a:ext cx="923544" cy="9574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7" name="圖片 56">
              <a:extLst>
                <a:ext uri="{FF2B5EF4-FFF2-40B4-BE49-F238E27FC236}">
                  <a16:creationId xmlns:a16="http://schemas.microsoft.com/office/drawing/2014/main" id="{6AA94F15-4003-46DC-AF4B-CAD0BC4F8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073" y="5675063"/>
              <a:ext cx="600468" cy="632778"/>
            </a:xfrm>
            <a:prstGeom prst="rect">
              <a:avLst/>
            </a:prstGeom>
          </p:spPr>
        </p:pic>
        <p:sp>
          <p:nvSpPr>
            <p:cNvPr id="58" name="文字方塊 57">
              <a:extLst>
                <a:ext uri="{FF2B5EF4-FFF2-40B4-BE49-F238E27FC236}">
                  <a16:creationId xmlns:a16="http://schemas.microsoft.com/office/drawing/2014/main" id="{FE04B8AE-1DFD-46A3-9376-65D09806D78E}"/>
                </a:ext>
              </a:extLst>
            </p:cNvPr>
            <p:cNvSpPr txBox="1"/>
            <p:nvPr/>
          </p:nvSpPr>
          <p:spPr>
            <a:xfrm>
              <a:off x="7064068" y="6310304"/>
              <a:ext cx="899605"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直播畫面</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grpSp>
      <p:sp>
        <p:nvSpPr>
          <p:cNvPr id="6" name="矩形 5">
            <a:extLst>
              <a:ext uri="{FF2B5EF4-FFF2-40B4-BE49-F238E27FC236}">
                <a16:creationId xmlns:a16="http://schemas.microsoft.com/office/drawing/2014/main" id="{B5DD6993-1FA8-4C04-A72F-1F618E015673}"/>
              </a:ext>
            </a:extLst>
          </p:cNvPr>
          <p:cNvSpPr/>
          <p:nvPr/>
        </p:nvSpPr>
        <p:spPr>
          <a:xfrm>
            <a:off x="5940687" y="2228268"/>
            <a:ext cx="1116011" cy="253916"/>
          </a:xfrm>
          <a:prstGeom prst="rect">
            <a:avLst/>
          </a:prstGeom>
        </p:spPr>
        <p:txBody>
          <a:bodyPr wrap="none">
            <a:spAutoFit/>
          </a:bodyPr>
          <a:lstStyle/>
          <a:p>
            <a:r>
              <a:rPr lang="zh-TW" altLang="en-US" sz="1050" dirty="0">
                <a:solidFill>
                  <a:prstClr val="black"/>
                </a:solidFill>
                <a:latin typeface="微軟正黑體" panose="020B0604030504040204" pitchFamily="34" charset="-120"/>
                <a:ea typeface="微軟正黑體" panose="020B0604030504040204" pitchFamily="34" charset="-120"/>
              </a:rPr>
              <a:t>總金額：</a:t>
            </a:r>
            <a:r>
              <a:rPr lang="en-US" altLang="zh-TW" sz="1050" dirty="0">
                <a:solidFill>
                  <a:prstClr val="black"/>
                </a:solidFill>
                <a:latin typeface="微軟正黑體" panose="020B0604030504040204" pitchFamily="34" charset="-120"/>
                <a:ea typeface="微軟正黑體" panose="020B0604030504040204" pitchFamily="34" charset="-120"/>
              </a:rPr>
              <a:t>$1200</a:t>
            </a:r>
            <a:endParaRPr lang="zh-TW" altLang="en-US" dirty="0"/>
          </a:p>
        </p:txBody>
      </p:sp>
      <p:sp>
        <p:nvSpPr>
          <p:cNvPr id="59" name="矩形 58">
            <a:extLst>
              <a:ext uri="{FF2B5EF4-FFF2-40B4-BE49-F238E27FC236}">
                <a16:creationId xmlns:a16="http://schemas.microsoft.com/office/drawing/2014/main" id="{9513A512-A593-49AA-9C66-B30A457B3B2A}"/>
              </a:ext>
            </a:extLst>
          </p:cNvPr>
          <p:cNvSpPr/>
          <p:nvPr/>
        </p:nvSpPr>
        <p:spPr>
          <a:xfrm>
            <a:off x="222976" y="3349450"/>
            <a:ext cx="8220075" cy="278194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DCD1CEF8-3BE0-4001-976F-F1EB92A99BA1}"/>
              </a:ext>
            </a:extLst>
          </p:cNvPr>
          <p:cNvSpPr txBox="1"/>
          <p:nvPr/>
        </p:nvSpPr>
        <p:spPr>
          <a:xfrm>
            <a:off x="1020259" y="3920335"/>
            <a:ext cx="3506325" cy="1323439"/>
          </a:xfrm>
          <a:prstGeom prst="rect">
            <a:avLst/>
          </a:prstGeom>
          <a:noFill/>
        </p:spPr>
        <p:txBody>
          <a:bodyPr wrap="squar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收件人    ｜</a:t>
            </a:r>
            <a:r>
              <a:rPr lang="en-US" altLang="zh-TW" sz="1600" dirty="0">
                <a:latin typeface="Yu Gothic UI Light" panose="020B0300000000000000" pitchFamily="34" charset="-128"/>
                <a:ea typeface="Yu Gothic UI Light" panose="020B0300000000000000" pitchFamily="34" charset="-128"/>
              </a:rPr>
              <a:t>___________________</a:t>
            </a: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手機號碼｜</a:t>
            </a:r>
            <a:r>
              <a:rPr lang="en-US" altLang="zh-TW" sz="1600" dirty="0">
                <a:latin typeface="Yu Gothic UI Light" panose="020B0300000000000000" pitchFamily="34" charset="-128"/>
                <a:ea typeface="Yu Gothic UI Light" panose="020B0300000000000000" pitchFamily="34" charset="-128"/>
              </a:rPr>
              <a:t>___________________</a:t>
            </a: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電子信箱｜</a:t>
            </a:r>
            <a:r>
              <a:rPr lang="en-US" altLang="zh-TW" sz="1600" dirty="0">
                <a:latin typeface="Yu Gothic UI Light" panose="020B0300000000000000" pitchFamily="34" charset="-128"/>
                <a:ea typeface="Yu Gothic UI Light" panose="020B0300000000000000" pitchFamily="34" charset="-128"/>
              </a:rPr>
              <a:t>__________________</a:t>
            </a:r>
            <a:r>
              <a:rPr lang="zh-TW" altLang="en-US" sz="1600" dirty="0">
                <a:latin typeface="Yu Gothic UI Light" panose="020B0300000000000000" pitchFamily="34" charset="-128"/>
                <a:ea typeface="Yu Gothic UI Light" panose="020B0300000000000000" pitchFamily="34" charset="-128"/>
              </a:rPr>
              <a:t> </a:t>
            </a:r>
            <a:r>
              <a:rPr lang="zh-TW" altLang="en-US" sz="1600" u="sng"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 </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縣市        ｜</a:t>
            </a:r>
            <a:r>
              <a:rPr lang="zh-TW" altLang="en-US" sz="1600" u="sng" dirty="0">
                <a:latin typeface="微軟正黑體" panose="020B0604030504040204" pitchFamily="34" charset="-120"/>
                <a:ea typeface="微軟正黑體" panose="020B0604030504040204" pitchFamily="34" charset="-120"/>
              </a:rPr>
              <a:t>                            ▼</a:t>
            </a:r>
            <a:endParaRPr lang="en-US" altLang="zh-TW" sz="1600" u="sng"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 地區       ｜</a:t>
            </a:r>
            <a:r>
              <a:rPr lang="zh-TW" altLang="en-US" sz="1600" u="sng" dirty="0">
                <a:latin typeface="微軟正黑體" panose="020B0604030504040204" pitchFamily="34" charset="-120"/>
                <a:ea typeface="微軟正黑體" panose="020B0604030504040204" pitchFamily="34" charset="-120"/>
              </a:rPr>
              <a:t>                            ▼</a:t>
            </a:r>
            <a:endParaRPr lang="zh-TW" altLang="en-US" sz="1600" dirty="0">
              <a:latin typeface="微軟正黑體" panose="020B0604030504040204" pitchFamily="34" charset="-120"/>
              <a:ea typeface="微軟正黑體" panose="020B0604030504040204" pitchFamily="34" charset="-120"/>
            </a:endParaRPr>
          </a:p>
        </p:txBody>
      </p:sp>
      <p:sp>
        <p:nvSpPr>
          <p:cNvPr id="67" name="文字方塊 66">
            <a:extLst>
              <a:ext uri="{FF2B5EF4-FFF2-40B4-BE49-F238E27FC236}">
                <a16:creationId xmlns:a16="http://schemas.microsoft.com/office/drawing/2014/main" id="{D30CC472-87D8-4222-8493-EA621C701CD2}"/>
              </a:ext>
            </a:extLst>
          </p:cNvPr>
          <p:cNvSpPr txBox="1"/>
          <p:nvPr/>
        </p:nvSpPr>
        <p:spPr>
          <a:xfrm>
            <a:off x="4556508" y="3977378"/>
            <a:ext cx="3249608" cy="1323439"/>
          </a:xfrm>
          <a:prstGeom prst="rect">
            <a:avLst/>
          </a:prstGeom>
          <a:noFill/>
        </p:spPr>
        <p:txBody>
          <a:bodyPr wrap="none" rtlCol="0">
            <a:spAutoFit/>
          </a:bodyPr>
          <a:lstStyle/>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地址        ｜</a:t>
            </a:r>
            <a:r>
              <a:rPr lang="en-US" altLang="zh-TW" sz="1600" dirty="0">
                <a:latin typeface="Yu Gothic UI Light" panose="020B0300000000000000" pitchFamily="34" charset="-128"/>
                <a:ea typeface="Yu Gothic UI Light" panose="020B0300000000000000" pitchFamily="34" charset="-128"/>
              </a:rPr>
              <a:t>___________________</a:t>
            </a:r>
            <a:r>
              <a:rPr lang="zh-TW" altLang="en-US" sz="1600" dirty="0">
                <a:latin typeface="微軟正黑體" panose="020B0604030504040204" pitchFamily="34" charset="-120"/>
                <a:ea typeface="微軟正黑體" panose="020B0604030504040204" pitchFamily="34" charset="-120"/>
              </a:rPr>
              <a:t> </a:t>
            </a:r>
            <a:endParaRPr lang="en-US" altLang="zh-TW" sz="16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宅配時段｜</a:t>
            </a:r>
            <a:r>
              <a:rPr lang="zh-TW" altLang="en-US" sz="1600" u="sng" dirty="0">
                <a:latin typeface="微軟正黑體" panose="020B0604030504040204" pitchFamily="34" charset="-120"/>
                <a:ea typeface="微軟正黑體" panose="020B0604030504040204" pitchFamily="34" charset="-120"/>
              </a:rPr>
              <a:t>                            ▼</a:t>
            </a:r>
            <a:endParaRPr lang="en-US" altLang="zh-TW" sz="1600" u="sng"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訂單備註｜</a:t>
            </a:r>
            <a:r>
              <a:rPr lang="zh-TW" altLang="en-US" sz="1600" u="sng" dirty="0">
                <a:latin typeface="微軟正黑體" panose="020B0604030504040204" pitchFamily="34" charset="-120"/>
                <a:ea typeface="微軟正黑體" panose="020B0604030504040204" pitchFamily="34" charset="-120"/>
              </a:rPr>
              <a:t>                                </a:t>
            </a:r>
            <a:endParaRPr lang="en-US" altLang="zh-TW" sz="1600" u="sng"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a:t>
            </a:r>
            <a:r>
              <a:rPr lang="zh-TW" altLang="en-US" sz="1600" u="sng" dirty="0">
                <a:latin typeface="微軟正黑體" panose="020B0604030504040204" pitchFamily="34" charset="-120"/>
                <a:ea typeface="微軟正黑體" panose="020B0604030504040204" pitchFamily="34" charset="-120"/>
              </a:rPr>
              <a:t>                                  </a:t>
            </a:r>
            <a:endParaRPr lang="en-US" altLang="zh-TW" sz="1600" u="sng"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                        </a:t>
            </a:r>
            <a:r>
              <a:rPr lang="zh-TW" altLang="en-US" sz="1600" u="sng" dirty="0">
                <a:latin typeface="微軟正黑體" panose="020B0604030504040204" pitchFamily="34" charset="-120"/>
                <a:ea typeface="微軟正黑體" panose="020B0604030504040204" pitchFamily="34" charset="-120"/>
              </a:rPr>
              <a:t>                                  </a:t>
            </a:r>
            <a:endParaRPr lang="en-US" altLang="zh-TW" sz="1600" u="sng" dirty="0">
              <a:latin typeface="微軟正黑體" panose="020B0604030504040204" pitchFamily="34" charset="-120"/>
              <a:ea typeface="微軟正黑體" panose="020B0604030504040204" pitchFamily="34" charset="-120"/>
            </a:endParaRPr>
          </a:p>
        </p:txBody>
      </p:sp>
      <p:grpSp>
        <p:nvGrpSpPr>
          <p:cNvPr id="70" name="群組 69">
            <a:extLst>
              <a:ext uri="{FF2B5EF4-FFF2-40B4-BE49-F238E27FC236}">
                <a16:creationId xmlns:a16="http://schemas.microsoft.com/office/drawing/2014/main" id="{588D7888-CF6A-4936-B225-BEC1D18A2829}"/>
              </a:ext>
            </a:extLst>
          </p:cNvPr>
          <p:cNvGrpSpPr/>
          <p:nvPr/>
        </p:nvGrpSpPr>
        <p:grpSpPr>
          <a:xfrm>
            <a:off x="4604487" y="5049655"/>
            <a:ext cx="959999" cy="923545"/>
            <a:chOff x="7003674" y="5663758"/>
            <a:chExt cx="959999" cy="923545"/>
          </a:xfrm>
        </p:grpSpPr>
        <p:sp>
          <p:nvSpPr>
            <p:cNvPr id="71" name="矩形 70">
              <a:extLst>
                <a:ext uri="{FF2B5EF4-FFF2-40B4-BE49-F238E27FC236}">
                  <a16:creationId xmlns:a16="http://schemas.microsoft.com/office/drawing/2014/main" id="{C0C1472D-6DCC-45E9-98AD-B516A89C183C}"/>
                </a:ext>
              </a:extLst>
            </p:cNvPr>
            <p:cNvSpPr/>
            <p:nvPr/>
          </p:nvSpPr>
          <p:spPr>
            <a:xfrm rot="16200000">
              <a:off x="7020618" y="5646814"/>
              <a:ext cx="923544" cy="9574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2" name="圖片 71">
              <a:extLst>
                <a:ext uri="{FF2B5EF4-FFF2-40B4-BE49-F238E27FC236}">
                  <a16:creationId xmlns:a16="http://schemas.microsoft.com/office/drawing/2014/main" id="{801280AA-8C06-41AC-83C0-AEEBFB3B0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073" y="5675063"/>
              <a:ext cx="600468" cy="632778"/>
            </a:xfrm>
            <a:prstGeom prst="rect">
              <a:avLst/>
            </a:prstGeom>
          </p:spPr>
        </p:pic>
        <p:sp>
          <p:nvSpPr>
            <p:cNvPr id="73" name="文字方塊 72">
              <a:extLst>
                <a:ext uri="{FF2B5EF4-FFF2-40B4-BE49-F238E27FC236}">
                  <a16:creationId xmlns:a16="http://schemas.microsoft.com/office/drawing/2014/main" id="{BF49371F-EC4B-414C-B1EB-7FDA62F3127F}"/>
                </a:ext>
              </a:extLst>
            </p:cNvPr>
            <p:cNvSpPr txBox="1"/>
            <p:nvPr/>
          </p:nvSpPr>
          <p:spPr>
            <a:xfrm>
              <a:off x="7064068" y="6310304"/>
              <a:ext cx="899605" cy="276999"/>
            </a:xfrm>
            <a:prstGeom prst="rect">
              <a:avLst/>
            </a:prstGeom>
            <a:noFill/>
          </p:spPr>
          <p:txBody>
            <a:bodyPr wrap="none" rtlCol="0">
              <a:spAutoFit/>
            </a:bodyPr>
            <a:lstStyle/>
            <a:p>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直播畫面</a:t>
              </a:r>
              <a:r>
                <a:rPr lang="en-US" altLang="zh-TW" sz="1200" dirty="0">
                  <a:latin typeface="微軟正黑體" panose="020B0604030504040204" pitchFamily="34" charset="-120"/>
                  <a:ea typeface="微軟正黑體" panose="020B0604030504040204" pitchFamily="34" charset="-120"/>
                </a:rPr>
                <a:t>)</a:t>
              </a:r>
              <a:endParaRPr lang="zh-TW" altLang="en-US" sz="1200"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2863597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DA40FA-6AF6-4CAF-8A22-B888386A1C56}"/>
              </a:ext>
            </a:extLst>
          </p:cNvPr>
          <p:cNvSpPr/>
          <p:nvPr/>
        </p:nvSpPr>
        <p:spPr>
          <a:xfrm>
            <a:off x="2232869" y="1792586"/>
            <a:ext cx="7409072" cy="2706986"/>
          </a:xfrm>
          <a:prstGeom prst="rect">
            <a:avLst/>
          </a:prstGeom>
          <a:noFill/>
          <a:ln>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a:extLst>
              <a:ext uri="{FF2B5EF4-FFF2-40B4-BE49-F238E27FC236}">
                <a16:creationId xmlns:a16="http://schemas.microsoft.com/office/drawing/2014/main" id="{899E5665-0DDC-441C-938F-CB8F071DE8D0}"/>
              </a:ext>
            </a:extLst>
          </p:cNvPr>
          <p:cNvSpPr>
            <a:spLocks noGrp="1"/>
          </p:cNvSpPr>
          <p:nvPr>
            <p:ph type="title"/>
          </p:nvPr>
        </p:nvSpPr>
        <p:spPr>
          <a:xfrm>
            <a:off x="578141" y="2766218"/>
            <a:ext cx="10515600" cy="1325563"/>
          </a:xfrm>
        </p:spPr>
        <p:txBody>
          <a:bodyPr>
            <a:normAutofit fontScale="90000"/>
          </a:bodyPr>
          <a:lstStyle/>
          <a:p>
            <a:pPr algn="ctr"/>
            <a:r>
              <a:rPr lang="zh-TW" altLang="en-US" dirty="0">
                <a:latin typeface="微軟正黑體" panose="020B0604030504040204" pitchFamily="34" charset="-120"/>
                <a:ea typeface="微軟正黑體" panose="020B0604030504040204" pitchFamily="34" charset="-120"/>
              </a:rPr>
              <a:t>直播主</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橫放電腦螢幕</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觀眾</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直放手機螢幕</a:t>
            </a:r>
            <a:br>
              <a:rPr lang="en-US" altLang="zh-TW" dirty="0">
                <a:latin typeface="微軟正黑體" panose="020B0604030504040204" pitchFamily="34" charset="-120"/>
                <a:ea typeface="微軟正黑體" panose="020B0604030504040204" pitchFamily="34" charset="-120"/>
              </a:rPr>
            </a:b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754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群組 264">
            <a:extLst>
              <a:ext uri="{FF2B5EF4-FFF2-40B4-BE49-F238E27FC236}">
                <a16:creationId xmlns:a16="http://schemas.microsoft.com/office/drawing/2014/main" id="{CF9F052F-EAD2-422A-A44A-E4CB00EE5E30}"/>
              </a:ext>
            </a:extLst>
          </p:cNvPr>
          <p:cNvGrpSpPr/>
          <p:nvPr/>
        </p:nvGrpSpPr>
        <p:grpSpPr>
          <a:xfrm>
            <a:off x="7304250" y="4200927"/>
            <a:ext cx="728284" cy="246221"/>
            <a:chOff x="2517007" y="6395492"/>
            <a:chExt cx="728284" cy="246221"/>
          </a:xfrm>
        </p:grpSpPr>
        <p:sp>
          <p:nvSpPr>
            <p:cNvPr id="266" name="矩形: 圓角 265">
              <a:extLst>
                <a:ext uri="{FF2B5EF4-FFF2-40B4-BE49-F238E27FC236}">
                  <a16:creationId xmlns:a16="http://schemas.microsoft.com/office/drawing/2014/main" id="{E41D15AD-1A87-43C3-9370-8960D1349C1A}"/>
                </a:ext>
              </a:extLst>
            </p:cNvPr>
            <p:cNvSpPr/>
            <p:nvPr/>
          </p:nvSpPr>
          <p:spPr>
            <a:xfrm>
              <a:off x="2517007" y="6421780"/>
              <a:ext cx="728284" cy="21544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文字方塊 266">
              <a:extLst>
                <a:ext uri="{FF2B5EF4-FFF2-40B4-BE49-F238E27FC236}">
                  <a16:creationId xmlns:a16="http://schemas.microsoft.com/office/drawing/2014/main" id="{9C7BAD4C-23BC-4817-B281-40EC9F5369CD}"/>
                </a:ext>
              </a:extLst>
            </p:cNvPr>
            <p:cNvSpPr txBox="1"/>
            <p:nvPr/>
          </p:nvSpPr>
          <p:spPr>
            <a:xfrm>
              <a:off x="2518324" y="6395492"/>
              <a:ext cx="697627" cy="246221"/>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sz="1000" b="1" dirty="0">
                  <a:solidFill>
                    <a:schemeClr val="tx1"/>
                  </a:solidFill>
                  <a:effectLst>
                    <a:outerShdw blurRad="38100" dist="38100" dir="2700000" algn="tl">
                      <a:srgbClr val="000000">
                        <a:alpha val="43137"/>
                      </a:srgbClr>
                    </a:outerShdw>
                  </a:effectLst>
                </a:rPr>
                <a:t>切換畫面</a:t>
              </a:r>
            </a:p>
          </p:txBody>
        </p:sp>
      </p:grpSp>
      <p:pic>
        <p:nvPicPr>
          <p:cNvPr id="270" name="圖片 269">
            <a:extLst>
              <a:ext uri="{FF2B5EF4-FFF2-40B4-BE49-F238E27FC236}">
                <a16:creationId xmlns:a16="http://schemas.microsoft.com/office/drawing/2014/main" id="{D7E4AF30-6DA7-4106-9204-48EB9D901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144" y="4214714"/>
            <a:ext cx="148843" cy="145237"/>
          </a:xfrm>
          <a:prstGeom prst="rect">
            <a:avLst/>
          </a:prstGeom>
        </p:spPr>
      </p:pic>
      <p:sp>
        <p:nvSpPr>
          <p:cNvPr id="274" name="文字方塊 273">
            <a:extLst>
              <a:ext uri="{FF2B5EF4-FFF2-40B4-BE49-F238E27FC236}">
                <a16:creationId xmlns:a16="http://schemas.microsoft.com/office/drawing/2014/main" id="{24E0D4AA-603E-473D-85E6-4065226EF5B0}"/>
              </a:ext>
            </a:extLst>
          </p:cNvPr>
          <p:cNvSpPr txBox="1"/>
          <p:nvPr/>
        </p:nvSpPr>
        <p:spPr>
          <a:xfrm>
            <a:off x="6447914" y="4194545"/>
            <a:ext cx="364202" cy="215444"/>
          </a:xfrm>
          <a:prstGeom prst="rect">
            <a:avLst/>
          </a:prstGeom>
          <a:noFill/>
        </p:spPr>
        <p:txBody>
          <a:bodyPr wrap="none" rtlCol="0">
            <a:spAutoFit/>
          </a:bodyPr>
          <a:lstStyle/>
          <a:p>
            <a:r>
              <a:rPr lang="en-US" altLang="zh-TW" sz="800" b="1" dirty="0"/>
              <a:t>1.2k</a:t>
            </a:r>
            <a:endParaRPr lang="zh-TW" altLang="en-US" sz="800" b="1" dirty="0"/>
          </a:p>
        </p:txBody>
      </p:sp>
      <p:grpSp>
        <p:nvGrpSpPr>
          <p:cNvPr id="271" name="群組 270">
            <a:extLst>
              <a:ext uri="{FF2B5EF4-FFF2-40B4-BE49-F238E27FC236}">
                <a16:creationId xmlns:a16="http://schemas.microsoft.com/office/drawing/2014/main" id="{F1944707-23B4-40A0-9667-D1E36CE4A148}"/>
              </a:ext>
            </a:extLst>
          </p:cNvPr>
          <p:cNvGrpSpPr/>
          <p:nvPr/>
        </p:nvGrpSpPr>
        <p:grpSpPr>
          <a:xfrm>
            <a:off x="6923575" y="4138086"/>
            <a:ext cx="440397" cy="292066"/>
            <a:chOff x="5685270" y="4918450"/>
            <a:chExt cx="543679" cy="230832"/>
          </a:xfrm>
        </p:grpSpPr>
        <p:sp>
          <p:nvSpPr>
            <p:cNvPr id="272" name="矩形: 圓角 271">
              <a:extLst>
                <a:ext uri="{FF2B5EF4-FFF2-40B4-BE49-F238E27FC236}">
                  <a16:creationId xmlns:a16="http://schemas.microsoft.com/office/drawing/2014/main" id="{9445EC55-7B63-48DD-80FF-BD04072CE6CF}"/>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文字方塊 272">
              <a:extLst>
                <a:ext uri="{FF2B5EF4-FFF2-40B4-BE49-F238E27FC236}">
                  <a16:creationId xmlns:a16="http://schemas.microsoft.com/office/drawing/2014/main" id="{7260A015-CA7D-49E7-B7CC-AFA562AB778F}"/>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281" name="文字方塊 280">
            <a:extLst>
              <a:ext uri="{FF2B5EF4-FFF2-40B4-BE49-F238E27FC236}">
                <a16:creationId xmlns:a16="http://schemas.microsoft.com/office/drawing/2014/main" id="{5FC4B13E-0423-4A6B-9927-20958B8509D9}"/>
              </a:ext>
            </a:extLst>
          </p:cNvPr>
          <p:cNvSpPr txBox="1"/>
          <p:nvPr/>
        </p:nvSpPr>
        <p:spPr>
          <a:xfrm>
            <a:off x="4554911" y="5981295"/>
            <a:ext cx="641522"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留言</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sp>
        <p:nvSpPr>
          <p:cNvPr id="248" name="文字方塊 247">
            <a:extLst>
              <a:ext uri="{FF2B5EF4-FFF2-40B4-BE49-F238E27FC236}">
                <a16:creationId xmlns:a16="http://schemas.microsoft.com/office/drawing/2014/main" id="{CE50E55A-D5CD-4006-9DC2-9828B5783C22}"/>
              </a:ext>
            </a:extLst>
          </p:cNvPr>
          <p:cNvSpPr txBox="1"/>
          <p:nvPr/>
        </p:nvSpPr>
        <p:spPr>
          <a:xfrm>
            <a:off x="6496402" y="4422471"/>
            <a:ext cx="264816" cy="276999"/>
          </a:xfrm>
          <a:prstGeom prst="rect">
            <a:avLst/>
          </a:prstGeom>
          <a:noFill/>
        </p:spPr>
        <p:txBody>
          <a:bodyPr wrap="none" rtlCol="0">
            <a:spAutoFit/>
          </a:bodyPr>
          <a:lstStyle/>
          <a:p>
            <a:r>
              <a:rPr lang="en-US" altLang="zh-TW" sz="1200" dirty="0">
                <a:solidFill>
                  <a:srgbClr val="FF0000"/>
                </a:solidFill>
              </a:rPr>
              <a:t>X</a:t>
            </a:r>
            <a:endParaRPr lang="zh-TW" altLang="en-US" sz="1200" dirty="0">
              <a:solidFill>
                <a:srgbClr val="FF0000"/>
              </a:solidFill>
            </a:endParaRPr>
          </a:p>
        </p:txBody>
      </p:sp>
      <p:grpSp>
        <p:nvGrpSpPr>
          <p:cNvPr id="277" name="群組 276">
            <a:extLst>
              <a:ext uri="{FF2B5EF4-FFF2-40B4-BE49-F238E27FC236}">
                <a16:creationId xmlns:a16="http://schemas.microsoft.com/office/drawing/2014/main" id="{66EE644A-C4A4-4F99-BC5F-05D9FE3138F6}"/>
              </a:ext>
            </a:extLst>
          </p:cNvPr>
          <p:cNvGrpSpPr/>
          <p:nvPr/>
        </p:nvGrpSpPr>
        <p:grpSpPr>
          <a:xfrm>
            <a:off x="5808101" y="4705097"/>
            <a:ext cx="595776" cy="215444"/>
            <a:chOff x="5679761" y="4937685"/>
            <a:chExt cx="565473" cy="170274"/>
          </a:xfrm>
        </p:grpSpPr>
        <p:sp>
          <p:nvSpPr>
            <p:cNvPr id="278" name="矩形: 圓角 277">
              <a:extLst>
                <a:ext uri="{FF2B5EF4-FFF2-40B4-BE49-F238E27FC236}">
                  <a16:creationId xmlns:a16="http://schemas.microsoft.com/office/drawing/2014/main" id="{D2D9AA39-F344-406A-A404-3ABA4534DB8A}"/>
                </a:ext>
              </a:extLst>
            </p:cNvPr>
            <p:cNvSpPr/>
            <p:nvPr/>
          </p:nvSpPr>
          <p:spPr>
            <a:xfrm>
              <a:off x="5717082" y="4961299"/>
              <a:ext cx="469281" cy="11411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文字方塊 278">
              <a:extLst>
                <a:ext uri="{FF2B5EF4-FFF2-40B4-BE49-F238E27FC236}">
                  <a16:creationId xmlns:a16="http://schemas.microsoft.com/office/drawing/2014/main" id="{F21EC7FE-3372-4C0E-84B6-AF6930490162}"/>
                </a:ext>
              </a:extLst>
            </p:cNvPr>
            <p:cNvSpPr txBox="1"/>
            <p:nvPr/>
          </p:nvSpPr>
          <p:spPr>
            <a:xfrm>
              <a:off x="5679761" y="4937685"/>
              <a:ext cx="565473" cy="170274"/>
            </a:xfrm>
            <a:prstGeom prst="rect">
              <a:avLst/>
            </a:prstGeom>
            <a:noFill/>
          </p:spPr>
          <p:txBody>
            <a:bodyPr wrap="square" rtlCol="0">
              <a:spAutoFit/>
            </a:bodyPr>
            <a:lstStyle/>
            <a:p>
              <a:r>
                <a:rPr lang="zh-TW" altLang="en-US" sz="800" dirty="0">
                  <a:solidFill>
                    <a:schemeClr val="bg1"/>
                  </a:solidFill>
                </a:rPr>
                <a:t>轉單成功</a:t>
              </a:r>
            </a:p>
          </p:txBody>
        </p:sp>
      </p:grpSp>
      <p:sp>
        <p:nvSpPr>
          <p:cNvPr id="246" name="文字方塊 245">
            <a:extLst>
              <a:ext uri="{FF2B5EF4-FFF2-40B4-BE49-F238E27FC236}">
                <a16:creationId xmlns:a16="http://schemas.microsoft.com/office/drawing/2014/main" id="{9022CBCF-03F5-408E-B9DC-98892443A52C}"/>
              </a:ext>
            </a:extLst>
          </p:cNvPr>
          <p:cNvSpPr txBox="1"/>
          <p:nvPr/>
        </p:nvSpPr>
        <p:spPr>
          <a:xfrm>
            <a:off x="4590122" y="4431751"/>
            <a:ext cx="1885226" cy="700192"/>
          </a:xfrm>
          <a:prstGeom prst="rect">
            <a:avLst/>
          </a:prstGeom>
          <a:noFill/>
        </p:spPr>
        <p:txBody>
          <a:bodyPr wrap="square" rtlCol="0">
            <a:spAutoFit/>
          </a:bodyPr>
          <a:lstStyle/>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郭阿田</a:t>
            </a:r>
            <a:r>
              <a:rPr lang="en-US" altLang="zh-TW" sz="1050" dirty="0">
                <a:latin typeface="微軟正黑體" panose="020B0604030504040204" pitchFamily="34" charset="-120"/>
                <a:ea typeface="微軟正黑體" panose="020B0604030504040204" pitchFamily="34" charset="-120"/>
              </a:rPr>
              <a:t>:+g</a:t>
            </a:r>
          </a:p>
          <a:p>
            <a:endParaRPr lang="en-US" altLang="zh-TW" sz="200" dirty="0">
              <a:latin typeface="微軟正黑體" panose="020B0604030504040204" pitchFamily="34" charset="-120"/>
              <a:ea typeface="微軟正黑體" panose="020B0604030504040204" pitchFamily="34" charset="-120"/>
            </a:endParaRP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馬佩佩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時尚花</a:t>
            </a:r>
            <a:r>
              <a:rPr lang="en-US" altLang="zh-TW" sz="1050" dirty="0">
                <a:latin typeface="微軟正黑體" panose="020B0604030504040204" pitchFamily="34" charset="-120"/>
                <a:ea typeface="微軟正黑體" panose="020B0604030504040204" pitchFamily="34" charset="-120"/>
              </a:rPr>
              <a:t>+1</a:t>
            </a: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游膩膩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小綠花</a:t>
            </a:r>
            <a:r>
              <a:rPr lang="en-US" altLang="zh-TW" sz="1050" dirty="0">
                <a:latin typeface="微軟正黑體" panose="020B0604030504040204" pitchFamily="34" charset="-120"/>
                <a:ea typeface="微軟正黑體" panose="020B0604030504040204" pitchFamily="34" charset="-120"/>
              </a:rPr>
              <a:t>+1</a:t>
            </a:r>
            <a:endParaRPr lang="zh-TW" altLang="en-US" sz="1050" dirty="0">
              <a:latin typeface="微軟正黑體" panose="020B0604030504040204" pitchFamily="34" charset="-120"/>
              <a:ea typeface="微軟正黑體" panose="020B0604030504040204" pitchFamily="34" charset="-120"/>
            </a:endParaRPr>
          </a:p>
        </p:txBody>
      </p:sp>
      <p:sp>
        <p:nvSpPr>
          <p:cNvPr id="285" name="文字方塊 284">
            <a:extLst>
              <a:ext uri="{FF2B5EF4-FFF2-40B4-BE49-F238E27FC236}">
                <a16:creationId xmlns:a16="http://schemas.microsoft.com/office/drawing/2014/main" id="{92607714-F9F0-489D-8479-633FD5651233}"/>
              </a:ext>
            </a:extLst>
          </p:cNvPr>
          <p:cNvSpPr txBox="1"/>
          <p:nvPr/>
        </p:nvSpPr>
        <p:spPr>
          <a:xfrm>
            <a:off x="2311733" y="4197012"/>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購買者</a:t>
            </a:r>
          </a:p>
        </p:txBody>
      </p:sp>
      <p:pic>
        <p:nvPicPr>
          <p:cNvPr id="275" name="圖片 274">
            <a:extLst>
              <a:ext uri="{FF2B5EF4-FFF2-40B4-BE49-F238E27FC236}">
                <a16:creationId xmlns:a16="http://schemas.microsoft.com/office/drawing/2014/main" id="{3966EDE6-9089-4D6A-8574-56951B973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601" y="4880503"/>
            <a:ext cx="1279847" cy="1279847"/>
          </a:xfrm>
          <a:prstGeom prst="rect">
            <a:avLst/>
          </a:prstGeom>
        </p:spPr>
      </p:pic>
      <p:sp>
        <p:nvSpPr>
          <p:cNvPr id="22" name="矩形 21">
            <a:extLst>
              <a:ext uri="{FF2B5EF4-FFF2-40B4-BE49-F238E27FC236}">
                <a16:creationId xmlns:a16="http://schemas.microsoft.com/office/drawing/2014/main" id="{93251A83-C4A1-49F8-AB0C-8A15AF239C23}"/>
              </a:ext>
            </a:extLst>
          </p:cNvPr>
          <p:cNvSpPr/>
          <p:nvPr/>
        </p:nvSpPr>
        <p:spPr>
          <a:xfrm>
            <a:off x="52110" y="78635"/>
            <a:ext cx="955048" cy="301344"/>
          </a:xfrm>
          <a:prstGeom prst="rect">
            <a:avLst/>
          </a:prstGeom>
          <a:solidFill>
            <a:srgbClr val="FFC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6C211B23-9849-4630-AB9A-7035600EB2A5}"/>
              </a:ext>
            </a:extLst>
          </p:cNvPr>
          <p:cNvSpPr/>
          <p:nvPr/>
        </p:nvSpPr>
        <p:spPr>
          <a:xfrm>
            <a:off x="9088298" y="9781"/>
            <a:ext cx="3103097"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9" name="矩形 8">
            <a:extLst>
              <a:ext uri="{FF2B5EF4-FFF2-40B4-BE49-F238E27FC236}">
                <a16:creationId xmlns:a16="http://schemas.microsoft.com/office/drawing/2014/main" id="{96914C08-B98A-4EF1-9D43-068488C324DA}"/>
              </a:ext>
            </a:extLst>
          </p:cNvPr>
          <p:cNvSpPr/>
          <p:nvPr/>
        </p:nvSpPr>
        <p:spPr>
          <a:xfrm>
            <a:off x="991082" y="78635"/>
            <a:ext cx="955048" cy="301344"/>
          </a:xfrm>
          <a:prstGeom prst="rect">
            <a:avLst/>
          </a:prstGeom>
          <a:solidFill>
            <a:schemeClr val="bg1"/>
          </a:solidFill>
          <a:ln w="952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BF73BBA4-6656-4991-B24B-DE5398E74562}"/>
              </a:ext>
            </a:extLst>
          </p:cNvPr>
          <p:cNvCxnSpPr>
            <a:cxnSpLocks/>
          </p:cNvCxnSpPr>
          <p:nvPr/>
        </p:nvCxnSpPr>
        <p:spPr>
          <a:xfrm>
            <a:off x="1929520" y="375360"/>
            <a:ext cx="7159382" cy="12775"/>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DAFCFD6-EF67-4303-A183-A7013FD69ADE}"/>
              </a:ext>
            </a:extLst>
          </p:cNvPr>
          <p:cNvCxnSpPr>
            <a:cxnSpLocks/>
          </p:cNvCxnSpPr>
          <p:nvPr/>
        </p:nvCxnSpPr>
        <p:spPr>
          <a:xfrm flipV="1">
            <a:off x="59056" y="74770"/>
            <a:ext cx="1879496" cy="329"/>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9C82E757-0260-44DC-85C8-47620F584762}"/>
              </a:ext>
            </a:extLst>
          </p:cNvPr>
          <p:cNvCxnSpPr>
            <a:cxnSpLocks/>
          </p:cNvCxnSpPr>
          <p:nvPr/>
        </p:nvCxnSpPr>
        <p:spPr>
          <a:xfrm flipH="1">
            <a:off x="34481" y="78635"/>
            <a:ext cx="30090" cy="678914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412E551E-C9DD-493C-A5EC-CFBD7BF19C30}"/>
              </a:ext>
            </a:extLst>
          </p:cNvPr>
          <p:cNvCxnSpPr>
            <a:cxnSpLocks/>
          </p:cNvCxnSpPr>
          <p:nvPr/>
        </p:nvCxnSpPr>
        <p:spPr>
          <a:xfrm>
            <a:off x="9088903" y="388135"/>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5491D0B9-D710-437D-BD16-104965F984FE}"/>
              </a:ext>
            </a:extLst>
          </p:cNvPr>
          <p:cNvSpPr txBox="1"/>
          <p:nvPr/>
        </p:nvSpPr>
        <p:spPr>
          <a:xfrm>
            <a:off x="889615" y="128628"/>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20" name="文字方塊 19">
            <a:extLst>
              <a:ext uri="{FF2B5EF4-FFF2-40B4-BE49-F238E27FC236}">
                <a16:creationId xmlns:a16="http://schemas.microsoft.com/office/drawing/2014/main" id="{8E4CB049-3FA7-41CA-871B-40B034657A80}"/>
              </a:ext>
            </a:extLst>
          </p:cNvPr>
          <p:cNvSpPr txBox="1"/>
          <p:nvPr/>
        </p:nvSpPr>
        <p:spPr>
          <a:xfrm>
            <a:off x="-58859" y="11289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98" name="文字方塊 97">
            <a:extLst>
              <a:ext uri="{FF2B5EF4-FFF2-40B4-BE49-F238E27FC236}">
                <a16:creationId xmlns:a16="http://schemas.microsoft.com/office/drawing/2014/main" id="{8A75DC57-C718-4B42-86A8-932F7B374476}"/>
              </a:ext>
            </a:extLst>
          </p:cNvPr>
          <p:cNvSpPr txBox="1"/>
          <p:nvPr/>
        </p:nvSpPr>
        <p:spPr>
          <a:xfrm>
            <a:off x="9893981" y="20985"/>
            <a:ext cx="171072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建立直播</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準備中</a:t>
            </a:r>
          </a:p>
        </p:txBody>
      </p:sp>
      <p:sp>
        <p:nvSpPr>
          <p:cNvPr id="82" name="文字方塊 81">
            <a:extLst>
              <a:ext uri="{FF2B5EF4-FFF2-40B4-BE49-F238E27FC236}">
                <a16:creationId xmlns:a16="http://schemas.microsoft.com/office/drawing/2014/main" id="{F4364F99-14BA-4BF7-8989-81E0D3AB709F}"/>
              </a:ext>
            </a:extLst>
          </p:cNvPr>
          <p:cNvSpPr txBox="1"/>
          <p:nvPr/>
        </p:nvSpPr>
        <p:spPr>
          <a:xfrm>
            <a:off x="5499489" y="598644"/>
            <a:ext cx="1550424"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直播遊戲資訊</a:t>
            </a:r>
          </a:p>
        </p:txBody>
      </p:sp>
      <p:grpSp>
        <p:nvGrpSpPr>
          <p:cNvPr id="119" name="群組 118">
            <a:extLst>
              <a:ext uri="{FF2B5EF4-FFF2-40B4-BE49-F238E27FC236}">
                <a16:creationId xmlns:a16="http://schemas.microsoft.com/office/drawing/2014/main" id="{68C3EE9D-7EB7-48A7-8610-597902E1AE37}"/>
              </a:ext>
            </a:extLst>
          </p:cNvPr>
          <p:cNvGrpSpPr/>
          <p:nvPr/>
        </p:nvGrpSpPr>
        <p:grpSpPr>
          <a:xfrm>
            <a:off x="4546442" y="6549193"/>
            <a:ext cx="800219" cy="276999"/>
            <a:chOff x="3354923" y="5862077"/>
            <a:chExt cx="1066261" cy="386068"/>
          </a:xfrm>
        </p:grpSpPr>
        <p:sp>
          <p:nvSpPr>
            <p:cNvPr id="120" name="矩形: 圓角 119">
              <a:extLst>
                <a:ext uri="{FF2B5EF4-FFF2-40B4-BE49-F238E27FC236}">
                  <a16:creationId xmlns:a16="http://schemas.microsoft.com/office/drawing/2014/main" id="{178E0D73-4E3A-4B16-8896-5818CCEB7CD1}"/>
                </a:ext>
              </a:extLst>
            </p:cNvPr>
            <p:cNvSpPr/>
            <p:nvPr/>
          </p:nvSpPr>
          <p:spPr>
            <a:xfrm>
              <a:off x="3389560" y="5885895"/>
              <a:ext cx="996989" cy="30777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文字方塊 120">
              <a:extLst>
                <a:ext uri="{FF2B5EF4-FFF2-40B4-BE49-F238E27FC236}">
                  <a16:creationId xmlns:a16="http://schemas.microsoft.com/office/drawing/2014/main" id="{CC1C92B8-8D80-4E5B-B97E-BF7BA19754F9}"/>
                </a:ext>
              </a:extLst>
            </p:cNvPr>
            <p:cNvSpPr txBox="1"/>
            <p:nvPr/>
          </p:nvSpPr>
          <p:spPr>
            <a:xfrm>
              <a:off x="3354923" y="5862077"/>
              <a:ext cx="1066261" cy="386068"/>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開始直播</a:t>
              </a:r>
              <a:endParaRPr lang="en-US" altLang="zh-TW" sz="1200" b="1" dirty="0">
                <a:latin typeface="微軟正黑體" panose="020B0604030504040204" pitchFamily="34" charset="-120"/>
                <a:ea typeface="微軟正黑體" panose="020B0604030504040204" pitchFamily="34" charset="-120"/>
              </a:endParaRPr>
            </a:p>
          </p:txBody>
        </p:sp>
      </p:grpSp>
      <p:sp>
        <p:nvSpPr>
          <p:cNvPr id="158" name="矩形 157">
            <a:extLst>
              <a:ext uri="{FF2B5EF4-FFF2-40B4-BE49-F238E27FC236}">
                <a16:creationId xmlns:a16="http://schemas.microsoft.com/office/drawing/2014/main" id="{B0EA9BA4-83B1-4346-B8A9-B4BFF29E1625}"/>
              </a:ext>
            </a:extLst>
          </p:cNvPr>
          <p:cNvSpPr/>
          <p:nvPr/>
        </p:nvSpPr>
        <p:spPr>
          <a:xfrm>
            <a:off x="9051533" y="423533"/>
            <a:ext cx="3155111" cy="5170646"/>
          </a:xfrm>
          <a:prstGeom prst="rect">
            <a:avLst/>
          </a:prstGeom>
        </p:spPr>
        <p:txBody>
          <a:bodyPr wrap="square">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點選直播設定出現標籤</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建立直播、直播列表、客戶關係。</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回到上層按鍵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原先手揪菜單不顯示，若要回到有菜單的頁面，必須點選此按鍵。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準備中字樣顯示。</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開播資訊</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空白填寫欄</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直播名稱、直播網址、跑馬燈</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直播日期</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日曆選擇</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播放方式</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用戶選擇欲播放直式或橫式影像</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提醒文字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手機不支援橫式播放</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倒數計時器</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可選擇開啟或關閉，若開啟可於直播商品列表中設定，每樣商品的倒數時間。</a:t>
            </a:r>
            <a:endParaRPr lang="en-US" altLang="zh-TW" sz="1000" dirty="0">
              <a:latin typeface="微軟正黑體" panose="020B0604030504040204" pitchFamily="34" charset="-120"/>
              <a:ea typeface="微軟正黑體" panose="020B0604030504040204" pitchFamily="34" charset="-120"/>
            </a:endParaRPr>
          </a:p>
          <a:p>
            <a:pPr marL="685800" lvl="1" indent="-22860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私訊買家內容欄</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內容欄中，系統固定顯示下列文字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用戶可自行更改</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登入以下連結，看看自己買了什麼戰利品吧！</a:t>
            </a:r>
            <a:r>
              <a:rPr lang="zh-TW" altLang="en-US" sz="1000" u="sng" dirty="0">
                <a:latin typeface="微軟正黑體" panose="020B0604030504040204" pitchFamily="34" charset="-120"/>
                <a:ea typeface="微軟正黑體" panose="020B0604030504040204" pitchFamily="34" charset="-120"/>
              </a:rPr>
              <a:t>我的購物清單連結</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提醒文字顯示</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當點買家</a:t>
            </a:r>
            <a:r>
              <a:rPr lang="en-US" altLang="zh-TW" sz="1000" dirty="0">
                <a:latin typeface="微軟正黑體" panose="020B0604030504040204" pitchFamily="34" charset="-120"/>
                <a:ea typeface="微軟正黑體" panose="020B0604030504040204" pitchFamily="34" charset="-120"/>
              </a:rPr>
              <a:t>+1</a:t>
            </a:r>
            <a:r>
              <a:rPr lang="zh-TW" altLang="en-US" sz="1000" dirty="0">
                <a:latin typeface="微軟正黑體" panose="020B0604030504040204" pitchFamily="34" charset="-120"/>
                <a:ea typeface="微軟正黑體" panose="020B0604030504040204" pitchFamily="34" charset="-120"/>
              </a:rPr>
              <a:t>時將系統將主動私訊買家。</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當買家於留言</a:t>
            </a:r>
            <a:r>
              <a:rPr lang="en-US" altLang="zh-TW" sz="1000" dirty="0">
                <a:latin typeface="微軟正黑體" panose="020B0604030504040204" pitchFamily="34" charset="-120"/>
                <a:ea typeface="微軟正黑體" panose="020B0604030504040204" pitchFamily="34" charset="-120"/>
              </a:rPr>
              <a:t>+1</a:t>
            </a:r>
            <a:r>
              <a:rPr lang="zh-TW" altLang="en-US" sz="1000" dirty="0">
                <a:latin typeface="微軟正黑體" panose="020B0604030504040204" pitchFamily="34" charset="-120"/>
                <a:ea typeface="微軟正黑體" panose="020B0604030504040204" pitchFamily="34" charset="-120"/>
              </a:rPr>
              <a:t>時，系統必須主動私訊買家。</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當轉單為有效單時</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回覆直播留言內容欄</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內容欄中，系統固定顯示下列文字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用戶可自行更改</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恭喜下列得標者，記得於我的購物清單中結帳付款喔</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提醒文字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點選結單按鍵時，系統將回覆於直播留言中。</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點選結單按鍵，系統需依用戶設定，回覆訊息於直播留言中。</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填入其資訊，點儲存按鍵即可完成編輯。</a:t>
            </a:r>
            <a:endParaRPr lang="en-US" altLang="zh-TW" sz="1000" dirty="0">
              <a:latin typeface="微軟正黑體" panose="020B0604030504040204" pitchFamily="34" charset="-120"/>
              <a:ea typeface="微軟正黑體" panose="020B0604030504040204" pitchFamily="34" charset="-120"/>
            </a:endParaRPr>
          </a:p>
          <a:p>
            <a:pPr lvl="1"/>
            <a:endParaRPr lang="en-US" altLang="zh-TW" sz="1000"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0C8F3566-63E0-4996-B770-53236449E004}"/>
              </a:ext>
            </a:extLst>
          </p:cNvPr>
          <p:cNvSpPr/>
          <p:nvPr/>
        </p:nvSpPr>
        <p:spPr>
          <a:xfrm>
            <a:off x="2492341" y="2492952"/>
            <a:ext cx="2822561" cy="132751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9669512A-8639-44C9-9A6B-B2C57B6C3A09}"/>
              </a:ext>
            </a:extLst>
          </p:cNvPr>
          <p:cNvGrpSpPr/>
          <p:nvPr/>
        </p:nvGrpSpPr>
        <p:grpSpPr>
          <a:xfrm>
            <a:off x="2492936" y="978857"/>
            <a:ext cx="2601473" cy="795126"/>
            <a:chOff x="2586813" y="1054144"/>
            <a:chExt cx="2279274" cy="795126"/>
          </a:xfrm>
        </p:grpSpPr>
        <p:pic>
          <p:nvPicPr>
            <p:cNvPr id="3" name="圖片 2">
              <a:extLst>
                <a:ext uri="{FF2B5EF4-FFF2-40B4-BE49-F238E27FC236}">
                  <a16:creationId xmlns:a16="http://schemas.microsoft.com/office/drawing/2014/main" id="{E3D054EA-98E8-4E15-93BB-7B4D475A8C99}"/>
                </a:ext>
              </a:extLst>
            </p:cNvPr>
            <p:cNvPicPr>
              <a:picLocks noChangeAspect="1"/>
            </p:cNvPicPr>
            <p:nvPr/>
          </p:nvPicPr>
          <p:blipFill rotWithShape="1">
            <a:blip r:embed="rId4">
              <a:extLst>
                <a:ext uri="{28A0092B-C50C-407E-A947-70E740481C1C}">
                  <a14:useLocalDpi xmlns:a14="http://schemas.microsoft.com/office/drawing/2010/main" val="0"/>
                </a:ext>
              </a:extLst>
            </a:blip>
            <a:srcRect t="14611"/>
            <a:stretch/>
          </p:blipFill>
          <p:spPr>
            <a:xfrm>
              <a:off x="2639342" y="1055914"/>
              <a:ext cx="742643" cy="438693"/>
            </a:xfrm>
            <a:prstGeom prst="rect">
              <a:avLst/>
            </a:prstGeom>
          </p:spPr>
        </p:pic>
        <p:pic>
          <p:nvPicPr>
            <p:cNvPr id="15" name="圖片 14">
              <a:extLst>
                <a:ext uri="{FF2B5EF4-FFF2-40B4-BE49-F238E27FC236}">
                  <a16:creationId xmlns:a16="http://schemas.microsoft.com/office/drawing/2014/main" id="{E9E614FC-62B7-4E5E-88D4-60EC1972ECFF}"/>
                </a:ext>
              </a:extLst>
            </p:cNvPr>
            <p:cNvPicPr>
              <a:picLocks noChangeAspect="1"/>
            </p:cNvPicPr>
            <p:nvPr/>
          </p:nvPicPr>
          <p:blipFill rotWithShape="1">
            <a:blip r:embed="rId5">
              <a:extLst>
                <a:ext uri="{28A0092B-C50C-407E-A947-70E740481C1C}">
                  <a14:useLocalDpi xmlns:a14="http://schemas.microsoft.com/office/drawing/2010/main" val="0"/>
                </a:ext>
              </a:extLst>
            </a:blip>
            <a:srcRect t="1595" b="11865"/>
            <a:stretch/>
          </p:blipFill>
          <p:spPr>
            <a:xfrm>
              <a:off x="3381393" y="1055681"/>
              <a:ext cx="742643" cy="486706"/>
            </a:xfrm>
            <a:prstGeom prst="rect">
              <a:avLst/>
            </a:prstGeom>
          </p:spPr>
        </p:pic>
        <p:sp>
          <p:nvSpPr>
            <p:cNvPr id="26" name="矩形 25">
              <a:extLst>
                <a:ext uri="{FF2B5EF4-FFF2-40B4-BE49-F238E27FC236}">
                  <a16:creationId xmlns:a16="http://schemas.microsoft.com/office/drawing/2014/main" id="{6909A908-1825-47EA-A038-43D8BC1A75BD}"/>
                </a:ext>
              </a:extLst>
            </p:cNvPr>
            <p:cNvSpPr/>
            <p:nvPr/>
          </p:nvSpPr>
          <p:spPr>
            <a:xfrm>
              <a:off x="2658925" y="1499966"/>
              <a:ext cx="742643"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33D83B-24D1-408A-8297-B8F114524AF1}"/>
                </a:ext>
              </a:extLst>
            </p:cNvPr>
            <p:cNvSpPr txBox="1"/>
            <p:nvPr/>
          </p:nvSpPr>
          <p:spPr>
            <a:xfrm>
              <a:off x="2586813" y="1472711"/>
              <a:ext cx="766557" cy="369332"/>
            </a:xfrm>
            <a:prstGeom prst="rect">
              <a:avLst/>
            </a:prstGeom>
            <a:noFill/>
          </p:spPr>
          <p:txBody>
            <a:bodyPr wrap="none" rtlCol="0">
              <a:spAutoFit/>
            </a:bodyPr>
            <a:lstStyle/>
            <a:p>
              <a:r>
                <a:rPr lang="zh-TW" altLang="en-US" sz="600" dirty="0">
                  <a:latin typeface="微軟正黑體" panose="020B0604030504040204" pitchFamily="34" charset="-120"/>
                  <a:ea typeface="微軟正黑體" panose="020B0604030504040204" pitchFamily="34" charset="-120"/>
                </a:rPr>
                <a:t>小綠花</a:t>
              </a:r>
              <a:endParaRPr lang="en-US" altLang="zh-TW" sz="600" dirty="0">
                <a:latin typeface="微軟正黑體" panose="020B0604030504040204" pitchFamily="34" charset="-120"/>
                <a:ea typeface="微軟正黑體" panose="020B0604030504040204" pitchFamily="34" charset="-120"/>
              </a:endParaRPr>
            </a:p>
            <a:p>
              <a:r>
                <a:rPr lang="zh-TW" altLang="en-US" sz="600" dirty="0">
                  <a:latin typeface="微軟正黑體" panose="020B0604030504040204" pitchFamily="34" charset="-120"/>
                  <a:ea typeface="微軟正黑體" panose="020B0604030504040204" pitchFamily="34" charset="-120"/>
                </a:rPr>
                <a:t>直播銷售價</a:t>
              </a:r>
              <a:r>
                <a:rPr lang="en-US" altLang="zh-TW" sz="600" dirty="0">
                  <a:latin typeface="微軟正黑體" panose="020B0604030504040204" pitchFamily="34" charset="-120"/>
                  <a:ea typeface="微軟正黑體" panose="020B0604030504040204" pitchFamily="34" charset="-120"/>
                </a:rPr>
                <a:t>:$800</a:t>
              </a:r>
            </a:p>
            <a:p>
              <a:r>
                <a:rPr lang="zh-TW" altLang="en-US" sz="600" dirty="0">
                  <a:latin typeface="微軟正黑體" panose="020B0604030504040204" pitchFamily="34" charset="-120"/>
                  <a:ea typeface="微軟正黑體" panose="020B0604030504040204" pitchFamily="34" charset="-120"/>
                </a:rPr>
                <a:t>販賣數量</a:t>
              </a:r>
              <a:r>
                <a:rPr lang="en-US" altLang="zh-TW" sz="600" dirty="0">
                  <a:latin typeface="微軟正黑體" panose="020B0604030504040204" pitchFamily="34" charset="-120"/>
                  <a:ea typeface="微軟正黑體" panose="020B0604030504040204" pitchFamily="34" charset="-120"/>
                </a:rPr>
                <a:t>:30/0</a:t>
              </a:r>
            </a:p>
          </p:txBody>
        </p:sp>
        <p:sp>
          <p:nvSpPr>
            <p:cNvPr id="53" name="矩形 52">
              <a:extLst>
                <a:ext uri="{FF2B5EF4-FFF2-40B4-BE49-F238E27FC236}">
                  <a16:creationId xmlns:a16="http://schemas.microsoft.com/office/drawing/2014/main" id="{08E9E814-CEA2-4C1C-BDDF-E0C79148E9FB}"/>
                </a:ext>
              </a:extLst>
            </p:cNvPr>
            <p:cNvSpPr/>
            <p:nvPr/>
          </p:nvSpPr>
          <p:spPr>
            <a:xfrm>
              <a:off x="3386378" y="1506512"/>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22F5879C-F092-4802-97DA-79598D648988}"/>
                </a:ext>
              </a:extLst>
            </p:cNvPr>
            <p:cNvSpPr txBox="1"/>
            <p:nvPr/>
          </p:nvSpPr>
          <p:spPr>
            <a:xfrm>
              <a:off x="3321214" y="1479938"/>
              <a:ext cx="766557" cy="369332"/>
            </a:xfrm>
            <a:prstGeom prst="rect">
              <a:avLst/>
            </a:prstGeom>
            <a:noFill/>
          </p:spPr>
          <p:txBody>
            <a:bodyPr wrap="non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粉色</a:t>
              </a:r>
              <a:endParaRPr lang="en-US" altLang="zh-TW" dirty="0"/>
            </a:p>
            <a:p>
              <a:r>
                <a:rPr lang="zh-TW" altLang="en-US" dirty="0"/>
                <a:t>直播銷售價</a:t>
              </a:r>
              <a:r>
                <a:rPr lang="en-US" altLang="zh-TW" dirty="0"/>
                <a:t>:$700</a:t>
              </a:r>
            </a:p>
            <a:p>
              <a:r>
                <a:rPr lang="zh-TW" altLang="en-US" dirty="0"/>
                <a:t>販賣數量</a:t>
              </a:r>
              <a:r>
                <a:rPr lang="en-US" altLang="zh-TW" dirty="0"/>
                <a:t>:15/0</a:t>
              </a:r>
            </a:p>
          </p:txBody>
        </p:sp>
        <p:pic>
          <p:nvPicPr>
            <p:cNvPr id="56" name="圖片 55">
              <a:extLst>
                <a:ext uri="{FF2B5EF4-FFF2-40B4-BE49-F238E27FC236}">
                  <a16:creationId xmlns:a16="http://schemas.microsoft.com/office/drawing/2014/main" id="{785302BE-3273-4D69-A675-18D97863F890}"/>
                </a:ext>
              </a:extLst>
            </p:cNvPr>
            <p:cNvPicPr>
              <a:picLocks noChangeAspect="1"/>
            </p:cNvPicPr>
            <p:nvPr/>
          </p:nvPicPr>
          <p:blipFill rotWithShape="1">
            <a:blip r:embed="rId5">
              <a:extLst>
                <a:ext uri="{28A0092B-C50C-407E-A947-70E740481C1C}">
                  <a14:useLocalDpi xmlns:a14="http://schemas.microsoft.com/office/drawing/2010/main" val="0"/>
                </a:ext>
              </a:extLst>
            </a:blip>
            <a:srcRect t="1595" b="11865"/>
            <a:stretch/>
          </p:blipFill>
          <p:spPr>
            <a:xfrm>
              <a:off x="4123444" y="1054144"/>
              <a:ext cx="742643" cy="470923"/>
            </a:xfrm>
            <a:prstGeom prst="rect">
              <a:avLst/>
            </a:prstGeom>
          </p:spPr>
        </p:pic>
        <p:sp>
          <p:nvSpPr>
            <p:cNvPr id="57" name="矩形 56">
              <a:extLst>
                <a:ext uri="{FF2B5EF4-FFF2-40B4-BE49-F238E27FC236}">
                  <a16:creationId xmlns:a16="http://schemas.microsoft.com/office/drawing/2014/main" id="{0D78CF30-E16F-4181-9573-EB51BFB3879A}"/>
                </a:ext>
              </a:extLst>
            </p:cNvPr>
            <p:cNvSpPr/>
            <p:nvPr/>
          </p:nvSpPr>
          <p:spPr>
            <a:xfrm>
              <a:off x="4119476" y="1516383"/>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08EAFC27-CE31-4115-ACE4-EC8E40E3D68F}"/>
                </a:ext>
              </a:extLst>
            </p:cNvPr>
            <p:cNvSpPr txBox="1"/>
            <p:nvPr/>
          </p:nvSpPr>
          <p:spPr>
            <a:xfrm>
              <a:off x="4063703" y="1479938"/>
              <a:ext cx="766557" cy="369332"/>
            </a:xfrm>
            <a:prstGeom prst="rect">
              <a:avLst/>
            </a:prstGeom>
            <a:noFill/>
          </p:spPr>
          <p:txBody>
            <a:bodyPr wrap="squar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紫色</a:t>
              </a:r>
              <a:endParaRPr lang="en-US" altLang="zh-TW" dirty="0"/>
            </a:p>
            <a:p>
              <a:r>
                <a:rPr lang="zh-TW" altLang="en-US" dirty="0"/>
                <a:t>直播銷售價</a:t>
              </a:r>
              <a:r>
                <a:rPr lang="en-US" altLang="zh-TW" dirty="0"/>
                <a:t>:$700</a:t>
              </a:r>
            </a:p>
            <a:p>
              <a:r>
                <a:rPr lang="zh-TW" altLang="en-US" dirty="0"/>
                <a:t>販賣數量</a:t>
              </a:r>
              <a:r>
                <a:rPr lang="en-US" altLang="zh-TW" dirty="0"/>
                <a:t>:30/0</a:t>
              </a:r>
            </a:p>
          </p:txBody>
        </p:sp>
      </p:grpSp>
      <p:sp>
        <p:nvSpPr>
          <p:cNvPr id="44" name="文字方塊 43">
            <a:extLst>
              <a:ext uri="{FF2B5EF4-FFF2-40B4-BE49-F238E27FC236}">
                <a16:creationId xmlns:a16="http://schemas.microsoft.com/office/drawing/2014/main" id="{0AA17214-AA4F-48C3-A752-C6AC932B44AD}"/>
              </a:ext>
            </a:extLst>
          </p:cNvPr>
          <p:cNvSpPr txBox="1"/>
          <p:nvPr/>
        </p:nvSpPr>
        <p:spPr>
          <a:xfrm>
            <a:off x="2555518" y="2528236"/>
            <a:ext cx="734037"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小綠花 </a:t>
            </a:r>
          </a:p>
        </p:txBody>
      </p:sp>
      <p:sp>
        <p:nvSpPr>
          <p:cNvPr id="48" name="文字方塊 47">
            <a:extLst>
              <a:ext uri="{FF2B5EF4-FFF2-40B4-BE49-F238E27FC236}">
                <a16:creationId xmlns:a16="http://schemas.microsoft.com/office/drawing/2014/main" id="{1F46F1F5-1B8E-4B94-96A3-EBB0492C37D0}"/>
              </a:ext>
            </a:extLst>
          </p:cNvPr>
          <p:cNvSpPr txBox="1"/>
          <p:nvPr/>
        </p:nvSpPr>
        <p:spPr>
          <a:xfrm>
            <a:off x="2419769" y="589488"/>
            <a:ext cx="1550424"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直播商品資訊</a:t>
            </a:r>
          </a:p>
        </p:txBody>
      </p:sp>
      <p:grpSp>
        <p:nvGrpSpPr>
          <p:cNvPr id="17" name="群組 16">
            <a:extLst>
              <a:ext uri="{FF2B5EF4-FFF2-40B4-BE49-F238E27FC236}">
                <a16:creationId xmlns:a16="http://schemas.microsoft.com/office/drawing/2014/main" id="{010CCF5F-1088-4318-A1F0-3FC1BFA71FD7}"/>
              </a:ext>
            </a:extLst>
          </p:cNvPr>
          <p:cNvGrpSpPr/>
          <p:nvPr/>
        </p:nvGrpSpPr>
        <p:grpSpPr>
          <a:xfrm>
            <a:off x="2582060" y="1792481"/>
            <a:ext cx="752008" cy="651391"/>
            <a:chOff x="2727916" y="1734750"/>
            <a:chExt cx="658870" cy="651391"/>
          </a:xfrm>
        </p:grpSpPr>
        <p:pic>
          <p:nvPicPr>
            <p:cNvPr id="97" name="圖片 96">
              <a:extLst>
                <a:ext uri="{FF2B5EF4-FFF2-40B4-BE49-F238E27FC236}">
                  <a16:creationId xmlns:a16="http://schemas.microsoft.com/office/drawing/2014/main" id="{F9F0BB27-5801-412A-B2C2-8517E8F1FB5B}"/>
                </a:ext>
              </a:extLst>
            </p:cNvPr>
            <p:cNvPicPr>
              <a:picLocks noChangeAspect="1"/>
            </p:cNvPicPr>
            <p:nvPr/>
          </p:nvPicPr>
          <p:blipFill rotWithShape="1">
            <a:blip r:embed="rId6"/>
            <a:srcRect l="33984" t="5254" r="36426" b="66215"/>
            <a:stretch/>
          </p:blipFill>
          <p:spPr>
            <a:xfrm>
              <a:off x="2727916" y="1734750"/>
              <a:ext cx="646332" cy="651391"/>
            </a:xfrm>
            <a:prstGeom prst="rect">
              <a:avLst/>
            </a:prstGeom>
            <a:ln>
              <a:solidFill>
                <a:schemeClr val="bg1">
                  <a:lumMod val="85000"/>
                </a:schemeClr>
              </a:solidFill>
            </a:ln>
          </p:spPr>
        </p:pic>
        <p:sp>
          <p:nvSpPr>
            <p:cNvPr id="108" name="文字方塊 107">
              <a:extLst>
                <a:ext uri="{FF2B5EF4-FFF2-40B4-BE49-F238E27FC236}">
                  <a16:creationId xmlns:a16="http://schemas.microsoft.com/office/drawing/2014/main" id="{75799EA6-C818-41C0-9C23-EA7EA6BE326B}"/>
                </a:ext>
              </a:extLst>
            </p:cNvPr>
            <p:cNvSpPr txBox="1"/>
            <p:nvPr/>
          </p:nvSpPr>
          <p:spPr>
            <a:xfrm>
              <a:off x="2740455" y="2126538"/>
              <a:ext cx="646331" cy="230832"/>
            </a:xfrm>
            <a:prstGeom prst="rect">
              <a:avLst/>
            </a:prstGeom>
            <a:solidFill>
              <a:schemeClr val="bg1"/>
            </a:solidFill>
          </p:spPr>
          <p:txBody>
            <a:bodyPr wrap="none" rtlCol="0">
              <a:spAutoFit/>
            </a:bodyPr>
            <a:lstStyle/>
            <a:p>
              <a:r>
                <a:rPr lang="zh-TW" altLang="en-US" sz="900" dirty="0">
                  <a:latin typeface="微軟正黑體" panose="020B0604030504040204" pitchFamily="34" charset="-120"/>
                  <a:ea typeface="微軟正黑體" panose="020B0604030504040204" pitchFamily="34" charset="-120"/>
                </a:rPr>
                <a:t>新增商品</a:t>
              </a:r>
            </a:p>
          </p:txBody>
        </p:sp>
      </p:grpSp>
      <p:sp>
        <p:nvSpPr>
          <p:cNvPr id="159" name="文字方塊 158">
            <a:extLst>
              <a:ext uri="{FF2B5EF4-FFF2-40B4-BE49-F238E27FC236}">
                <a16:creationId xmlns:a16="http://schemas.microsoft.com/office/drawing/2014/main" id="{2A69D3BE-1728-4778-9816-CD6FF716690C}"/>
              </a:ext>
            </a:extLst>
          </p:cNvPr>
          <p:cNvSpPr txBox="1"/>
          <p:nvPr/>
        </p:nvSpPr>
        <p:spPr>
          <a:xfrm>
            <a:off x="2527025" y="2916874"/>
            <a:ext cx="1176801" cy="261610"/>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直播銷售價格</a:t>
            </a:r>
          </a:p>
        </p:txBody>
      </p:sp>
      <p:sp>
        <p:nvSpPr>
          <p:cNvPr id="160" name="矩形 159">
            <a:extLst>
              <a:ext uri="{FF2B5EF4-FFF2-40B4-BE49-F238E27FC236}">
                <a16:creationId xmlns:a16="http://schemas.microsoft.com/office/drawing/2014/main" id="{A63BA088-E771-4E37-B3F4-D18DE48CF0F0}"/>
              </a:ext>
            </a:extLst>
          </p:cNvPr>
          <p:cNvSpPr/>
          <p:nvPr/>
        </p:nvSpPr>
        <p:spPr>
          <a:xfrm>
            <a:off x="2524443" y="965137"/>
            <a:ext cx="844399" cy="786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文字方塊 168">
            <a:extLst>
              <a:ext uri="{FF2B5EF4-FFF2-40B4-BE49-F238E27FC236}">
                <a16:creationId xmlns:a16="http://schemas.microsoft.com/office/drawing/2014/main" id="{742C6C23-D048-49A2-9052-6075E6D6E0EF}"/>
              </a:ext>
            </a:extLst>
          </p:cNvPr>
          <p:cNvSpPr txBox="1"/>
          <p:nvPr/>
        </p:nvSpPr>
        <p:spPr>
          <a:xfrm>
            <a:off x="2533834" y="3130358"/>
            <a:ext cx="854791" cy="261610"/>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販售數量</a:t>
            </a:r>
          </a:p>
        </p:txBody>
      </p:sp>
      <p:sp>
        <p:nvSpPr>
          <p:cNvPr id="170" name="文字方塊 169">
            <a:extLst>
              <a:ext uri="{FF2B5EF4-FFF2-40B4-BE49-F238E27FC236}">
                <a16:creationId xmlns:a16="http://schemas.microsoft.com/office/drawing/2014/main" id="{A496875B-A937-4431-BA3E-BD27B9B37CEC}"/>
              </a:ext>
            </a:extLst>
          </p:cNvPr>
          <p:cNvSpPr txBox="1"/>
          <p:nvPr/>
        </p:nvSpPr>
        <p:spPr>
          <a:xfrm>
            <a:off x="2546510" y="3347552"/>
            <a:ext cx="693786"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計時器</a:t>
            </a:r>
          </a:p>
        </p:txBody>
      </p:sp>
      <p:grpSp>
        <p:nvGrpSpPr>
          <p:cNvPr id="178" name="群組 177">
            <a:extLst>
              <a:ext uri="{FF2B5EF4-FFF2-40B4-BE49-F238E27FC236}">
                <a16:creationId xmlns:a16="http://schemas.microsoft.com/office/drawing/2014/main" id="{784FC2AD-C848-4B18-AD4F-339FE580CA49}"/>
              </a:ext>
            </a:extLst>
          </p:cNvPr>
          <p:cNvGrpSpPr/>
          <p:nvPr/>
        </p:nvGrpSpPr>
        <p:grpSpPr>
          <a:xfrm>
            <a:off x="2837523" y="3582854"/>
            <a:ext cx="684089" cy="261610"/>
            <a:chOff x="4417943" y="2274002"/>
            <a:chExt cx="545899" cy="261610"/>
          </a:xfrm>
        </p:grpSpPr>
        <p:sp>
          <p:nvSpPr>
            <p:cNvPr id="179" name="矩形: 圓角 178">
              <a:extLst>
                <a:ext uri="{FF2B5EF4-FFF2-40B4-BE49-F238E27FC236}">
                  <a16:creationId xmlns:a16="http://schemas.microsoft.com/office/drawing/2014/main" id="{9E06E2D1-95DF-49A0-88F0-8D90B27B72EA}"/>
                </a:ext>
              </a:extLst>
            </p:cNvPr>
            <p:cNvSpPr/>
            <p:nvPr/>
          </p:nvSpPr>
          <p:spPr>
            <a:xfrm>
              <a:off x="4417943" y="2303540"/>
              <a:ext cx="545899" cy="19804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80" name="文字方塊 179">
              <a:extLst>
                <a:ext uri="{FF2B5EF4-FFF2-40B4-BE49-F238E27FC236}">
                  <a16:creationId xmlns:a16="http://schemas.microsoft.com/office/drawing/2014/main" id="{382B2768-4CE8-4CC1-A1D5-998ED02B0DA5}"/>
                </a:ext>
              </a:extLst>
            </p:cNvPr>
            <p:cNvSpPr txBox="1"/>
            <p:nvPr/>
          </p:nvSpPr>
          <p:spPr>
            <a:xfrm>
              <a:off x="4486961" y="2274002"/>
              <a:ext cx="321728"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儲存</a:t>
              </a:r>
            </a:p>
          </p:txBody>
        </p:sp>
      </p:grpSp>
      <p:grpSp>
        <p:nvGrpSpPr>
          <p:cNvPr id="19" name="群組 18">
            <a:extLst>
              <a:ext uri="{FF2B5EF4-FFF2-40B4-BE49-F238E27FC236}">
                <a16:creationId xmlns:a16="http://schemas.microsoft.com/office/drawing/2014/main" id="{5A9B6E77-730B-4DBB-8332-0AAF29143E05}"/>
              </a:ext>
            </a:extLst>
          </p:cNvPr>
          <p:cNvGrpSpPr/>
          <p:nvPr/>
        </p:nvGrpSpPr>
        <p:grpSpPr>
          <a:xfrm>
            <a:off x="3955193" y="2901502"/>
            <a:ext cx="1043660" cy="253916"/>
            <a:chOff x="5363780" y="1854240"/>
            <a:chExt cx="914400" cy="253916"/>
          </a:xfrm>
        </p:grpSpPr>
        <p:sp>
          <p:nvSpPr>
            <p:cNvPr id="18" name="矩形 17">
              <a:extLst>
                <a:ext uri="{FF2B5EF4-FFF2-40B4-BE49-F238E27FC236}">
                  <a16:creationId xmlns:a16="http://schemas.microsoft.com/office/drawing/2014/main" id="{65DE02E4-FB1E-4F51-B0E7-C463D846AE2E}"/>
                </a:ext>
              </a:extLst>
            </p:cNvPr>
            <p:cNvSpPr/>
            <p:nvPr/>
          </p:nvSpPr>
          <p:spPr>
            <a:xfrm>
              <a:off x="5363780" y="1881125"/>
              <a:ext cx="914400" cy="189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1CCBD79F-AA4C-4460-BEDF-44A1ABCB980E}"/>
                </a:ext>
              </a:extLst>
            </p:cNvPr>
            <p:cNvSpPr txBox="1"/>
            <p:nvPr/>
          </p:nvSpPr>
          <p:spPr>
            <a:xfrm>
              <a:off x="5584421" y="1854240"/>
              <a:ext cx="567032" cy="253916"/>
            </a:xfrm>
            <a:prstGeom prst="rect">
              <a:avLst/>
            </a:prstGeom>
            <a:noFill/>
          </p:spPr>
          <p:txBody>
            <a:bodyPr wrap="square" rtlCol="0">
              <a:spAutoFit/>
            </a:bodyPr>
            <a:lstStyle/>
            <a:p>
              <a:r>
                <a:rPr lang="en-US" altLang="zh-TW" sz="1050" dirty="0">
                  <a:latin typeface="微軟正黑體" panose="020B0604030504040204" pitchFamily="34" charset="-120"/>
                  <a:ea typeface="微軟正黑體" panose="020B0604030504040204" pitchFamily="34" charset="-120"/>
                </a:rPr>
                <a:t>800</a:t>
              </a:r>
              <a:r>
                <a:rPr lang="zh-TW" altLang="en-US" sz="1050" dirty="0">
                  <a:latin typeface="微軟正黑體" panose="020B0604030504040204" pitchFamily="34" charset="-120"/>
                  <a:ea typeface="微軟正黑體" panose="020B0604030504040204" pitchFamily="34" charset="-120"/>
                </a:rPr>
                <a:t>元</a:t>
              </a:r>
            </a:p>
          </p:txBody>
        </p:sp>
      </p:grpSp>
      <p:grpSp>
        <p:nvGrpSpPr>
          <p:cNvPr id="190" name="群組 189">
            <a:extLst>
              <a:ext uri="{FF2B5EF4-FFF2-40B4-BE49-F238E27FC236}">
                <a16:creationId xmlns:a16="http://schemas.microsoft.com/office/drawing/2014/main" id="{5469D7C1-60FA-40AC-B234-D6D7CB98AB86}"/>
              </a:ext>
            </a:extLst>
          </p:cNvPr>
          <p:cNvGrpSpPr/>
          <p:nvPr/>
        </p:nvGrpSpPr>
        <p:grpSpPr>
          <a:xfrm>
            <a:off x="3949628" y="3111223"/>
            <a:ext cx="1043660" cy="253916"/>
            <a:chOff x="5363780" y="1854337"/>
            <a:chExt cx="914400" cy="253916"/>
          </a:xfrm>
        </p:grpSpPr>
        <p:sp>
          <p:nvSpPr>
            <p:cNvPr id="191" name="矩形 190">
              <a:extLst>
                <a:ext uri="{FF2B5EF4-FFF2-40B4-BE49-F238E27FC236}">
                  <a16:creationId xmlns:a16="http://schemas.microsoft.com/office/drawing/2014/main" id="{1F38FAA8-3C19-4F39-AA1D-9F7943E51D00}"/>
                </a:ext>
              </a:extLst>
            </p:cNvPr>
            <p:cNvSpPr/>
            <p:nvPr/>
          </p:nvSpPr>
          <p:spPr>
            <a:xfrm>
              <a:off x="5363780" y="1881125"/>
              <a:ext cx="914400" cy="189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文字方塊 191">
              <a:extLst>
                <a:ext uri="{FF2B5EF4-FFF2-40B4-BE49-F238E27FC236}">
                  <a16:creationId xmlns:a16="http://schemas.microsoft.com/office/drawing/2014/main" id="{FB7CFEED-EC56-4E67-9F81-30F3FF1F6F25}"/>
                </a:ext>
              </a:extLst>
            </p:cNvPr>
            <p:cNvSpPr txBox="1"/>
            <p:nvPr/>
          </p:nvSpPr>
          <p:spPr>
            <a:xfrm>
              <a:off x="5616429" y="1854337"/>
              <a:ext cx="519200" cy="253916"/>
            </a:xfrm>
            <a:prstGeom prst="rect">
              <a:avLst/>
            </a:prstGeom>
            <a:noFill/>
          </p:spPr>
          <p:txBody>
            <a:bodyPr wrap="square" rtlCol="0">
              <a:spAutoFit/>
            </a:bodyPr>
            <a:lstStyle/>
            <a:p>
              <a:r>
                <a:rPr lang="en-US" altLang="zh-TW" sz="1050" dirty="0">
                  <a:latin typeface="微軟正黑體" panose="020B0604030504040204" pitchFamily="34" charset="-120"/>
                  <a:ea typeface="微軟正黑體" panose="020B0604030504040204" pitchFamily="34" charset="-120"/>
                </a:rPr>
                <a:t>30</a:t>
              </a:r>
              <a:r>
                <a:rPr lang="zh-TW" altLang="en-US" sz="1050" dirty="0">
                  <a:latin typeface="微軟正黑體" panose="020B0604030504040204" pitchFamily="34" charset="-120"/>
                  <a:ea typeface="微軟正黑體" panose="020B0604030504040204" pitchFamily="34" charset="-120"/>
                </a:rPr>
                <a:t>個</a:t>
              </a:r>
            </a:p>
          </p:txBody>
        </p:sp>
      </p:grpSp>
      <p:grpSp>
        <p:nvGrpSpPr>
          <p:cNvPr id="193" name="群組 192">
            <a:extLst>
              <a:ext uri="{FF2B5EF4-FFF2-40B4-BE49-F238E27FC236}">
                <a16:creationId xmlns:a16="http://schemas.microsoft.com/office/drawing/2014/main" id="{3734FB35-DE90-4656-A18C-BB722A7632B9}"/>
              </a:ext>
            </a:extLst>
          </p:cNvPr>
          <p:cNvGrpSpPr/>
          <p:nvPr/>
        </p:nvGrpSpPr>
        <p:grpSpPr>
          <a:xfrm>
            <a:off x="3962574" y="3309870"/>
            <a:ext cx="1043660" cy="253916"/>
            <a:chOff x="5363780" y="1828549"/>
            <a:chExt cx="914400" cy="253916"/>
          </a:xfrm>
        </p:grpSpPr>
        <p:sp>
          <p:nvSpPr>
            <p:cNvPr id="194" name="矩形 193">
              <a:extLst>
                <a:ext uri="{FF2B5EF4-FFF2-40B4-BE49-F238E27FC236}">
                  <a16:creationId xmlns:a16="http://schemas.microsoft.com/office/drawing/2014/main" id="{E0D9149A-FAA6-490C-8EAF-1C53C4A5CE73}"/>
                </a:ext>
              </a:extLst>
            </p:cNvPr>
            <p:cNvSpPr/>
            <p:nvPr/>
          </p:nvSpPr>
          <p:spPr>
            <a:xfrm>
              <a:off x="5363780" y="1881125"/>
              <a:ext cx="914400" cy="189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文字方塊 194">
              <a:extLst>
                <a:ext uri="{FF2B5EF4-FFF2-40B4-BE49-F238E27FC236}">
                  <a16:creationId xmlns:a16="http://schemas.microsoft.com/office/drawing/2014/main" id="{FC7E79DD-8153-4F3C-BFD2-A1D087051837}"/>
                </a:ext>
              </a:extLst>
            </p:cNvPr>
            <p:cNvSpPr txBox="1"/>
            <p:nvPr/>
          </p:nvSpPr>
          <p:spPr>
            <a:xfrm>
              <a:off x="5492618" y="1828549"/>
              <a:ext cx="733271" cy="253916"/>
            </a:xfrm>
            <a:prstGeom prst="rect">
              <a:avLst/>
            </a:prstGeom>
            <a:noFill/>
          </p:spPr>
          <p:txBody>
            <a:bodyPr wrap="square" rtlCol="0">
              <a:spAutoFit/>
            </a:bodyPr>
            <a:lstStyle/>
            <a:p>
              <a:r>
                <a:rPr lang="en-US" altLang="zh-TW" sz="1050" dirty="0">
                  <a:latin typeface="微軟正黑體" panose="020B0604030504040204" pitchFamily="34" charset="-120"/>
                  <a:ea typeface="微軟正黑體" panose="020B0604030504040204" pitchFamily="34" charset="-120"/>
                </a:rPr>
                <a:t>00:02:00</a:t>
              </a:r>
              <a:endParaRPr lang="zh-TW" altLang="en-US" sz="1050" dirty="0">
                <a:latin typeface="微軟正黑體" panose="020B0604030504040204" pitchFamily="34" charset="-120"/>
                <a:ea typeface="微軟正黑體" panose="020B0604030504040204" pitchFamily="34" charset="-120"/>
              </a:endParaRPr>
            </a:p>
          </p:txBody>
        </p:sp>
      </p:grpSp>
      <p:grpSp>
        <p:nvGrpSpPr>
          <p:cNvPr id="196" name="群組 195">
            <a:extLst>
              <a:ext uri="{FF2B5EF4-FFF2-40B4-BE49-F238E27FC236}">
                <a16:creationId xmlns:a16="http://schemas.microsoft.com/office/drawing/2014/main" id="{230CF2C3-7CAD-4DD9-B813-10C876FAB742}"/>
              </a:ext>
            </a:extLst>
          </p:cNvPr>
          <p:cNvGrpSpPr/>
          <p:nvPr/>
        </p:nvGrpSpPr>
        <p:grpSpPr>
          <a:xfrm>
            <a:off x="4135642" y="3592141"/>
            <a:ext cx="684089" cy="261610"/>
            <a:chOff x="4417943" y="2274002"/>
            <a:chExt cx="545899" cy="261610"/>
          </a:xfrm>
        </p:grpSpPr>
        <p:sp>
          <p:nvSpPr>
            <p:cNvPr id="197" name="矩形: 圓角 196">
              <a:extLst>
                <a:ext uri="{FF2B5EF4-FFF2-40B4-BE49-F238E27FC236}">
                  <a16:creationId xmlns:a16="http://schemas.microsoft.com/office/drawing/2014/main" id="{710E0CE9-A8AB-4C5A-9644-1BE37E08E841}"/>
                </a:ext>
              </a:extLst>
            </p:cNvPr>
            <p:cNvSpPr/>
            <p:nvPr/>
          </p:nvSpPr>
          <p:spPr>
            <a:xfrm>
              <a:off x="4417943" y="2303540"/>
              <a:ext cx="545899" cy="19804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98" name="文字方塊 197">
              <a:extLst>
                <a:ext uri="{FF2B5EF4-FFF2-40B4-BE49-F238E27FC236}">
                  <a16:creationId xmlns:a16="http://schemas.microsoft.com/office/drawing/2014/main" id="{41B4A010-C950-439C-AD0F-04211BD6B933}"/>
                </a:ext>
              </a:extLst>
            </p:cNvPr>
            <p:cNvSpPr txBox="1"/>
            <p:nvPr/>
          </p:nvSpPr>
          <p:spPr>
            <a:xfrm>
              <a:off x="4486961" y="2274002"/>
              <a:ext cx="425156"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刪除</a:t>
              </a:r>
            </a:p>
          </p:txBody>
        </p:sp>
      </p:grpSp>
      <p:sp>
        <p:nvSpPr>
          <p:cNvPr id="199" name="文字方塊 198">
            <a:extLst>
              <a:ext uri="{FF2B5EF4-FFF2-40B4-BE49-F238E27FC236}">
                <a16:creationId xmlns:a16="http://schemas.microsoft.com/office/drawing/2014/main" id="{49AA21B5-18FD-493F-B68B-AAC310F2DF92}"/>
              </a:ext>
            </a:extLst>
          </p:cNvPr>
          <p:cNvSpPr txBox="1"/>
          <p:nvPr/>
        </p:nvSpPr>
        <p:spPr>
          <a:xfrm>
            <a:off x="6136130" y="1023690"/>
            <a:ext cx="1210588" cy="215444"/>
          </a:xfrm>
          <a:prstGeom prst="rect">
            <a:avLst/>
          </a:prstGeom>
          <a:noFill/>
        </p:spPr>
        <p:txBody>
          <a:bodyPr wrap="none" rtlCol="0">
            <a:spAutoFit/>
          </a:bodyPr>
          <a:lstStyle>
            <a:defPPr>
              <a:defRPr lang="zh-TW"/>
            </a:defPPr>
            <a:lvl1pPr>
              <a:defRPr sz="1100" b="1" u="sng">
                <a:solidFill>
                  <a:schemeClr val="tx2">
                    <a:lumMod val="60000"/>
                    <a:lumOff val="40000"/>
                  </a:schemeClr>
                </a:solidFill>
                <a:latin typeface="微軟正黑體" panose="020B0604030504040204" pitchFamily="34" charset="-120"/>
                <a:ea typeface="微軟正黑體" panose="020B0604030504040204" pitchFamily="34" charset="-120"/>
              </a:defRPr>
            </a:lvl1pPr>
          </a:lstStyle>
          <a:p>
            <a:r>
              <a:rPr lang="zh-TW" altLang="en-US" sz="800" dirty="0"/>
              <a:t>點選項目即可進行修改</a:t>
            </a:r>
          </a:p>
        </p:txBody>
      </p:sp>
      <p:sp>
        <p:nvSpPr>
          <p:cNvPr id="186" name="文字方塊 185">
            <a:extLst>
              <a:ext uri="{FF2B5EF4-FFF2-40B4-BE49-F238E27FC236}">
                <a16:creationId xmlns:a16="http://schemas.microsoft.com/office/drawing/2014/main" id="{7841E2FD-41B4-4AF4-9C9F-4515B6DE632D}"/>
              </a:ext>
            </a:extLst>
          </p:cNvPr>
          <p:cNvSpPr txBox="1"/>
          <p:nvPr/>
        </p:nvSpPr>
        <p:spPr>
          <a:xfrm>
            <a:off x="8344341" y="498525"/>
            <a:ext cx="670410" cy="246221"/>
          </a:xfrm>
          <a:prstGeom prst="rect">
            <a:avLst/>
          </a:prstGeom>
          <a:noFill/>
          <a:ln>
            <a:solidFill>
              <a:schemeClr val="accent4"/>
            </a:solidFill>
          </a:ln>
        </p:spPr>
        <p:txBody>
          <a:bodyPr wrap="square" rtlCol="0">
            <a:spAutoFit/>
          </a:bodyPr>
          <a:lstStyle/>
          <a:p>
            <a:endParaRPr lang="zh-TW" altLang="en-US" sz="1000" b="1" dirty="0">
              <a:solidFill>
                <a:srgbClr val="C00000"/>
              </a:solidFill>
              <a:latin typeface="微軟正黑體" panose="020B0604030504040204" pitchFamily="34" charset="-120"/>
              <a:ea typeface="微軟正黑體" panose="020B0604030504040204" pitchFamily="34" charset="-120"/>
            </a:endParaRPr>
          </a:p>
        </p:txBody>
      </p:sp>
      <p:sp>
        <p:nvSpPr>
          <p:cNvPr id="185" name="文字方塊 184">
            <a:extLst>
              <a:ext uri="{FF2B5EF4-FFF2-40B4-BE49-F238E27FC236}">
                <a16:creationId xmlns:a16="http://schemas.microsoft.com/office/drawing/2014/main" id="{93F8FE0C-ADC8-4E31-9545-57B4212511E2}"/>
              </a:ext>
            </a:extLst>
          </p:cNvPr>
          <p:cNvSpPr txBox="1"/>
          <p:nvPr/>
        </p:nvSpPr>
        <p:spPr>
          <a:xfrm>
            <a:off x="8382680" y="499703"/>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準備中</a:t>
            </a:r>
          </a:p>
        </p:txBody>
      </p:sp>
      <p:grpSp>
        <p:nvGrpSpPr>
          <p:cNvPr id="201" name="群組 200">
            <a:extLst>
              <a:ext uri="{FF2B5EF4-FFF2-40B4-BE49-F238E27FC236}">
                <a16:creationId xmlns:a16="http://schemas.microsoft.com/office/drawing/2014/main" id="{AA3E2A03-5AD0-4D6C-8B8C-5C84E88E6286}"/>
              </a:ext>
            </a:extLst>
          </p:cNvPr>
          <p:cNvGrpSpPr/>
          <p:nvPr/>
        </p:nvGrpSpPr>
        <p:grpSpPr>
          <a:xfrm>
            <a:off x="8236967" y="1008073"/>
            <a:ext cx="646331" cy="230832"/>
            <a:chOff x="2911233" y="3869601"/>
            <a:chExt cx="716453" cy="230832"/>
          </a:xfrm>
        </p:grpSpPr>
        <p:sp>
          <p:nvSpPr>
            <p:cNvPr id="202" name="矩形: 圓角 201">
              <a:extLst>
                <a:ext uri="{FF2B5EF4-FFF2-40B4-BE49-F238E27FC236}">
                  <a16:creationId xmlns:a16="http://schemas.microsoft.com/office/drawing/2014/main" id="{B2187C96-EB8A-41CB-9DB7-920B5296269F}"/>
                </a:ext>
              </a:extLst>
            </p:cNvPr>
            <p:cNvSpPr/>
            <p:nvPr/>
          </p:nvSpPr>
          <p:spPr>
            <a:xfrm>
              <a:off x="2974824" y="3887596"/>
              <a:ext cx="608433" cy="17579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文字方塊 202">
              <a:extLst>
                <a:ext uri="{FF2B5EF4-FFF2-40B4-BE49-F238E27FC236}">
                  <a16:creationId xmlns:a16="http://schemas.microsoft.com/office/drawing/2014/main" id="{1B08057F-2690-41B3-9BC0-188C5ADB6E37}"/>
                </a:ext>
              </a:extLst>
            </p:cNvPr>
            <p:cNvSpPr txBox="1"/>
            <p:nvPr/>
          </p:nvSpPr>
          <p:spPr>
            <a:xfrm>
              <a:off x="2911233" y="3869601"/>
              <a:ext cx="716453" cy="230832"/>
            </a:xfrm>
            <a:prstGeom prst="rect">
              <a:avLst/>
            </a:prstGeom>
            <a:noFill/>
            <a:ln>
              <a:noFill/>
            </a:ln>
          </p:spPr>
          <p:txBody>
            <a:bodyPr wrap="none" rtlCol="0">
              <a:spAutoFit/>
            </a:bodyPr>
            <a:lstStyle/>
            <a:p>
              <a:r>
                <a:rPr lang="zh-TW" altLang="en-US" sz="900" b="1" dirty="0">
                  <a:latin typeface="微軟正黑體" panose="020B0604030504040204" pitchFamily="34" charset="-120"/>
                  <a:ea typeface="微軟正黑體" panose="020B0604030504040204" pitchFamily="34" charset="-120"/>
                </a:rPr>
                <a:t>新增活動</a:t>
              </a:r>
            </a:p>
          </p:txBody>
        </p:sp>
      </p:grpSp>
      <p:sp>
        <p:nvSpPr>
          <p:cNvPr id="204" name="文字方塊 203">
            <a:extLst>
              <a:ext uri="{FF2B5EF4-FFF2-40B4-BE49-F238E27FC236}">
                <a16:creationId xmlns:a16="http://schemas.microsoft.com/office/drawing/2014/main" id="{EF31FA30-C8FB-4192-870D-5C5187F62829}"/>
              </a:ext>
            </a:extLst>
          </p:cNvPr>
          <p:cNvSpPr txBox="1"/>
          <p:nvPr/>
        </p:nvSpPr>
        <p:spPr>
          <a:xfrm>
            <a:off x="5430172" y="993900"/>
            <a:ext cx="800219" cy="276999"/>
          </a:xfrm>
          <a:prstGeom prst="rect">
            <a:avLst/>
          </a:prstGeom>
          <a:noFill/>
        </p:spPr>
        <p:txBody>
          <a:bodyPr wrap="non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遊戲項目</a:t>
            </a:r>
          </a:p>
        </p:txBody>
      </p:sp>
      <p:cxnSp>
        <p:nvCxnSpPr>
          <p:cNvPr id="205" name="直線接點 204">
            <a:extLst>
              <a:ext uri="{FF2B5EF4-FFF2-40B4-BE49-F238E27FC236}">
                <a16:creationId xmlns:a16="http://schemas.microsoft.com/office/drawing/2014/main" id="{5D35E837-4C16-4A5B-9FE6-CBCED1BD89B7}"/>
              </a:ext>
            </a:extLst>
          </p:cNvPr>
          <p:cNvCxnSpPr>
            <a:cxnSpLocks/>
          </p:cNvCxnSpPr>
          <p:nvPr/>
        </p:nvCxnSpPr>
        <p:spPr>
          <a:xfrm>
            <a:off x="5499489" y="1257427"/>
            <a:ext cx="332119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6" name="文字方塊 205">
            <a:extLst>
              <a:ext uri="{FF2B5EF4-FFF2-40B4-BE49-F238E27FC236}">
                <a16:creationId xmlns:a16="http://schemas.microsoft.com/office/drawing/2014/main" id="{C732F089-F58A-4673-A408-400DDEC09D62}"/>
              </a:ext>
            </a:extLst>
          </p:cNvPr>
          <p:cNvSpPr txBox="1"/>
          <p:nvPr/>
        </p:nvSpPr>
        <p:spPr>
          <a:xfrm>
            <a:off x="5405727" y="1301865"/>
            <a:ext cx="1577676"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終極密碼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兔兔娃▼</a:t>
            </a:r>
          </a:p>
        </p:txBody>
      </p:sp>
      <p:sp>
        <p:nvSpPr>
          <p:cNvPr id="207" name="文字方塊 206">
            <a:extLst>
              <a:ext uri="{FF2B5EF4-FFF2-40B4-BE49-F238E27FC236}">
                <a16:creationId xmlns:a16="http://schemas.microsoft.com/office/drawing/2014/main" id="{282FFD2A-04EE-4D22-A7A7-AD8E455B74A9}"/>
              </a:ext>
            </a:extLst>
          </p:cNvPr>
          <p:cNvSpPr txBox="1"/>
          <p:nvPr/>
        </p:nvSpPr>
        <p:spPr>
          <a:xfrm>
            <a:off x="5404855" y="2050050"/>
            <a:ext cx="2385589"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投票</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大家希望情人節收到哪種花束</a:t>
            </a:r>
            <a:r>
              <a:rPr lang="en-US" altLang="zh-TW" sz="1000" dirty="0">
                <a:latin typeface="微軟正黑體" panose="020B0604030504040204" pitchFamily="34" charset="-120"/>
                <a:ea typeface="微軟正黑體" panose="020B0604030504040204" pitchFamily="34" charset="-120"/>
              </a:rPr>
              <a:t>? </a:t>
            </a:r>
            <a:r>
              <a:rPr lang="zh-TW" altLang="en-US" sz="1000" dirty="0">
                <a:latin typeface="微軟正黑體" panose="020B0604030504040204" pitchFamily="34" charset="-120"/>
                <a:ea typeface="微軟正黑體" panose="020B0604030504040204" pitchFamily="34" charset="-120"/>
              </a:rPr>
              <a:t>▲</a:t>
            </a:r>
            <a:endParaRPr lang="en-US" altLang="zh-TW" sz="1000" dirty="0">
              <a:latin typeface="微軟正黑體" panose="020B0604030504040204" pitchFamily="34" charset="-120"/>
              <a:ea typeface="微軟正黑體" panose="020B0604030504040204" pitchFamily="34" charset="-120"/>
            </a:endParaRPr>
          </a:p>
        </p:txBody>
      </p:sp>
      <p:sp>
        <p:nvSpPr>
          <p:cNvPr id="208" name="文字方塊 207">
            <a:extLst>
              <a:ext uri="{FF2B5EF4-FFF2-40B4-BE49-F238E27FC236}">
                <a16:creationId xmlns:a16="http://schemas.microsoft.com/office/drawing/2014/main" id="{64E40B45-9931-4981-A54F-F824BDBA8DBD}"/>
              </a:ext>
            </a:extLst>
          </p:cNvPr>
          <p:cNvSpPr txBox="1"/>
          <p:nvPr/>
        </p:nvSpPr>
        <p:spPr>
          <a:xfrm>
            <a:off x="5419876" y="2518799"/>
            <a:ext cx="1960793"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關鍵字</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好友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小豬娃▲</a:t>
            </a:r>
          </a:p>
        </p:txBody>
      </p:sp>
      <p:grpSp>
        <p:nvGrpSpPr>
          <p:cNvPr id="29" name="群組 28">
            <a:extLst>
              <a:ext uri="{FF2B5EF4-FFF2-40B4-BE49-F238E27FC236}">
                <a16:creationId xmlns:a16="http://schemas.microsoft.com/office/drawing/2014/main" id="{079056C5-5BBB-441E-99F2-E05F89308CC3}"/>
              </a:ext>
            </a:extLst>
          </p:cNvPr>
          <p:cNvGrpSpPr/>
          <p:nvPr/>
        </p:nvGrpSpPr>
        <p:grpSpPr>
          <a:xfrm>
            <a:off x="5757709" y="2243642"/>
            <a:ext cx="657967" cy="246221"/>
            <a:chOff x="5550189" y="1794027"/>
            <a:chExt cx="657967" cy="246221"/>
          </a:xfrm>
        </p:grpSpPr>
        <p:pic>
          <p:nvPicPr>
            <p:cNvPr id="209" name="圖片 208">
              <a:extLst>
                <a:ext uri="{FF2B5EF4-FFF2-40B4-BE49-F238E27FC236}">
                  <a16:creationId xmlns:a16="http://schemas.microsoft.com/office/drawing/2014/main" id="{E78CE3E6-531C-4E7B-8685-40DBEF6D3B12}"/>
                </a:ext>
              </a:extLst>
            </p:cNvPr>
            <p:cNvPicPr>
              <a:picLocks noChangeAspect="1"/>
            </p:cNvPicPr>
            <p:nvPr/>
          </p:nvPicPr>
          <p:blipFill rotWithShape="1">
            <a:blip r:embed="rId7"/>
            <a:srcRect l="27600" t="42798" r="69760" b="52255"/>
            <a:stretch/>
          </p:blipFill>
          <p:spPr>
            <a:xfrm>
              <a:off x="5550189" y="1836761"/>
              <a:ext cx="164960" cy="173862"/>
            </a:xfrm>
            <a:prstGeom prst="rect">
              <a:avLst/>
            </a:prstGeom>
          </p:spPr>
        </p:pic>
        <p:sp>
          <p:nvSpPr>
            <p:cNvPr id="212" name="文字方塊 211">
              <a:extLst>
                <a:ext uri="{FF2B5EF4-FFF2-40B4-BE49-F238E27FC236}">
                  <a16:creationId xmlns:a16="http://schemas.microsoft.com/office/drawing/2014/main" id="{DDF6044A-D2B9-49E0-B46D-4ED8285EF59F}"/>
                </a:ext>
              </a:extLst>
            </p:cNvPr>
            <p:cNvSpPr txBox="1"/>
            <p:nvPr/>
          </p:nvSpPr>
          <p:spPr>
            <a:xfrm>
              <a:off x="5637166" y="1794027"/>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玫瑰</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F788FD2E-8DDF-4678-89DE-753849D0E96A}"/>
              </a:ext>
            </a:extLst>
          </p:cNvPr>
          <p:cNvGrpSpPr/>
          <p:nvPr/>
        </p:nvGrpSpPr>
        <p:grpSpPr>
          <a:xfrm>
            <a:off x="6400558" y="2243979"/>
            <a:ext cx="715058" cy="246221"/>
            <a:chOff x="6628700" y="1803320"/>
            <a:chExt cx="715058" cy="246221"/>
          </a:xfrm>
        </p:grpSpPr>
        <p:pic>
          <p:nvPicPr>
            <p:cNvPr id="210" name="圖片 209">
              <a:extLst>
                <a:ext uri="{FF2B5EF4-FFF2-40B4-BE49-F238E27FC236}">
                  <a16:creationId xmlns:a16="http://schemas.microsoft.com/office/drawing/2014/main" id="{4D6BF210-550F-412E-83E4-2166CB3F6E3E}"/>
                </a:ext>
              </a:extLst>
            </p:cNvPr>
            <p:cNvPicPr>
              <a:picLocks noChangeAspect="1"/>
            </p:cNvPicPr>
            <p:nvPr/>
          </p:nvPicPr>
          <p:blipFill rotWithShape="1">
            <a:blip r:embed="rId7"/>
            <a:srcRect l="30119" t="42798" r="67199" b="52255"/>
            <a:stretch/>
          </p:blipFill>
          <p:spPr>
            <a:xfrm>
              <a:off x="6628700" y="1835167"/>
              <a:ext cx="193887" cy="201136"/>
            </a:xfrm>
            <a:prstGeom prst="rect">
              <a:avLst/>
            </a:prstGeom>
          </p:spPr>
        </p:pic>
        <p:sp>
          <p:nvSpPr>
            <p:cNvPr id="213" name="文字方塊 212">
              <a:extLst>
                <a:ext uri="{FF2B5EF4-FFF2-40B4-BE49-F238E27FC236}">
                  <a16:creationId xmlns:a16="http://schemas.microsoft.com/office/drawing/2014/main" id="{1FD3F031-5AEE-4C2F-B1C4-720845A6627E}"/>
                </a:ext>
              </a:extLst>
            </p:cNvPr>
            <p:cNvSpPr txBox="1"/>
            <p:nvPr/>
          </p:nvSpPr>
          <p:spPr>
            <a:xfrm>
              <a:off x="6772768" y="1803320"/>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百合</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1" name="群組 30">
            <a:extLst>
              <a:ext uri="{FF2B5EF4-FFF2-40B4-BE49-F238E27FC236}">
                <a16:creationId xmlns:a16="http://schemas.microsoft.com/office/drawing/2014/main" id="{AAF44535-8E35-4799-B0B8-296483EDAB3D}"/>
              </a:ext>
            </a:extLst>
          </p:cNvPr>
          <p:cNvGrpSpPr/>
          <p:nvPr/>
        </p:nvGrpSpPr>
        <p:grpSpPr>
          <a:xfrm>
            <a:off x="7083868" y="2259285"/>
            <a:ext cx="669801" cy="246221"/>
            <a:chOff x="7699980" y="1819129"/>
            <a:chExt cx="669801" cy="246221"/>
          </a:xfrm>
        </p:grpSpPr>
        <p:pic>
          <p:nvPicPr>
            <p:cNvPr id="211" name="圖片 210">
              <a:extLst>
                <a:ext uri="{FF2B5EF4-FFF2-40B4-BE49-F238E27FC236}">
                  <a16:creationId xmlns:a16="http://schemas.microsoft.com/office/drawing/2014/main" id="{E0200D3E-302A-4DD8-B0BF-A40681691E4E}"/>
                </a:ext>
              </a:extLst>
            </p:cNvPr>
            <p:cNvPicPr>
              <a:picLocks noChangeAspect="1"/>
            </p:cNvPicPr>
            <p:nvPr/>
          </p:nvPicPr>
          <p:blipFill rotWithShape="1">
            <a:blip r:embed="rId7"/>
            <a:srcRect l="32581" t="42798" r="64810" b="52255"/>
            <a:stretch/>
          </p:blipFill>
          <p:spPr>
            <a:xfrm>
              <a:off x="7699980" y="1840109"/>
              <a:ext cx="172081" cy="176360"/>
            </a:xfrm>
            <a:prstGeom prst="rect">
              <a:avLst/>
            </a:prstGeom>
          </p:spPr>
        </p:pic>
        <p:sp>
          <p:nvSpPr>
            <p:cNvPr id="214" name="文字方塊 213">
              <a:extLst>
                <a:ext uri="{FF2B5EF4-FFF2-40B4-BE49-F238E27FC236}">
                  <a16:creationId xmlns:a16="http://schemas.microsoft.com/office/drawing/2014/main" id="{B86D2765-2C3B-4950-9A44-A22ABCEFAAA0}"/>
                </a:ext>
              </a:extLst>
            </p:cNvPr>
            <p:cNvSpPr txBox="1"/>
            <p:nvPr/>
          </p:nvSpPr>
          <p:spPr>
            <a:xfrm>
              <a:off x="7798791" y="1819129"/>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桔梗</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sp>
        <p:nvSpPr>
          <p:cNvPr id="215" name="文字方塊 214">
            <a:extLst>
              <a:ext uri="{FF2B5EF4-FFF2-40B4-BE49-F238E27FC236}">
                <a16:creationId xmlns:a16="http://schemas.microsoft.com/office/drawing/2014/main" id="{BDCCC608-DE26-429E-9DF8-E920ECC28989}"/>
              </a:ext>
            </a:extLst>
          </p:cNvPr>
          <p:cNvSpPr txBox="1"/>
          <p:nvPr/>
        </p:nvSpPr>
        <p:spPr>
          <a:xfrm>
            <a:off x="5717960" y="1472147"/>
            <a:ext cx="1412566" cy="553998"/>
          </a:xfrm>
          <a:prstGeom prst="rect">
            <a:avLst/>
          </a:prstGeom>
          <a:noFill/>
        </p:spPr>
        <p:txBody>
          <a:bodyPr wrap="none" rtlCol="0">
            <a:spAutoFit/>
          </a:bodyPr>
          <a:lstStyle/>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兔子娃娃</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獎品名額</a:t>
            </a:r>
            <a:r>
              <a:rPr lang="en-US" altLang="zh-TW" sz="1000" dirty="0">
                <a:latin typeface="微軟正黑體" panose="020B0604030504040204" pitchFamily="34" charset="-120"/>
                <a:ea typeface="微軟正黑體" panose="020B0604030504040204" pitchFamily="34" charset="-120"/>
              </a:rPr>
              <a:t>:3</a:t>
            </a:r>
            <a:r>
              <a:rPr lang="zh-TW" altLang="en-US" sz="1000" dirty="0">
                <a:latin typeface="微軟正黑體" panose="020B0604030504040204" pitchFamily="34" charset="-120"/>
                <a:ea typeface="微軟正黑體" panose="020B0604030504040204" pitchFamily="34" charset="-120"/>
              </a:rPr>
              <a:t>名</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計時器</a:t>
            </a:r>
            <a:r>
              <a:rPr lang="en-US" altLang="zh-TW" sz="1000" dirty="0">
                <a:latin typeface="微軟正黑體" panose="020B0604030504040204" pitchFamily="34" charset="-120"/>
                <a:ea typeface="微軟正黑體" panose="020B0604030504040204" pitchFamily="34" charset="-120"/>
              </a:rPr>
              <a:t>:2</a:t>
            </a:r>
            <a:r>
              <a:rPr lang="zh-TW" altLang="en-US" sz="1000" dirty="0">
                <a:latin typeface="微軟正黑體" panose="020B0604030504040204" pitchFamily="34" charset="-120"/>
                <a:ea typeface="微軟正黑體" panose="020B0604030504040204" pitchFamily="34" charset="-120"/>
              </a:rPr>
              <a:t>分鐘</a:t>
            </a:r>
          </a:p>
        </p:txBody>
      </p:sp>
      <p:sp>
        <p:nvSpPr>
          <p:cNvPr id="216" name="文字方塊 215">
            <a:extLst>
              <a:ext uri="{FF2B5EF4-FFF2-40B4-BE49-F238E27FC236}">
                <a16:creationId xmlns:a16="http://schemas.microsoft.com/office/drawing/2014/main" id="{17AB4A75-30C2-4299-B040-2325170C3A1D}"/>
              </a:ext>
            </a:extLst>
          </p:cNvPr>
          <p:cNvSpPr txBox="1"/>
          <p:nvPr/>
        </p:nvSpPr>
        <p:spPr>
          <a:xfrm>
            <a:off x="8308909" y="1306471"/>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等待中</a:t>
            </a:r>
          </a:p>
        </p:txBody>
      </p:sp>
      <p:pic>
        <p:nvPicPr>
          <p:cNvPr id="217" name="圖片 216">
            <a:extLst>
              <a:ext uri="{FF2B5EF4-FFF2-40B4-BE49-F238E27FC236}">
                <a16:creationId xmlns:a16="http://schemas.microsoft.com/office/drawing/2014/main" id="{07A1BB3C-4864-41A9-93EB-20996A1253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4647" y="2498001"/>
            <a:ext cx="205910" cy="196086"/>
          </a:xfrm>
          <a:prstGeom prst="rect">
            <a:avLst/>
          </a:prstGeom>
        </p:spPr>
      </p:pic>
      <p:sp>
        <p:nvSpPr>
          <p:cNvPr id="232" name="矩形: 圓角 231">
            <a:extLst>
              <a:ext uri="{FF2B5EF4-FFF2-40B4-BE49-F238E27FC236}">
                <a16:creationId xmlns:a16="http://schemas.microsoft.com/office/drawing/2014/main" id="{E4422F3B-5FA9-4476-A3C5-E566BE1F7F82}"/>
              </a:ext>
            </a:extLst>
          </p:cNvPr>
          <p:cNvSpPr/>
          <p:nvPr/>
        </p:nvSpPr>
        <p:spPr>
          <a:xfrm>
            <a:off x="4559123" y="5973971"/>
            <a:ext cx="2290577" cy="2200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矩形 232">
            <a:extLst>
              <a:ext uri="{FF2B5EF4-FFF2-40B4-BE49-F238E27FC236}">
                <a16:creationId xmlns:a16="http://schemas.microsoft.com/office/drawing/2014/main" id="{64E40225-22C5-4B18-9A01-85831A5325CD}"/>
              </a:ext>
            </a:extLst>
          </p:cNvPr>
          <p:cNvSpPr/>
          <p:nvPr/>
        </p:nvSpPr>
        <p:spPr>
          <a:xfrm>
            <a:off x="4607463" y="4271611"/>
            <a:ext cx="2235043" cy="2133156"/>
          </a:xfrm>
          <a:prstGeom prst="rect">
            <a:avLst/>
          </a:prstGeom>
          <a:solidFill>
            <a:srgbClr val="AFABAB"/>
          </a:solid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矩形 233">
            <a:extLst>
              <a:ext uri="{FF2B5EF4-FFF2-40B4-BE49-F238E27FC236}">
                <a16:creationId xmlns:a16="http://schemas.microsoft.com/office/drawing/2014/main" id="{D5B8C3B3-FB55-4EF2-962D-9769C4F2DF88}"/>
              </a:ext>
            </a:extLst>
          </p:cNvPr>
          <p:cNvSpPr/>
          <p:nvPr/>
        </p:nvSpPr>
        <p:spPr>
          <a:xfrm>
            <a:off x="6844217" y="4265681"/>
            <a:ext cx="2204180" cy="2133156"/>
          </a:xfrm>
          <a:prstGeom prst="rect">
            <a:avLst/>
          </a:prstGeom>
          <a:solidFill>
            <a:srgbClr val="AFABAB"/>
          </a:solid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文字方塊 234">
            <a:extLst>
              <a:ext uri="{FF2B5EF4-FFF2-40B4-BE49-F238E27FC236}">
                <a16:creationId xmlns:a16="http://schemas.microsoft.com/office/drawing/2014/main" id="{D4716D92-B4CB-45EE-A27F-42D0EAE50028}"/>
              </a:ext>
            </a:extLst>
          </p:cNvPr>
          <p:cNvSpPr txBox="1"/>
          <p:nvPr/>
        </p:nvSpPr>
        <p:spPr>
          <a:xfrm>
            <a:off x="2346423" y="4488945"/>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吳小花    小綠花    </a:t>
            </a:r>
            <a:r>
              <a:rPr lang="en-US" altLang="zh-TW" sz="1050" dirty="0">
                <a:latin typeface="微軟正黑體" panose="020B0604030504040204" pitchFamily="34" charset="-120"/>
                <a:ea typeface="微軟正黑體" panose="020B0604030504040204" pitchFamily="34" charset="-120"/>
              </a:rPr>
              <a:t>3</a:t>
            </a:r>
            <a:r>
              <a:rPr lang="zh-TW" altLang="en-US" sz="1050" dirty="0">
                <a:latin typeface="微軟正黑體" panose="020B0604030504040204" pitchFamily="34" charset="-120"/>
                <a:ea typeface="微軟正黑體" panose="020B0604030504040204" pitchFamily="34" charset="-120"/>
              </a:rPr>
              <a:t>個</a:t>
            </a:r>
          </a:p>
        </p:txBody>
      </p:sp>
      <p:pic>
        <p:nvPicPr>
          <p:cNvPr id="237" name="圖片 236">
            <a:extLst>
              <a:ext uri="{FF2B5EF4-FFF2-40B4-BE49-F238E27FC236}">
                <a16:creationId xmlns:a16="http://schemas.microsoft.com/office/drawing/2014/main" id="{D33C30D6-AA69-4345-9800-4B2C60BDF7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5997" y="4489510"/>
            <a:ext cx="225001" cy="225001"/>
          </a:xfrm>
          <a:prstGeom prst="rect">
            <a:avLst/>
          </a:prstGeom>
        </p:spPr>
      </p:pic>
      <p:pic>
        <p:nvPicPr>
          <p:cNvPr id="238" name="圖片 237">
            <a:extLst>
              <a:ext uri="{FF2B5EF4-FFF2-40B4-BE49-F238E27FC236}">
                <a16:creationId xmlns:a16="http://schemas.microsoft.com/office/drawing/2014/main" id="{57395431-A1F2-4B4F-B807-9E75840717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195471" y="4511356"/>
            <a:ext cx="165301" cy="165301"/>
          </a:xfrm>
          <a:prstGeom prst="rect">
            <a:avLst/>
          </a:prstGeom>
        </p:spPr>
      </p:pic>
      <p:sp>
        <p:nvSpPr>
          <p:cNvPr id="239" name="文字方塊 238">
            <a:extLst>
              <a:ext uri="{FF2B5EF4-FFF2-40B4-BE49-F238E27FC236}">
                <a16:creationId xmlns:a16="http://schemas.microsoft.com/office/drawing/2014/main" id="{68A79659-E1C5-4059-AE1F-B293F73D6B35}"/>
              </a:ext>
            </a:extLst>
          </p:cNvPr>
          <p:cNvSpPr txBox="1"/>
          <p:nvPr/>
        </p:nvSpPr>
        <p:spPr>
          <a:xfrm>
            <a:off x="3907192" y="4203074"/>
            <a:ext cx="492443"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操作</a:t>
            </a:r>
          </a:p>
        </p:txBody>
      </p:sp>
      <p:sp>
        <p:nvSpPr>
          <p:cNvPr id="240" name="文字方塊 239">
            <a:extLst>
              <a:ext uri="{FF2B5EF4-FFF2-40B4-BE49-F238E27FC236}">
                <a16:creationId xmlns:a16="http://schemas.microsoft.com/office/drawing/2014/main" id="{9CA1945F-BA8C-46FF-88D6-092D5954A54F}"/>
              </a:ext>
            </a:extLst>
          </p:cNvPr>
          <p:cNvSpPr txBox="1"/>
          <p:nvPr/>
        </p:nvSpPr>
        <p:spPr>
          <a:xfrm>
            <a:off x="2337277" y="4701930"/>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游膩膩    小綠花    </a:t>
            </a:r>
            <a:r>
              <a:rPr lang="en-US" altLang="zh-TW" sz="1050" dirty="0">
                <a:latin typeface="微軟正黑體" panose="020B0604030504040204" pitchFamily="34" charset="-120"/>
                <a:ea typeface="微軟正黑體" panose="020B0604030504040204" pitchFamily="34" charset="-120"/>
              </a:rPr>
              <a:t>1</a:t>
            </a:r>
            <a:r>
              <a:rPr lang="zh-TW" altLang="en-US" sz="1050" dirty="0">
                <a:latin typeface="微軟正黑體" panose="020B0604030504040204" pitchFamily="34" charset="-120"/>
                <a:ea typeface="微軟正黑體" panose="020B0604030504040204" pitchFamily="34" charset="-120"/>
              </a:rPr>
              <a:t>個</a:t>
            </a:r>
          </a:p>
        </p:txBody>
      </p:sp>
      <p:sp>
        <p:nvSpPr>
          <p:cNvPr id="282" name="文字方塊 281">
            <a:extLst>
              <a:ext uri="{FF2B5EF4-FFF2-40B4-BE49-F238E27FC236}">
                <a16:creationId xmlns:a16="http://schemas.microsoft.com/office/drawing/2014/main" id="{67AEC659-06A4-4B8E-AEA0-FD9F9CF74805}"/>
              </a:ext>
            </a:extLst>
          </p:cNvPr>
          <p:cNvSpPr txBox="1"/>
          <p:nvPr/>
        </p:nvSpPr>
        <p:spPr>
          <a:xfrm>
            <a:off x="2376283" y="3988018"/>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dirty="0"/>
              <a:t>下單畫面</a:t>
            </a:r>
          </a:p>
        </p:txBody>
      </p:sp>
      <p:sp>
        <p:nvSpPr>
          <p:cNvPr id="283" name="矩形 282">
            <a:extLst>
              <a:ext uri="{FF2B5EF4-FFF2-40B4-BE49-F238E27FC236}">
                <a16:creationId xmlns:a16="http://schemas.microsoft.com/office/drawing/2014/main" id="{DA4D9891-0D96-4674-A4B9-FF365A463389}"/>
              </a:ext>
            </a:extLst>
          </p:cNvPr>
          <p:cNvSpPr/>
          <p:nvPr/>
        </p:nvSpPr>
        <p:spPr>
          <a:xfrm>
            <a:off x="2386161" y="4269067"/>
            <a:ext cx="2233948" cy="2133156"/>
          </a:xfrm>
          <a:prstGeom prst="rect">
            <a:avLst/>
          </a:prstGeom>
          <a:solidFill>
            <a:schemeClr val="bg2">
              <a:lumMod val="75000"/>
            </a:schemeClr>
          </a:solid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C9FB6EDA-1625-4368-80F7-5BE5AA763C53}"/>
              </a:ext>
            </a:extLst>
          </p:cNvPr>
          <p:cNvSpPr/>
          <p:nvPr/>
        </p:nvSpPr>
        <p:spPr>
          <a:xfrm>
            <a:off x="2419768" y="897265"/>
            <a:ext cx="2985087" cy="2993705"/>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矩形 283">
            <a:extLst>
              <a:ext uri="{FF2B5EF4-FFF2-40B4-BE49-F238E27FC236}">
                <a16:creationId xmlns:a16="http://schemas.microsoft.com/office/drawing/2014/main" id="{ADD62BD2-B260-4187-972B-B4EE664E472C}"/>
              </a:ext>
            </a:extLst>
          </p:cNvPr>
          <p:cNvSpPr/>
          <p:nvPr/>
        </p:nvSpPr>
        <p:spPr>
          <a:xfrm>
            <a:off x="5416613" y="898440"/>
            <a:ext cx="3638959" cy="2998396"/>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文字方塊 285">
            <a:extLst>
              <a:ext uri="{FF2B5EF4-FFF2-40B4-BE49-F238E27FC236}">
                <a16:creationId xmlns:a16="http://schemas.microsoft.com/office/drawing/2014/main" id="{8BACFD84-F1AF-404E-996F-CE085E103D68}"/>
              </a:ext>
            </a:extLst>
          </p:cNvPr>
          <p:cNvSpPr txBox="1"/>
          <p:nvPr/>
        </p:nvSpPr>
        <p:spPr>
          <a:xfrm>
            <a:off x="8301704" y="2054117"/>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等待中</a:t>
            </a:r>
          </a:p>
        </p:txBody>
      </p:sp>
      <p:sp>
        <p:nvSpPr>
          <p:cNvPr id="287" name="文字方塊 286">
            <a:extLst>
              <a:ext uri="{FF2B5EF4-FFF2-40B4-BE49-F238E27FC236}">
                <a16:creationId xmlns:a16="http://schemas.microsoft.com/office/drawing/2014/main" id="{2EEB88D5-239A-4D84-AA77-17D50B67B23C}"/>
              </a:ext>
            </a:extLst>
          </p:cNvPr>
          <p:cNvSpPr txBox="1"/>
          <p:nvPr/>
        </p:nvSpPr>
        <p:spPr>
          <a:xfrm>
            <a:off x="8319091" y="2517860"/>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等待中</a:t>
            </a:r>
          </a:p>
        </p:txBody>
      </p:sp>
      <p:grpSp>
        <p:nvGrpSpPr>
          <p:cNvPr id="55" name="群組 54">
            <a:extLst>
              <a:ext uri="{FF2B5EF4-FFF2-40B4-BE49-F238E27FC236}">
                <a16:creationId xmlns:a16="http://schemas.microsoft.com/office/drawing/2014/main" id="{61FBF6CD-4188-4845-8D0F-C00D4AC520D7}"/>
              </a:ext>
            </a:extLst>
          </p:cNvPr>
          <p:cNvGrpSpPr/>
          <p:nvPr/>
        </p:nvGrpSpPr>
        <p:grpSpPr>
          <a:xfrm>
            <a:off x="4922604" y="4567146"/>
            <a:ext cx="2696578" cy="1822610"/>
            <a:chOff x="9801959" y="4861180"/>
            <a:chExt cx="2696578" cy="1822610"/>
          </a:xfrm>
        </p:grpSpPr>
        <p:sp>
          <p:nvSpPr>
            <p:cNvPr id="125" name="矩形 124">
              <a:extLst>
                <a:ext uri="{FF2B5EF4-FFF2-40B4-BE49-F238E27FC236}">
                  <a16:creationId xmlns:a16="http://schemas.microsoft.com/office/drawing/2014/main" id="{EEC76D85-184C-47F7-886A-BF799B8ADB2B}"/>
                </a:ext>
              </a:extLst>
            </p:cNvPr>
            <p:cNvSpPr/>
            <p:nvPr/>
          </p:nvSpPr>
          <p:spPr>
            <a:xfrm>
              <a:off x="10100522" y="4879357"/>
              <a:ext cx="2031017" cy="1804433"/>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文字方塊 126">
              <a:extLst>
                <a:ext uri="{FF2B5EF4-FFF2-40B4-BE49-F238E27FC236}">
                  <a16:creationId xmlns:a16="http://schemas.microsoft.com/office/drawing/2014/main" id="{B9651A1D-2ABC-4DC7-8212-F2EE34E06CE3}"/>
                </a:ext>
              </a:extLst>
            </p:cNvPr>
            <p:cNvSpPr txBox="1"/>
            <p:nvPr/>
          </p:nvSpPr>
          <p:spPr>
            <a:xfrm>
              <a:off x="11855340" y="4861180"/>
              <a:ext cx="244607" cy="307777"/>
            </a:xfrm>
            <a:prstGeom prst="rect">
              <a:avLst/>
            </a:prstGeom>
            <a:noFill/>
          </p:spPr>
          <p:txBody>
            <a:bodyPr wrap="square" rtlCol="0">
              <a:spAutoFit/>
            </a:bodyPr>
            <a:lstStyle/>
            <a:p>
              <a:r>
                <a:rPr lang="en-US" altLang="zh-TW" sz="1400" dirty="0"/>
                <a:t>X</a:t>
              </a:r>
              <a:endParaRPr lang="zh-TW" altLang="en-US" sz="1400" dirty="0"/>
            </a:p>
          </p:txBody>
        </p:sp>
        <p:grpSp>
          <p:nvGrpSpPr>
            <p:cNvPr id="128" name="群組 127">
              <a:extLst>
                <a:ext uri="{FF2B5EF4-FFF2-40B4-BE49-F238E27FC236}">
                  <a16:creationId xmlns:a16="http://schemas.microsoft.com/office/drawing/2014/main" id="{B0D42213-03EA-4D65-A660-7C303709A63E}"/>
                </a:ext>
              </a:extLst>
            </p:cNvPr>
            <p:cNvGrpSpPr/>
            <p:nvPr/>
          </p:nvGrpSpPr>
          <p:grpSpPr>
            <a:xfrm>
              <a:off x="10923583" y="6340689"/>
              <a:ext cx="466794" cy="261610"/>
              <a:chOff x="3238262" y="5911746"/>
              <a:chExt cx="621985" cy="345021"/>
            </a:xfrm>
          </p:grpSpPr>
          <p:sp>
            <p:nvSpPr>
              <p:cNvPr id="132" name="矩形: 圓角 131">
                <a:extLst>
                  <a:ext uri="{FF2B5EF4-FFF2-40B4-BE49-F238E27FC236}">
                    <a16:creationId xmlns:a16="http://schemas.microsoft.com/office/drawing/2014/main" id="{BBDF4E84-23D2-475F-85C0-B30A9ADB9B19}"/>
                  </a:ext>
                </a:extLst>
              </p:cNvPr>
              <p:cNvSpPr/>
              <p:nvPr/>
            </p:nvSpPr>
            <p:spPr>
              <a:xfrm>
                <a:off x="3285953" y="5947638"/>
                <a:ext cx="543740" cy="30777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文字方塊 132">
                <a:extLst>
                  <a:ext uri="{FF2B5EF4-FFF2-40B4-BE49-F238E27FC236}">
                    <a16:creationId xmlns:a16="http://schemas.microsoft.com/office/drawing/2014/main" id="{AF2710D9-DC1C-4042-BBA7-5C5875553F21}"/>
                  </a:ext>
                </a:extLst>
              </p:cNvPr>
              <p:cNvSpPr txBox="1"/>
              <p:nvPr/>
            </p:nvSpPr>
            <p:spPr>
              <a:xfrm>
                <a:off x="3238262" y="5911746"/>
                <a:ext cx="621985" cy="345021"/>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grpSp>
          <p:nvGrpSpPr>
            <p:cNvPr id="129" name="群組 128">
              <a:extLst>
                <a:ext uri="{FF2B5EF4-FFF2-40B4-BE49-F238E27FC236}">
                  <a16:creationId xmlns:a16="http://schemas.microsoft.com/office/drawing/2014/main" id="{01043874-5BA1-4177-B2F8-FE3C611EB6C4}"/>
                </a:ext>
              </a:extLst>
            </p:cNvPr>
            <p:cNvGrpSpPr/>
            <p:nvPr/>
          </p:nvGrpSpPr>
          <p:grpSpPr>
            <a:xfrm>
              <a:off x="10860342" y="5090018"/>
              <a:ext cx="557115" cy="659922"/>
              <a:chOff x="8170795" y="4909931"/>
              <a:chExt cx="683529" cy="780604"/>
            </a:xfrm>
          </p:grpSpPr>
          <p:sp>
            <p:nvSpPr>
              <p:cNvPr id="130" name="橢圓 129">
                <a:extLst>
                  <a:ext uri="{FF2B5EF4-FFF2-40B4-BE49-F238E27FC236}">
                    <a16:creationId xmlns:a16="http://schemas.microsoft.com/office/drawing/2014/main" id="{3E1433BA-BB61-4102-881D-3E2A0BCBDF4C}"/>
                  </a:ext>
                </a:extLst>
              </p:cNvPr>
              <p:cNvSpPr/>
              <p:nvPr/>
            </p:nvSpPr>
            <p:spPr>
              <a:xfrm>
                <a:off x="8170795" y="4959489"/>
                <a:ext cx="683529" cy="723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文字方塊 130">
                <a:extLst>
                  <a:ext uri="{FF2B5EF4-FFF2-40B4-BE49-F238E27FC236}">
                    <a16:creationId xmlns:a16="http://schemas.microsoft.com/office/drawing/2014/main" id="{1E09C608-7B37-44C7-98B1-CAC4A5C460CB}"/>
                  </a:ext>
                </a:extLst>
              </p:cNvPr>
              <p:cNvSpPr txBox="1"/>
              <p:nvPr/>
            </p:nvSpPr>
            <p:spPr>
              <a:xfrm>
                <a:off x="8294056" y="4909931"/>
                <a:ext cx="390019" cy="780604"/>
              </a:xfrm>
              <a:prstGeom prst="rect">
                <a:avLst/>
              </a:prstGeom>
              <a:noFill/>
            </p:spPr>
            <p:txBody>
              <a:bodyPr wrap="square" rtlCol="0">
                <a:spAutoFit/>
              </a:bodyPr>
              <a:lstStyle/>
              <a:p>
                <a:r>
                  <a:rPr lang="en-US" altLang="zh-TW" sz="4000" b="1" dirty="0">
                    <a:solidFill>
                      <a:schemeClr val="bg1"/>
                    </a:solidFill>
                  </a:rPr>
                  <a:t>!</a:t>
                </a:r>
                <a:endParaRPr lang="zh-TW" altLang="en-US" sz="4000" b="1" dirty="0">
                  <a:solidFill>
                    <a:schemeClr val="bg1"/>
                  </a:solidFill>
                </a:endParaRPr>
              </a:p>
            </p:txBody>
          </p:sp>
        </p:grpSp>
        <p:sp>
          <p:nvSpPr>
            <p:cNvPr id="126" name="文字方塊 125">
              <a:extLst>
                <a:ext uri="{FF2B5EF4-FFF2-40B4-BE49-F238E27FC236}">
                  <a16:creationId xmlns:a16="http://schemas.microsoft.com/office/drawing/2014/main" id="{03F8BE63-7102-4620-8B22-AB681C981FF1}"/>
                </a:ext>
              </a:extLst>
            </p:cNvPr>
            <p:cNvSpPr txBox="1"/>
            <p:nvPr/>
          </p:nvSpPr>
          <p:spPr>
            <a:xfrm>
              <a:off x="9801959" y="5863203"/>
              <a:ext cx="2696578" cy="446276"/>
            </a:xfrm>
            <a:prstGeom prst="rect">
              <a:avLst/>
            </a:prstGeom>
            <a:noFill/>
          </p:spPr>
          <p:txBody>
            <a:bodyPr wrap="square" rtlCol="0">
              <a:spAutoFit/>
            </a:bodyPr>
            <a:lstStyle/>
            <a:p>
              <a:pPr algn="ct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記得將直播顯示為公開狀態，</a:t>
              </a:r>
              <a:endParaRPr lang="en-US" altLang="zh-TW" sz="1100" b="1" dirty="0">
                <a:latin typeface="微軟正黑體" panose="020B0604030504040204" pitchFamily="34" charset="-120"/>
                <a:ea typeface="微軟正黑體" panose="020B0604030504040204" pitchFamily="34" charset="-120"/>
              </a:endParaRPr>
            </a:p>
            <a:p>
              <a:pPr algn="ctr"/>
              <a:endParaRPr lang="en-US" altLang="zh-TW" sz="100" b="1" dirty="0">
                <a:latin typeface="微軟正黑體" panose="020B0604030504040204" pitchFamily="34" charset="-120"/>
                <a:ea typeface="微軟正黑體" panose="020B0604030504040204" pitchFamily="34" charset="-120"/>
              </a:endParaRPr>
            </a:p>
            <a:p>
              <a:pPr algn="ctr"/>
              <a:r>
                <a:rPr lang="zh-TW" altLang="en-US" sz="1100" b="1" dirty="0">
                  <a:latin typeface="微軟正黑體" panose="020B0604030504040204" pitchFamily="34" charset="-120"/>
                  <a:ea typeface="微軟正黑體" panose="020B0604030504040204" pitchFamily="34" charset="-120"/>
                </a:rPr>
                <a:t>準備好了</a:t>
              </a: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我們開始直播吧</a:t>
              </a:r>
              <a:r>
                <a:rPr lang="en-US" altLang="zh-TW" sz="1100" b="1" dirty="0">
                  <a:latin typeface="微軟正黑體" panose="020B0604030504040204" pitchFamily="34" charset="-120"/>
                  <a:ea typeface="微軟正黑體" panose="020B0604030504040204" pitchFamily="34" charset="-120"/>
                </a:rPr>
                <a:t>!</a:t>
              </a:r>
            </a:p>
          </p:txBody>
        </p:sp>
      </p:grpSp>
      <p:sp>
        <p:nvSpPr>
          <p:cNvPr id="324" name="文字方塊 323">
            <a:extLst>
              <a:ext uri="{FF2B5EF4-FFF2-40B4-BE49-F238E27FC236}">
                <a16:creationId xmlns:a16="http://schemas.microsoft.com/office/drawing/2014/main" id="{BD735029-DE56-4B56-86FF-1FAC5B44C23C}"/>
              </a:ext>
            </a:extLst>
          </p:cNvPr>
          <p:cNvSpPr txBox="1"/>
          <p:nvPr/>
        </p:nvSpPr>
        <p:spPr>
          <a:xfrm>
            <a:off x="7829259" y="2934990"/>
            <a:ext cx="343439" cy="391621"/>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325" name="文字方塊 324">
            <a:extLst>
              <a:ext uri="{FF2B5EF4-FFF2-40B4-BE49-F238E27FC236}">
                <a16:creationId xmlns:a16="http://schemas.microsoft.com/office/drawing/2014/main" id="{3C299D7E-0F82-4B23-AFE1-8599A5DB0023}"/>
              </a:ext>
            </a:extLst>
          </p:cNvPr>
          <p:cNvSpPr txBox="1"/>
          <p:nvPr/>
        </p:nvSpPr>
        <p:spPr>
          <a:xfrm>
            <a:off x="7839448" y="3424569"/>
            <a:ext cx="343439" cy="391621"/>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326" name="矩形 325">
            <a:extLst>
              <a:ext uri="{FF2B5EF4-FFF2-40B4-BE49-F238E27FC236}">
                <a16:creationId xmlns:a16="http://schemas.microsoft.com/office/drawing/2014/main" id="{C79A4708-8F4D-4C3F-9BD1-B3B97C0014F0}"/>
              </a:ext>
            </a:extLst>
          </p:cNvPr>
          <p:cNvSpPr/>
          <p:nvPr/>
        </p:nvSpPr>
        <p:spPr>
          <a:xfrm>
            <a:off x="6251506" y="2845418"/>
            <a:ext cx="2379752" cy="1540754"/>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7" name="文字方塊 326">
            <a:extLst>
              <a:ext uri="{FF2B5EF4-FFF2-40B4-BE49-F238E27FC236}">
                <a16:creationId xmlns:a16="http://schemas.microsoft.com/office/drawing/2014/main" id="{37C80AF5-2E30-422B-97CA-D06FAC5C769C}"/>
              </a:ext>
            </a:extLst>
          </p:cNvPr>
          <p:cNvSpPr txBox="1"/>
          <p:nvPr/>
        </p:nvSpPr>
        <p:spPr>
          <a:xfrm>
            <a:off x="8310884" y="2882767"/>
            <a:ext cx="283048" cy="307777"/>
          </a:xfrm>
          <a:prstGeom prst="rect">
            <a:avLst/>
          </a:prstGeom>
          <a:noFill/>
        </p:spPr>
        <p:txBody>
          <a:bodyPr wrap="square" rtlCol="0">
            <a:spAutoFit/>
          </a:bodyPr>
          <a:lstStyle/>
          <a:p>
            <a:r>
              <a:rPr lang="en-US" altLang="zh-TW" sz="1400" dirty="0"/>
              <a:t>X</a:t>
            </a:r>
            <a:endParaRPr lang="zh-TW" altLang="en-US" sz="1400" dirty="0"/>
          </a:p>
        </p:txBody>
      </p:sp>
      <p:grpSp>
        <p:nvGrpSpPr>
          <p:cNvPr id="328" name="群組 327">
            <a:extLst>
              <a:ext uri="{FF2B5EF4-FFF2-40B4-BE49-F238E27FC236}">
                <a16:creationId xmlns:a16="http://schemas.microsoft.com/office/drawing/2014/main" id="{1EB125BC-A45D-4A57-961E-40498E201B55}"/>
              </a:ext>
            </a:extLst>
          </p:cNvPr>
          <p:cNvGrpSpPr/>
          <p:nvPr/>
        </p:nvGrpSpPr>
        <p:grpSpPr>
          <a:xfrm>
            <a:off x="7337229" y="4072929"/>
            <a:ext cx="517970" cy="253916"/>
            <a:chOff x="3270793" y="6642090"/>
            <a:chExt cx="557946" cy="243134"/>
          </a:xfrm>
        </p:grpSpPr>
        <p:sp>
          <p:nvSpPr>
            <p:cNvPr id="329" name="矩形: 圓角 328">
              <a:extLst>
                <a:ext uri="{FF2B5EF4-FFF2-40B4-BE49-F238E27FC236}">
                  <a16:creationId xmlns:a16="http://schemas.microsoft.com/office/drawing/2014/main" id="{D4F67C2C-2075-40E6-B29F-82F6D3486A0E}"/>
                </a:ext>
              </a:extLst>
            </p:cNvPr>
            <p:cNvSpPr/>
            <p:nvPr/>
          </p:nvSpPr>
          <p:spPr>
            <a:xfrm>
              <a:off x="3270793" y="6661401"/>
              <a:ext cx="543740" cy="188216"/>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30" name="文字方塊 329">
              <a:extLst>
                <a:ext uri="{FF2B5EF4-FFF2-40B4-BE49-F238E27FC236}">
                  <a16:creationId xmlns:a16="http://schemas.microsoft.com/office/drawing/2014/main" id="{D0C69022-89A0-4B3C-B2D3-33F773BC2FA9}"/>
                </a:ext>
              </a:extLst>
            </p:cNvPr>
            <p:cNvSpPr txBox="1"/>
            <p:nvPr/>
          </p:nvSpPr>
          <p:spPr>
            <a:xfrm>
              <a:off x="3330585" y="6642090"/>
              <a:ext cx="498154" cy="243134"/>
            </a:xfrm>
            <a:prstGeom prst="rect">
              <a:avLst/>
            </a:prstGeom>
            <a:noFill/>
          </p:spPr>
          <p:txBody>
            <a:bodyPr wrap="square" rtlCol="0">
              <a:spAutoFit/>
            </a:bodyPr>
            <a:lstStyle/>
            <a:p>
              <a:r>
                <a:rPr lang="zh-TW" altLang="en-US" sz="1050" b="1" dirty="0">
                  <a:latin typeface="微軟正黑體" panose="020B0604030504040204" pitchFamily="34" charset="-120"/>
                  <a:ea typeface="微軟正黑體" panose="020B0604030504040204" pitchFamily="34" charset="-120"/>
                </a:rPr>
                <a:t>確認</a:t>
              </a:r>
              <a:endParaRPr lang="en-US" altLang="zh-TW" sz="1050" b="1" dirty="0">
                <a:latin typeface="微軟正黑體" panose="020B0604030504040204" pitchFamily="34" charset="-120"/>
                <a:ea typeface="微軟正黑體" panose="020B0604030504040204" pitchFamily="34" charset="-120"/>
              </a:endParaRPr>
            </a:p>
          </p:txBody>
        </p:sp>
      </p:grpSp>
      <p:sp>
        <p:nvSpPr>
          <p:cNvPr id="321" name="文字方塊 320">
            <a:extLst>
              <a:ext uri="{FF2B5EF4-FFF2-40B4-BE49-F238E27FC236}">
                <a16:creationId xmlns:a16="http://schemas.microsoft.com/office/drawing/2014/main" id="{3B4C4707-8CFB-40CA-AB5A-F09F367C7A56}"/>
              </a:ext>
            </a:extLst>
          </p:cNvPr>
          <p:cNvSpPr txBox="1"/>
          <p:nvPr/>
        </p:nvSpPr>
        <p:spPr>
          <a:xfrm>
            <a:off x="6268499" y="3177957"/>
            <a:ext cx="2417650" cy="307777"/>
          </a:xfrm>
          <a:prstGeom prst="rect">
            <a:avLst/>
          </a:prstGeom>
          <a:noFill/>
        </p:spPr>
        <p:txBody>
          <a:bodyPr wrap="none" rtlCol="0">
            <a:spAutoFit/>
          </a:bodyPr>
          <a:lstStyle/>
          <a:p>
            <a:r>
              <a:rPr lang="zh-TW" altLang="en-US" sz="1400" b="1" dirty="0">
                <a:highlight>
                  <a:srgbClr val="FFCC99"/>
                </a:highlight>
                <a:latin typeface="微軟正黑體" panose="020B0604030504040204" pitchFamily="34" charset="-120"/>
                <a:ea typeface="微軟正黑體" panose="020B0604030504040204" pitchFamily="34" charset="-120"/>
              </a:rPr>
              <a:t>遊戲活動新增</a:t>
            </a:r>
            <a:r>
              <a:rPr lang="en-US" altLang="zh-TW" sz="1400" b="1" dirty="0">
                <a:highlight>
                  <a:srgbClr val="FFCC99"/>
                </a:highlight>
                <a:latin typeface="微軟正黑體" panose="020B0604030504040204" pitchFamily="34" charset="-120"/>
                <a:ea typeface="微軟正黑體" panose="020B0604030504040204" pitchFamily="34" charset="-120"/>
              </a:rPr>
              <a:t>/</a:t>
            </a:r>
            <a:r>
              <a:rPr lang="zh-TW" altLang="en-US" sz="1400" b="1" dirty="0">
                <a:highlight>
                  <a:srgbClr val="FFCC99"/>
                </a:highlight>
                <a:latin typeface="微軟正黑體" panose="020B0604030504040204" pitchFamily="34" charset="-120"/>
                <a:ea typeface="微軟正黑體" panose="020B0604030504040204" pitchFamily="34" charset="-120"/>
              </a:rPr>
              <a:t>修改彈跳視窗</a:t>
            </a:r>
          </a:p>
        </p:txBody>
      </p:sp>
      <p:sp>
        <p:nvSpPr>
          <p:cNvPr id="58" name="文字方塊 57">
            <a:extLst>
              <a:ext uri="{FF2B5EF4-FFF2-40B4-BE49-F238E27FC236}">
                <a16:creationId xmlns:a16="http://schemas.microsoft.com/office/drawing/2014/main" id="{15B7442E-FF60-4FD4-85D8-F10E23FC046B}"/>
              </a:ext>
            </a:extLst>
          </p:cNvPr>
          <p:cNvSpPr txBox="1"/>
          <p:nvPr/>
        </p:nvSpPr>
        <p:spPr>
          <a:xfrm>
            <a:off x="6394371" y="3502730"/>
            <a:ext cx="2031325" cy="369332"/>
          </a:xfrm>
          <a:prstGeom prst="rect">
            <a:avLst/>
          </a:prstGeom>
          <a:noFill/>
        </p:spPr>
        <p:txBody>
          <a:bodyPr wrap="none" rtlCol="0">
            <a:spAutoFit/>
          </a:bodyPr>
          <a:lstStyle/>
          <a:p>
            <a:r>
              <a:rPr lang="zh-TW" altLang="en-US" u="sng" dirty="0">
                <a:latin typeface="微軟正黑體" panose="020B0604030504040204" pitchFamily="34" charset="-120"/>
                <a:ea typeface="微軟正黑體" panose="020B0604030504040204" pitchFamily="34" charset="-120"/>
              </a:rPr>
              <a:t>其內容如下頁所示</a:t>
            </a:r>
          </a:p>
        </p:txBody>
      </p:sp>
      <p:sp>
        <p:nvSpPr>
          <p:cNvPr id="27" name="文字方塊 26">
            <a:extLst>
              <a:ext uri="{FF2B5EF4-FFF2-40B4-BE49-F238E27FC236}">
                <a16:creationId xmlns:a16="http://schemas.microsoft.com/office/drawing/2014/main" id="{A3774A8D-09D1-46AF-B56B-A0A9F04530B6}"/>
              </a:ext>
            </a:extLst>
          </p:cNvPr>
          <p:cNvSpPr txBox="1"/>
          <p:nvPr/>
        </p:nvSpPr>
        <p:spPr>
          <a:xfrm>
            <a:off x="3038719" y="2600678"/>
            <a:ext cx="445956" cy="184666"/>
          </a:xfrm>
          <a:prstGeom prst="rect">
            <a:avLst/>
          </a:prstGeom>
          <a:noFill/>
        </p:spPr>
        <p:txBody>
          <a:bodyPr wrap="none" rtlCol="0">
            <a:spAutoFit/>
          </a:bodyPr>
          <a:lstStyle/>
          <a:p>
            <a:r>
              <a:rPr lang="zh-TW" altLang="en-US" sz="600" dirty="0">
                <a:latin typeface="微軟正黑體" panose="020B0604030504040204" pitchFamily="34" charset="-120"/>
                <a:ea typeface="微軟正黑體" panose="020B0604030504040204" pitchFamily="34" charset="-120"/>
              </a:rPr>
              <a:t>庫存</a:t>
            </a:r>
            <a:r>
              <a:rPr lang="en-US" altLang="zh-TW" sz="600" dirty="0">
                <a:latin typeface="微軟正黑體" panose="020B0604030504040204" pitchFamily="34" charset="-120"/>
                <a:ea typeface="微軟正黑體" panose="020B0604030504040204" pitchFamily="34" charset="-120"/>
              </a:rPr>
              <a:t>:25</a:t>
            </a:r>
            <a:endParaRPr lang="zh-TW" altLang="en-US" sz="600" dirty="0">
              <a:latin typeface="微軟正黑體" panose="020B0604030504040204" pitchFamily="34" charset="-120"/>
              <a:ea typeface="微軟正黑體" panose="020B0604030504040204" pitchFamily="34" charset="-120"/>
            </a:endParaRPr>
          </a:p>
        </p:txBody>
      </p:sp>
      <p:sp>
        <p:nvSpPr>
          <p:cNvPr id="219" name="文字方塊 218">
            <a:extLst>
              <a:ext uri="{FF2B5EF4-FFF2-40B4-BE49-F238E27FC236}">
                <a16:creationId xmlns:a16="http://schemas.microsoft.com/office/drawing/2014/main" id="{58B75699-87B9-48CA-ACAE-A2879407991A}"/>
              </a:ext>
            </a:extLst>
          </p:cNvPr>
          <p:cNvSpPr txBox="1"/>
          <p:nvPr/>
        </p:nvSpPr>
        <p:spPr>
          <a:xfrm>
            <a:off x="2527025" y="2725194"/>
            <a:ext cx="5886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原售價</a:t>
            </a:r>
          </a:p>
        </p:txBody>
      </p:sp>
      <p:sp>
        <p:nvSpPr>
          <p:cNvPr id="220" name="文字方塊 219">
            <a:extLst>
              <a:ext uri="{FF2B5EF4-FFF2-40B4-BE49-F238E27FC236}">
                <a16:creationId xmlns:a16="http://schemas.microsoft.com/office/drawing/2014/main" id="{FA52E575-68DE-459C-8C3D-64818452526A}"/>
              </a:ext>
            </a:extLst>
          </p:cNvPr>
          <p:cNvSpPr txBox="1"/>
          <p:nvPr/>
        </p:nvSpPr>
        <p:spPr>
          <a:xfrm>
            <a:off x="4211425" y="2690488"/>
            <a:ext cx="554960" cy="253916"/>
          </a:xfrm>
          <a:prstGeom prst="rect">
            <a:avLst/>
          </a:prstGeom>
          <a:noFill/>
        </p:spPr>
        <p:txBody>
          <a:bodyPr wrap="none" rtlCol="0">
            <a:spAutoFit/>
          </a:bodyPr>
          <a:lstStyle/>
          <a:p>
            <a:r>
              <a:rPr lang="en-US" altLang="zh-TW" sz="1050" dirty="0">
                <a:latin typeface="微軟正黑體" panose="020B0604030504040204" pitchFamily="34" charset="-120"/>
                <a:ea typeface="微軟正黑體" panose="020B0604030504040204" pitchFamily="34" charset="-120"/>
              </a:rPr>
              <a:t>850</a:t>
            </a:r>
            <a:r>
              <a:rPr lang="zh-TW" altLang="en-US" sz="1050" dirty="0">
                <a:latin typeface="微軟正黑體" panose="020B0604030504040204" pitchFamily="34" charset="-120"/>
                <a:ea typeface="微軟正黑體" panose="020B0604030504040204" pitchFamily="34" charset="-120"/>
              </a:rPr>
              <a:t>元</a:t>
            </a:r>
          </a:p>
        </p:txBody>
      </p:sp>
      <p:sp>
        <p:nvSpPr>
          <p:cNvPr id="221" name="文字方塊 220">
            <a:extLst>
              <a:ext uri="{FF2B5EF4-FFF2-40B4-BE49-F238E27FC236}">
                <a16:creationId xmlns:a16="http://schemas.microsoft.com/office/drawing/2014/main" id="{FE822069-14AB-4B59-BD9D-DF3173EC7C72}"/>
              </a:ext>
            </a:extLst>
          </p:cNvPr>
          <p:cNvSpPr txBox="1"/>
          <p:nvPr/>
        </p:nvSpPr>
        <p:spPr>
          <a:xfrm>
            <a:off x="8797065" y="1295891"/>
            <a:ext cx="283048" cy="307777"/>
          </a:xfrm>
          <a:prstGeom prst="rect">
            <a:avLst/>
          </a:prstGeom>
          <a:noFill/>
        </p:spPr>
        <p:txBody>
          <a:bodyPr wrap="square" rtlCol="0">
            <a:spAutoFit/>
          </a:bodyPr>
          <a:lstStyle/>
          <a:p>
            <a:r>
              <a:rPr lang="en-US" altLang="zh-TW" sz="1400" dirty="0"/>
              <a:t>X</a:t>
            </a:r>
            <a:endParaRPr lang="zh-TW" altLang="en-US" sz="1400" dirty="0"/>
          </a:p>
        </p:txBody>
      </p:sp>
      <p:sp>
        <p:nvSpPr>
          <p:cNvPr id="222" name="文字方塊 221">
            <a:extLst>
              <a:ext uri="{FF2B5EF4-FFF2-40B4-BE49-F238E27FC236}">
                <a16:creationId xmlns:a16="http://schemas.microsoft.com/office/drawing/2014/main" id="{78B5C702-5A02-41EE-BA63-BD8178297F1F}"/>
              </a:ext>
            </a:extLst>
          </p:cNvPr>
          <p:cNvSpPr txBox="1"/>
          <p:nvPr/>
        </p:nvSpPr>
        <p:spPr>
          <a:xfrm>
            <a:off x="8809443" y="2026292"/>
            <a:ext cx="283048" cy="307777"/>
          </a:xfrm>
          <a:prstGeom prst="rect">
            <a:avLst/>
          </a:prstGeom>
          <a:noFill/>
        </p:spPr>
        <p:txBody>
          <a:bodyPr wrap="square" rtlCol="0">
            <a:spAutoFit/>
          </a:bodyPr>
          <a:lstStyle/>
          <a:p>
            <a:r>
              <a:rPr lang="en-US" altLang="zh-TW" sz="1400" dirty="0"/>
              <a:t>X</a:t>
            </a:r>
            <a:endParaRPr lang="zh-TW" altLang="en-US" sz="1400" dirty="0"/>
          </a:p>
        </p:txBody>
      </p:sp>
      <p:sp>
        <p:nvSpPr>
          <p:cNvPr id="223" name="文字方塊 222">
            <a:extLst>
              <a:ext uri="{FF2B5EF4-FFF2-40B4-BE49-F238E27FC236}">
                <a16:creationId xmlns:a16="http://schemas.microsoft.com/office/drawing/2014/main" id="{486D0A9F-9211-48B8-A1F2-47DB2207D4EF}"/>
              </a:ext>
            </a:extLst>
          </p:cNvPr>
          <p:cNvSpPr txBox="1"/>
          <p:nvPr/>
        </p:nvSpPr>
        <p:spPr>
          <a:xfrm>
            <a:off x="8797065" y="2493626"/>
            <a:ext cx="283048" cy="307777"/>
          </a:xfrm>
          <a:prstGeom prst="rect">
            <a:avLst/>
          </a:prstGeom>
          <a:noFill/>
        </p:spPr>
        <p:txBody>
          <a:bodyPr wrap="square" rtlCol="0">
            <a:spAutoFit/>
          </a:bodyPr>
          <a:lstStyle/>
          <a:p>
            <a:r>
              <a:rPr lang="en-US" altLang="zh-TW" sz="1400" dirty="0"/>
              <a:t>X</a:t>
            </a:r>
            <a:endParaRPr lang="zh-TW" altLang="en-US" sz="1400" dirty="0"/>
          </a:p>
        </p:txBody>
      </p:sp>
      <p:sp>
        <p:nvSpPr>
          <p:cNvPr id="28" name="矩形: 圓角 27">
            <a:extLst>
              <a:ext uri="{FF2B5EF4-FFF2-40B4-BE49-F238E27FC236}">
                <a16:creationId xmlns:a16="http://schemas.microsoft.com/office/drawing/2014/main" id="{ABA3C7EE-C315-40BC-B83C-69F6C4797BE1}"/>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文字方塊 31">
            <a:extLst>
              <a:ext uri="{FF2B5EF4-FFF2-40B4-BE49-F238E27FC236}">
                <a16:creationId xmlns:a16="http://schemas.microsoft.com/office/drawing/2014/main" id="{67FFEABC-2188-4C4F-AFD6-0CF6E0F7F3A2}"/>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sp>
        <p:nvSpPr>
          <p:cNvPr id="249" name="文字方塊 248">
            <a:extLst>
              <a:ext uri="{FF2B5EF4-FFF2-40B4-BE49-F238E27FC236}">
                <a16:creationId xmlns:a16="http://schemas.microsoft.com/office/drawing/2014/main" id="{FB993DA6-0C21-4F5C-9B88-9EA7EE53C438}"/>
              </a:ext>
            </a:extLst>
          </p:cNvPr>
          <p:cNvSpPr txBox="1"/>
          <p:nvPr/>
        </p:nvSpPr>
        <p:spPr>
          <a:xfrm>
            <a:off x="93312" y="3484760"/>
            <a:ext cx="2278188" cy="430887"/>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私訊買家內容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當點買家</a:t>
            </a:r>
            <a:r>
              <a:rPr lang="en-US" altLang="zh-TW" sz="800" u="sng" dirty="0">
                <a:solidFill>
                  <a:schemeClr val="tx2"/>
                </a:solidFill>
                <a:latin typeface="微軟正黑體" panose="020B0604030504040204" pitchFamily="34" charset="-120"/>
                <a:ea typeface="微軟正黑體" panose="020B0604030504040204" pitchFamily="34" charset="-120"/>
              </a:rPr>
              <a:t>+1</a:t>
            </a:r>
            <a:r>
              <a:rPr lang="zh-TW" altLang="en-US" sz="800" u="sng" dirty="0">
                <a:solidFill>
                  <a:schemeClr val="tx2"/>
                </a:solidFill>
                <a:latin typeface="微軟正黑體" panose="020B0604030504040204" pitchFamily="34" charset="-120"/>
                <a:ea typeface="微軟正黑體" panose="020B0604030504040204" pitchFamily="34" charset="-120"/>
              </a:rPr>
              <a:t>時將系統將主動私訊買家。</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sp>
        <p:nvSpPr>
          <p:cNvPr id="252" name="文字方塊 251">
            <a:extLst>
              <a:ext uri="{FF2B5EF4-FFF2-40B4-BE49-F238E27FC236}">
                <a16:creationId xmlns:a16="http://schemas.microsoft.com/office/drawing/2014/main" id="{CD7EB666-0D12-47DF-B0AF-E488680DE85D}"/>
              </a:ext>
            </a:extLst>
          </p:cNvPr>
          <p:cNvSpPr txBox="1"/>
          <p:nvPr/>
        </p:nvSpPr>
        <p:spPr>
          <a:xfrm>
            <a:off x="93202" y="4864530"/>
            <a:ext cx="2246128" cy="553998"/>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回覆直播留言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當點選結單按鍵時，系統將回覆於直播</a:t>
            </a:r>
            <a:endParaRPr lang="en-US" altLang="zh-TW" sz="800" u="sng" dirty="0">
              <a:solidFill>
                <a:schemeClr val="tx2"/>
              </a:solidFill>
              <a:latin typeface="微軟正黑體" panose="020B0604030504040204" pitchFamily="34" charset="-120"/>
              <a:ea typeface="微軟正黑體" panose="020B0604030504040204" pitchFamily="34" charset="-120"/>
            </a:endParaRPr>
          </a:p>
          <a:p>
            <a:r>
              <a:rPr lang="zh-TW" altLang="en-US" sz="800" dirty="0">
                <a:solidFill>
                  <a:schemeClr val="tx2"/>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留言中。</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grpSp>
        <p:nvGrpSpPr>
          <p:cNvPr id="5" name="群組 4">
            <a:extLst>
              <a:ext uri="{FF2B5EF4-FFF2-40B4-BE49-F238E27FC236}">
                <a16:creationId xmlns:a16="http://schemas.microsoft.com/office/drawing/2014/main" id="{18817092-6B29-40A5-89D7-14093275E32C}"/>
              </a:ext>
            </a:extLst>
          </p:cNvPr>
          <p:cNvGrpSpPr/>
          <p:nvPr/>
        </p:nvGrpSpPr>
        <p:grpSpPr>
          <a:xfrm>
            <a:off x="2610160" y="4299279"/>
            <a:ext cx="2345808" cy="2150666"/>
            <a:chOff x="2475800" y="4602010"/>
            <a:chExt cx="2345808" cy="2150666"/>
          </a:xfrm>
        </p:grpSpPr>
        <p:pic>
          <p:nvPicPr>
            <p:cNvPr id="241" name="圖片 240">
              <a:extLst>
                <a:ext uri="{FF2B5EF4-FFF2-40B4-BE49-F238E27FC236}">
                  <a16:creationId xmlns:a16="http://schemas.microsoft.com/office/drawing/2014/main" id="{790D8ECD-43F7-4D42-BB15-F20C87EB92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4004" y="4733291"/>
              <a:ext cx="225001" cy="225001"/>
            </a:xfrm>
            <a:prstGeom prst="rect">
              <a:avLst/>
            </a:prstGeom>
          </p:spPr>
        </p:pic>
        <p:pic>
          <p:nvPicPr>
            <p:cNvPr id="242" name="圖片 241">
              <a:extLst>
                <a:ext uri="{FF2B5EF4-FFF2-40B4-BE49-F238E27FC236}">
                  <a16:creationId xmlns:a16="http://schemas.microsoft.com/office/drawing/2014/main" id="{161B1516-6721-4569-8E37-511263ED63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205573" y="4750637"/>
              <a:ext cx="165301" cy="165301"/>
            </a:xfrm>
            <a:prstGeom prst="rect">
              <a:avLst/>
            </a:prstGeom>
          </p:spPr>
        </p:pic>
        <p:grpSp>
          <p:nvGrpSpPr>
            <p:cNvPr id="243" name="群組 242">
              <a:extLst>
                <a:ext uri="{FF2B5EF4-FFF2-40B4-BE49-F238E27FC236}">
                  <a16:creationId xmlns:a16="http://schemas.microsoft.com/office/drawing/2014/main" id="{C84E8ED1-D3DC-4A3B-8D6A-ECD45AEAD1E0}"/>
                </a:ext>
              </a:extLst>
            </p:cNvPr>
            <p:cNvGrpSpPr/>
            <p:nvPr/>
          </p:nvGrpSpPr>
          <p:grpSpPr>
            <a:xfrm>
              <a:off x="3888521" y="5760866"/>
              <a:ext cx="540578" cy="280483"/>
              <a:chOff x="2511705" y="6421780"/>
              <a:chExt cx="540578" cy="280483"/>
            </a:xfrm>
          </p:grpSpPr>
          <p:sp>
            <p:nvSpPr>
              <p:cNvPr id="244" name="矩形: 圓角 243">
                <a:extLst>
                  <a:ext uri="{FF2B5EF4-FFF2-40B4-BE49-F238E27FC236}">
                    <a16:creationId xmlns:a16="http://schemas.microsoft.com/office/drawing/2014/main" id="{0539FB45-7B26-401E-A867-FC7863005CCB}"/>
                  </a:ext>
                </a:extLst>
              </p:cNvPr>
              <p:cNvSpPr/>
              <p:nvPr/>
            </p:nvSpPr>
            <p:spPr>
              <a:xfrm>
                <a:off x="2511705" y="6421780"/>
                <a:ext cx="540578" cy="26787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文字方塊 244">
                <a:extLst>
                  <a:ext uri="{FF2B5EF4-FFF2-40B4-BE49-F238E27FC236}">
                    <a16:creationId xmlns:a16="http://schemas.microsoft.com/office/drawing/2014/main" id="{84AFB6AD-3E7C-451A-9181-4E539775A009}"/>
                  </a:ext>
                </a:extLst>
              </p:cNvPr>
              <p:cNvSpPr txBox="1"/>
              <p:nvPr/>
            </p:nvSpPr>
            <p:spPr>
              <a:xfrm>
                <a:off x="2556025" y="6440653"/>
                <a:ext cx="466794"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solidFill>
                      <a:schemeClr val="tx1"/>
                    </a:solidFill>
                    <a:effectLst>
                      <a:outerShdw blurRad="38100" dist="38100" dir="2700000" algn="tl">
                        <a:srgbClr val="000000">
                          <a:alpha val="43137"/>
                        </a:srgbClr>
                      </a:outerShdw>
                    </a:effectLst>
                  </a:rPr>
                  <a:t>結單</a:t>
                </a:r>
              </a:p>
            </p:txBody>
          </p:sp>
        </p:grpSp>
        <p:sp>
          <p:nvSpPr>
            <p:cNvPr id="162" name="文字方塊 161">
              <a:extLst>
                <a:ext uri="{FF2B5EF4-FFF2-40B4-BE49-F238E27FC236}">
                  <a16:creationId xmlns:a16="http://schemas.microsoft.com/office/drawing/2014/main" id="{761C424A-C309-445F-B9EB-63473DB0D9C0}"/>
                </a:ext>
              </a:extLst>
            </p:cNvPr>
            <p:cNvSpPr txBox="1"/>
            <p:nvPr/>
          </p:nvSpPr>
          <p:spPr>
            <a:xfrm>
              <a:off x="3689840" y="4632411"/>
              <a:ext cx="234359" cy="255935"/>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163" name="文字方塊 162">
              <a:extLst>
                <a:ext uri="{FF2B5EF4-FFF2-40B4-BE49-F238E27FC236}">
                  <a16:creationId xmlns:a16="http://schemas.microsoft.com/office/drawing/2014/main" id="{A6B94433-78DC-4E92-A078-AE54C103D855}"/>
                </a:ext>
              </a:extLst>
            </p:cNvPr>
            <p:cNvSpPr txBox="1"/>
            <p:nvPr/>
          </p:nvSpPr>
          <p:spPr>
            <a:xfrm>
              <a:off x="3696793" y="4952365"/>
              <a:ext cx="234359" cy="255935"/>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164" name="矩形 163">
              <a:extLst>
                <a:ext uri="{FF2B5EF4-FFF2-40B4-BE49-F238E27FC236}">
                  <a16:creationId xmlns:a16="http://schemas.microsoft.com/office/drawing/2014/main" id="{CEDA5345-E234-4E3B-9EB3-12DF410B9CA6}"/>
                </a:ext>
              </a:extLst>
            </p:cNvPr>
            <p:cNvSpPr/>
            <p:nvPr/>
          </p:nvSpPr>
          <p:spPr>
            <a:xfrm>
              <a:off x="2475800" y="4642091"/>
              <a:ext cx="2345808" cy="2110585"/>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文字方塊 165">
              <a:extLst>
                <a:ext uri="{FF2B5EF4-FFF2-40B4-BE49-F238E27FC236}">
                  <a16:creationId xmlns:a16="http://schemas.microsoft.com/office/drawing/2014/main" id="{6414D236-5D48-43B3-A96E-94A925A0C43F}"/>
                </a:ext>
              </a:extLst>
            </p:cNvPr>
            <p:cNvSpPr txBox="1"/>
            <p:nvPr/>
          </p:nvSpPr>
          <p:spPr>
            <a:xfrm>
              <a:off x="4517646" y="4602010"/>
              <a:ext cx="163387" cy="307122"/>
            </a:xfrm>
            <a:prstGeom prst="rect">
              <a:avLst/>
            </a:prstGeom>
            <a:noFill/>
          </p:spPr>
          <p:txBody>
            <a:bodyPr wrap="square" rtlCol="0">
              <a:spAutoFit/>
            </a:bodyPr>
            <a:lstStyle/>
            <a:p>
              <a:r>
                <a:rPr lang="en-US" altLang="zh-TW" sz="1400" dirty="0"/>
                <a:t>X</a:t>
              </a:r>
              <a:endParaRPr lang="zh-TW" altLang="en-US" sz="1400" dirty="0"/>
            </a:p>
          </p:txBody>
        </p:sp>
        <p:sp>
          <p:nvSpPr>
            <p:cNvPr id="2" name="文字方塊 1">
              <a:extLst>
                <a:ext uri="{FF2B5EF4-FFF2-40B4-BE49-F238E27FC236}">
                  <a16:creationId xmlns:a16="http://schemas.microsoft.com/office/drawing/2014/main" id="{BFE607D2-959A-408A-BA16-39B39515B195}"/>
                </a:ext>
              </a:extLst>
            </p:cNvPr>
            <p:cNvSpPr txBox="1"/>
            <p:nvPr/>
          </p:nvSpPr>
          <p:spPr>
            <a:xfrm>
              <a:off x="3180433" y="4635055"/>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新增商品</a:t>
              </a:r>
            </a:p>
          </p:txBody>
        </p:sp>
        <p:pic>
          <p:nvPicPr>
            <p:cNvPr id="1026" name="Picture 2" descr=" ">
              <a:extLst>
                <a:ext uri="{FF2B5EF4-FFF2-40B4-BE49-F238E27FC236}">
                  <a16:creationId xmlns:a16="http://schemas.microsoft.com/office/drawing/2014/main" id="{6A28429F-3320-49EC-A1C4-48460F9F90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6984" y="5425008"/>
              <a:ext cx="645434" cy="635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Save = fl me? | | Ãm tháº§m auto sÃºc váº­t">
              <a:extLst>
                <a:ext uri="{FF2B5EF4-FFF2-40B4-BE49-F238E27FC236}">
                  <a16:creationId xmlns:a16="http://schemas.microsoft.com/office/drawing/2014/main" id="{F4F3B322-2F46-41E8-AA11-07BEC8BAE0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4424" y="5433321"/>
              <a:ext cx="577850" cy="711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Daisy flower arrangement ideas">
              <a:extLst>
                <a:ext uri="{FF2B5EF4-FFF2-40B4-BE49-F238E27FC236}">
                  <a16:creationId xmlns:a16="http://schemas.microsoft.com/office/drawing/2014/main" id="{C50B9438-D2C6-476A-9AC4-690BC42D0F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3824" y="5406636"/>
              <a:ext cx="615484" cy="6536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a:extLst>
                <a:ext uri="{FF2B5EF4-FFF2-40B4-BE49-F238E27FC236}">
                  <a16:creationId xmlns:a16="http://schemas.microsoft.com/office/drawing/2014/main" id="{BEB48673-4C49-4E65-B5BC-E2C9ECB8F6A7}"/>
                </a:ext>
              </a:extLst>
            </p:cNvPr>
            <p:cNvSpPr/>
            <p:nvPr/>
          </p:nvSpPr>
          <p:spPr>
            <a:xfrm>
              <a:off x="2555375" y="6075198"/>
              <a:ext cx="647054" cy="1500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 name="矩形 172">
              <a:extLst>
                <a:ext uri="{FF2B5EF4-FFF2-40B4-BE49-F238E27FC236}">
                  <a16:creationId xmlns:a16="http://schemas.microsoft.com/office/drawing/2014/main" id="{26FDAEAC-BD54-4689-82A1-BDF0DAA6A5B4}"/>
                </a:ext>
              </a:extLst>
            </p:cNvPr>
            <p:cNvSpPr/>
            <p:nvPr/>
          </p:nvSpPr>
          <p:spPr>
            <a:xfrm>
              <a:off x="3293739" y="6065627"/>
              <a:ext cx="551670" cy="145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矩形 173">
              <a:extLst>
                <a:ext uri="{FF2B5EF4-FFF2-40B4-BE49-F238E27FC236}">
                  <a16:creationId xmlns:a16="http://schemas.microsoft.com/office/drawing/2014/main" id="{1629010B-7EFE-4E1A-8CD1-E423DE5B3D0F}"/>
                </a:ext>
              </a:extLst>
            </p:cNvPr>
            <p:cNvSpPr/>
            <p:nvPr/>
          </p:nvSpPr>
          <p:spPr>
            <a:xfrm>
              <a:off x="3961404" y="6078714"/>
              <a:ext cx="601547" cy="1329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353DC8CC-667C-4936-B3E2-80792B5F3F4F}"/>
                </a:ext>
              </a:extLst>
            </p:cNvPr>
            <p:cNvSpPr txBox="1"/>
            <p:nvPr/>
          </p:nvSpPr>
          <p:spPr>
            <a:xfrm>
              <a:off x="2629841" y="6037827"/>
              <a:ext cx="530915" cy="230832"/>
            </a:xfrm>
            <a:prstGeom prst="rect">
              <a:avLst/>
            </a:prstGeom>
            <a:noFill/>
          </p:spPr>
          <p:txBody>
            <a:bodyPr wrap="none" rtlCol="0">
              <a:spAutoFit/>
            </a:bodyPr>
            <a:lstStyle/>
            <a:p>
              <a:r>
                <a:rPr lang="zh-TW" altLang="en-US" sz="900" b="1" dirty="0">
                  <a:latin typeface="微軟正黑體" panose="020B0604030504040204" pitchFamily="34" charset="-120"/>
                  <a:ea typeface="微軟正黑體" panose="020B0604030504040204" pitchFamily="34" charset="-120"/>
                </a:rPr>
                <a:t>粉星星</a:t>
              </a:r>
            </a:p>
          </p:txBody>
        </p:sp>
        <p:sp>
          <p:nvSpPr>
            <p:cNvPr id="175" name="文字方塊 174">
              <a:extLst>
                <a:ext uri="{FF2B5EF4-FFF2-40B4-BE49-F238E27FC236}">
                  <a16:creationId xmlns:a16="http://schemas.microsoft.com/office/drawing/2014/main" id="{5734B26A-426A-469B-B4F4-43F24DBA6C8E}"/>
                </a:ext>
              </a:extLst>
            </p:cNvPr>
            <p:cNvSpPr txBox="1"/>
            <p:nvPr/>
          </p:nvSpPr>
          <p:spPr>
            <a:xfrm>
              <a:off x="3314736" y="6035998"/>
              <a:ext cx="530915" cy="230832"/>
            </a:xfrm>
            <a:prstGeom prst="rect">
              <a:avLst/>
            </a:prstGeom>
            <a:noFill/>
          </p:spPr>
          <p:txBody>
            <a:bodyPr wrap="none" rtlCol="0">
              <a:spAutoFit/>
            </a:bodyPr>
            <a:lstStyle>
              <a:defPPr>
                <a:defRPr lang="zh-TW"/>
              </a:defPPr>
              <a:lvl1pPr>
                <a:defRPr sz="900" b="1">
                  <a:latin typeface="微軟正黑體" panose="020B0604030504040204" pitchFamily="34" charset="-120"/>
                  <a:ea typeface="微軟正黑體" panose="020B0604030504040204" pitchFamily="34" charset="-120"/>
                </a:defRPr>
              </a:lvl1pPr>
            </a:lstStyle>
            <a:p>
              <a:r>
                <a:rPr lang="zh-TW" altLang="en-US" dirty="0"/>
                <a:t>鬱金香</a:t>
              </a:r>
            </a:p>
          </p:txBody>
        </p:sp>
        <p:sp>
          <p:nvSpPr>
            <p:cNvPr id="176" name="文字方塊 175">
              <a:extLst>
                <a:ext uri="{FF2B5EF4-FFF2-40B4-BE49-F238E27FC236}">
                  <a16:creationId xmlns:a16="http://schemas.microsoft.com/office/drawing/2014/main" id="{63DE24C6-19F5-4581-9086-795ABEE8C121}"/>
                </a:ext>
              </a:extLst>
            </p:cNvPr>
            <p:cNvSpPr txBox="1"/>
            <p:nvPr/>
          </p:nvSpPr>
          <p:spPr>
            <a:xfrm>
              <a:off x="4013488" y="6042698"/>
              <a:ext cx="530915" cy="230832"/>
            </a:xfrm>
            <a:prstGeom prst="rect">
              <a:avLst/>
            </a:prstGeom>
            <a:noFill/>
          </p:spPr>
          <p:txBody>
            <a:bodyPr wrap="none" rtlCol="0">
              <a:spAutoFit/>
            </a:bodyPr>
            <a:lstStyle>
              <a:defPPr>
                <a:defRPr lang="zh-TW"/>
              </a:defPPr>
              <a:lvl1pPr>
                <a:defRPr sz="900" b="1">
                  <a:latin typeface="微軟正黑體" panose="020B0604030504040204" pitchFamily="34" charset="-120"/>
                  <a:ea typeface="微軟正黑體" panose="020B0604030504040204" pitchFamily="34" charset="-120"/>
                </a:defRPr>
              </a:lvl1pPr>
            </a:lstStyle>
            <a:p>
              <a:r>
                <a:rPr lang="zh-TW" altLang="en-US" dirty="0"/>
                <a:t>小幸運</a:t>
              </a:r>
            </a:p>
          </p:txBody>
        </p:sp>
        <p:sp>
          <p:nvSpPr>
            <p:cNvPr id="171" name="矩形: 圓角 170">
              <a:extLst>
                <a:ext uri="{FF2B5EF4-FFF2-40B4-BE49-F238E27FC236}">
                  <a16:creationId xmlns:a16="http://schemas.microsoft.com/office/drawing/2014/main" id="{0E78F109-8946-45D5-8D7C-D6C0F25D409A}"/>
                </a:ext>
              </a:extLst>
            </p:cNvPr>
            <p:cNvSpPr/>
            <p:nvPr/>
          </p:nvSpPr>
          <p:spPr>
            <a:xfrm>
              <a:off x="3054810" y="6435640"/>
              <a:ext cx="435498" cy="227882"/>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 name="文字方塊 171">
              <a:extLst>
                <a:ext uri="{FF2B5EF4-FFF2-40B4-BE49-F238E27FC236}">
                  <a16:creationId xmlns:a16="http://schemas.microsoft.com/office/drawing/2014/main" id="{5A41AA71-50A4-44BA-96D6-2D7C8865E4D8}"/>
                </a:ext>
              </a:extLst>
            </p:cNvPr>
            <p:cNvSpPr txBox="1"/>
            <p:nvPr/>
          </p:nvSpPr>
          <p:spPr>
            <a:xfrm>
              <a:off x="3066671" y="6438484"/>
              <a:ext cx="568106" cy="230832"/>
            </a:xfrm>
            <a:prstGeom prst="rect">
              <a:avLst/>
            </a:prstGeom>
            <a:noFill/>
          </p:spPr>
          <p:txBody>
            <a:bodyPr wrap="square" rtlCol="0">
              <a:spAutoFit/>
            </a:bodyPr>
            <a:lstStyle/>
            <a:p>
              <a:r>
                <a:rPr lang="zh-TW" altLang="en-US" sz="900" b="1" dirty="0">
                  <a:latin typeface="微軟正黑體" panose="020B0604030504040204" pitchFamily="34" charset="-120"/>
                  <a:ea typeface="微軟正黑體" panose="020B0604030504040204" pitchFamily="34" charset="-120"/>
                </a:rPr>
                <a:t>確認</a:t>
              </a:r>
              <a:endParaRPr lang="en-US" altLang="zh-TW" sz="900" b="1" dirty="0">
                <a:latin typeface="微軟正黑體" panose="020B0604030504040204" pitchFamily="34" charset="-120"/>
                <a:ea typeface="微軟正黑體" panose="020B0604030504040204" pitchFamily="34" charset="-120"/>
              </a:endParaRPr>
            </a:p>
          </p:txBody>
        </p:sp>
        <p:sp>
          <p:nvSpPr>
            <p:cNvPr id="256" name="矩形 255">
              <a:extLst>
                <a:ext uri="{FF2B5EF4-FFF2-40B4-BE49-F238E27FC236}">
                  <a16:creationId xmlns:a16="http://schemas.microsoft.com/office/drawing/2014/main" id="{1C8EB9D5-EBF6-4D95-B1D3-FA24577490C5}"/>
                </a:ext>
              </a:extLst>
            </p:cNvPr>
            <p:cNvSpPr/>
            <p:nvPr/>
          </p:nvSpPr>
          <p:spPr>
            <a:xfrm>
              <a:off x="2562119" y="4945393"/>
              <a:ext cx="2049091" cy="338554"/>
            </a:xfrm>
            <a:prstGeom prst="rect">
              <a:avLst/>
            </a:prstGeom>
          </p:spPr>
          <p:txBody>
            <a:bodyPr wrap="square">
              <a:spAutoFit/>
            </a:bodyPr>
            <a:lstStyle/>
            <a:p>
              <a:r>
                <a:rPr lang="zh-TW" altLang="en-US" sz="800" u="sng" dirty="0">
                  <a:solidFill>
                    <a:schemeClr val="tx2">
                      <a:lumMod val="60000"/>
                      <a:lumOff val="40000"/>
                    </a:schemeClr>
                  </a:solidFill>
                  <a:latin typeface="微軟正黑體" panose="020B0604030504040204" pitchFamily="34" charset="-120"/>
                  <a:ea typeface="微軟正黑體" panose="020B0604030504040204" pitchFamily="34" charset="-120"/>
                </a:rPr>
                <a:t>請先將欲直播商品上架於方舟手揪中，點選快速上架即可進行動作。</a:t>
              </a:r>
              <a:endParaRPr lang="zh-TW" altLang="en-US" sz="800" u="sng" dirty="0">
                <a:solidFill>
                  <a:schemeClr val="tx2">
                    <a:lumMod val="60000"/>
                    <a:lumOff val="40000"/>
                  </a:schemeClr>
                </a:solidFill>
              </a:endParaRPr>
            </a:p>
          </p:txBody>
        </p:sp>
        <p:sp>
          <p:nvSpPr>
            <p:cNvPr id="225" name="矩形: 圓角 224">
              <a:extLst>
                <a:ext uri="{FF2B5EF4-FFF2-40B4-BE49-F238E27FC236}">
                  <a16:creationId xmlns:a16="http://schemas.microsoft.com/office/drawing/2014/main" id="{16E2F544-9C2D-4B0F-A282-A4CBC21C39DF}"/>
                </a:ext>
              </a:extLst>
            </p:cNvPr>
            <p:cNvSpPr/>
            <p:nvPr/>
          </p:nvSpPr>
          <p:spPr>
            <a:xfrm>
              <a:off x="3731434" y="6433819"/>
              <a:ext cx="491054" cy="217223"/>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 name="文字方塊 225">
              <a:extLst>
                <a:ext uri="{FF2B5EF4-FFF2-40B4-BE49-F238E27FC236}">
                  <a16:creationId xmlns:a16="http://schemas.microsoft.com/office/drawing/2014/main" id="{FA7CC0B9-9A45-4EE5-9754-1E2FA8D27A47}"/>
                </a:ext>
              </a:extLst>
            </p:cNvPr>
            <p:cNvSpPr txBox="1"/>
            <p:nvPr/>
          </p:nvSpPr>
          <p:spPr>
            <a:xfrm>
              <a:off x="3656200" y="6447261"/>
              <a:ext cx="641522" cy="230832"/>
            </a:xfrm>
            <a:prstGeom prst="rect">
              <a:avLst/>
            </a:prstGeom>
            <a:noFill/>
          </p:spPr>
          <p:txBody>
            <a:bodyPr wrap="square" rtlCol="0">
              <a:spAutoFit/>
            </a:bodyPr>
            <a:lstStyle/>
            <a:p>
              <a:r>
                <a:rPr lang="zh-TW" altLang="en-US" sz="900" b="1" dirty="0">
                  <a:latin typeface="微軟正黑體" panose="020B0604030504040204" pitchFamily="34" charset="-120"/>
                  <a:ea typeface="微軟正黑體" panose="020B0604030504040204" pitchFamily="34" charset="-120"/>
                </a:rPr>
                <a:t>快速上架</a:t>
              </a:r>
              <a:endParaRPr lang="en-US" altLang="zh-TW" sz="900" b="1" dirty="0">
                <a:latin typeface="微軟正黑體" panose="020B0604030504040204" pitchFamily="34" charset="-120"/>
                <a:ea typeface="微軟正黑體" panose="020B0604030504040204" pitchFamily="34" charset="-120"/>
              </a:endParaRPr>
            </a:p>
          </p:txBody>
        </p:sp>
      </p:grpSp>
      <p:grpSp>
        <p:nvGrpSpPr>
          <p:cNvPr id="227" name="群組 226">
            <a:extLst>
              <a:ext uri="{FF2B5EF4-FFF2-40B4-BE49-F238E27FC236}">
                <a16:creationId xmlns:a16="http://schemas.microsoft.com/office/drawing/2014/main" id="{F818ECF8-B6A8-44DF-97A9-181C7B6B5626}"/>
              </a:ext>
            </a:extLst>
          </p:cNvPr>
          <p:cNvGrpSpPr/>
          <p:nvPr/>
        </p:nvGrpSpPr>
        <p:grpSpPr>
          <a:xfrm>
            <a:off x="5791445" y="6538195"/>
            <a:ext cx="954107" cy="276999"/>
            <a:chOff x="3366443" y="5845950"/>
            <a:chExt cx="1271311" cy="386068"/>
          </a:xfrm>
        </p:grpSpPr>
        <p:sp>
          <p:nvSpPr>
            <p:cNvPr id="228" name="矩形: 圓角 227">
              <a:extLst>
                <a:ext uri="{FF2B5EF4-FFF2-40B4-BE49-F238E27FC236}">
                  <a16:creationId xmlns:a16="http://schemas.microsoft.com/office/drawing/2014/main" id="{97DD75B1-65B1-4C9B-BEA1-74607A0F04F2}"/>
                </a:ext>
              </a:extLst>
            </p:cNvPr>
            <p:cNvSpPr/>
            <p:nvPr/>
          </p:nvSpPr>
          <p:spPr>
            <a:xfrm>
              <a:off x="3389560" y="5885895"/>
              <a:ext cx="1190696" cy="30777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文字方塊 228">
              <a:extLst>
                <a:ext uri="{FF2B5EF4-FFF2-40B4-BE49-F238E27FC236}">
                  <a16:creationId xmlns:a16="http://schemas.microsoft.com/office/drawing/2014/main" id="{B027FCB3-AD24-468E-9EC4-135FC4C16A60}"/>
                </a:ext>
              </a:extLst>
            </p:cNvPr>
            <p:cNvSpPr txBox="1"/>
            <p:nvPr/>
          </p:nvSpPr>
          <p:spPr>
            <a:xfrm>
              <a:off x="3366443" y="5845950"/>
              <a:ext cx="1271311" cy="386068"/>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存入草稿夾</a:t>
              </a:r>
              <a:endParaRPr lang="en-US" altLang="zh-TW" sz="1200" b="1" dirty="0">
                <a:latin typeface="微軟正黑體" panose="020B0604030504040204" pitchFamily="34" charset="-120"/>
                <a:ea typeface="微軟正黑體" panose="020B0604030504040204" pitchFamily="34" charset="-120"/>
              </a:endParaRPr>
            </a:p>
          </p:txBody>
        </p:sp>
      </p:grpSp>
      <p:grpSp>
        <p:nvGrpSpPr>
          <p:cNvPr id="6" name="群組 5">
            <a:extLst>
              <a:ext uri="{FF2B5EF4-FFF2-40B4-BE49-F238E27FC236}">
                <a16:creationId xmlns:a16="http://schemas.microsoft.com/office/drawing/2014/main" id="{682A5F1E-DD8B-46AE-9586-37FE3D3BC5A0}"/>
              </a:ext>
            </a:extLst>
          </p:cNvPr>
          <p:cNvGrpSpPr/>
          <p:nvPr/>
        </p:nvGrpSpPr>
        <p:grpSpPr>
          <a:xfrm>
            <a:off x="99913" y="527229"/>
            <a:ext cx="2216306" cy="5871609"/>
            <a:chOff x="99913" y="527229"/>
            <a:chExt cx="2216306" cy="5871609"/>
          </a:xfrm>
        </p:grpSpPr>
        <p:sp>
          <p:nvSpPr>
            <p:cNvPr id="155" name="矩形 154">
              <a:extLst>
                <a:ext uri="{FF2B5EF4-FFF2-40B4-BE49-F238E27FC236}">
                  <a16:creationId xmlns:a16="http://schemas.microsoft.com/office/drawing/2014/main" id="{0CFBC8CB-21E4-4DB8-B319-EFEDBEB229A4}"/>
                </a:ext>
              </a:extLst>
            </p:cNvPr>
            <p:cNvSpPr/>
            <p:nvPr/>
          </p:nvSpPr>
          <p:spPr>
            <a:xfrm>
              <a:off x="162853" y="789478"/>
              <a:ext cx="2152608" cy="5609360"/>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文字方塊 155">
              <a:extLst>
                <a:ext uri="{FF2B5EF4-FFF2-40B4-BE49-F238E27FC236}">
                  <a16:creationId xmlns:a16="http://schemas.microsoft.com/office/drawing/2014/main" id="{49BB07B7-EC78-4C4B-9FFD-39BBE0016117}"/>
                </a:ext>
              </a:extLst>
            </p:cNvPr>
            <p:cNvSpPr txBox="1"/>
            <p:nvPr/>
          </p:nvSpPr>
          <p:spPr>
            <a:xfrm>
              <a:off x="99913" y="527229"/>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pPr>
                <a:buFont typeface="Wingdings" panose="05000000000000000000" pitchFamily="2" charset="2"/>
                <a:buChar char="Ø"/>
              </a:pPr>
              <a:r>
                <a:rPr lang="zh-TW" altLang="en-US" dirty="0"/>
                <a:t>開播資訊</a:t>
              </a:r>
            </a:p>
          </p:txBody>
        </p:sp>
        <p:sp>
          <p:nvSpPr>
            <p:cNvPr id="157" name="文字方塊 156">
              <a:extLst>
                <a:ext uri="{FF2B5EF4-FFF2-40B4-BE49-F238E27FC236}">
                  <a16:creationId xmlns:a16="http://schemas.microsoft.com/office/drawing/2014/main" id="{338FFEB9-D83E-47ED-B30F-D7CD8CB133FF}"/>
                </a:ext>
              </a:extLst>
            </p:cNvPr>
            <p:cNvSpPr txBox="1"/>
            <p:nvPr/>
          </p:nvSpPr>
          <p:spPr>
            <a:xfrm>
              <a:off x="157162" y="831361"/>
              <a:ext cx="1011815" cy="253916"/>
            </a:xfrm>
            <a:prstGeom prst="rect">
              <a:avLst/>
            </a:prstGeom>
            <a:noFill/>
          </p:spPr>
          <p:txBody>
            <a:bodyPr wrap="none" rtlCol="0">
              <a:spAutoFit/>
            </a:bodyPr>
            <a:lstStyle/>
            <a:p>
              <a:pPr marL="285750" indent="-2857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直播名稱</a:t>
              </a:r>
            </a:p>
          </p:txBody>
        </p:sp>
        <p:sp>
          <p:nvSpPr>
            <p:cNvPr id="161" name="矩形 160">
              <a:extLst>
                <a:ext uri="{FF2B5EF4-FFF2-40B4-BE49-F238E27FC236}">
                  <a16:creationId xmlns:a16="http://schemas.microsoft.com/office/drawing/2014/main" id="{D0C4ACB6-4300-42E1-90DC-3A48CC73DF50}"/>
                </a:ext>
              </a:extLst>
            </p:cNvPr>
            <p:cNvSpPr/>
            <p:nvPr/>
          </p:nvSpPr>
          <p:spPr>
            <a:xfrm>
              <a:off x="525979" y="1090078"/>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文字方塊 164">
              <a:extLst>
                <a:ext uri="{FF2B5EF4-FFF2-40B4-BE49-F238E27FC236}">
                  <a16:creationId xmlns:a16="http://schemas.microsoft.com/office/drawing/2014/main" id="{666C58FA-6257-4947-9856-9477183501D5}"/>
                </a:ext>
              </a:extLst>
            </p:cNvPr>
            <p:cNvSpPr txBox="1"/>
            <p:nvPr/>
          </p:nvSpPr>
          <p:spPr>
            <a:xfrm>
              <a:off x="137739" y="1542876"/>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直播網址</a:t>
              </a:r>
              <a:endParaRPr lang="en-US" altLang="zh-TW" dirty="0"/>
            </a:p>
          </p:txBody>
        </p:sp>
        <p:sp>
          <p:nvSpPr>
            <p:cNvPr id="168" name="文字方塊 167">
              <a:extLst>
                <a:ext uri="{FF2B5EF4-FFF2-40B4-BE49-F238E27FC236}">
                  <a16:creationId xmlns:a16="http://schemas.microsoft.com/office/drawing/2014/main" id="{CABE5E7F-D446-46CB-9621-8A3C25CAE68C}"/>
                </a:ext>
              </a:extLst>
            </p:cNvPr>
            <p:cNvSpPr txBox="1"/>
            <p:nvPr/>
          </p:nvSpPr>
          <p:spPr>
            <a:xfrm>
              <a:off x="123070" y="2517010"/>
              <a:ext cx="877163"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跑馬燈</a:t>
              </a:r>
              <a:endParaRPr lang="en-US" altLang="zh-TW" dirty="0"/>
            </a:p>
          </p:txBody>
        </p:sp>
        <p:sp>
          <p:nvSpPr>
            <p:cNvPr id="177" name="矩形 176">
              <a:extLst>
                <a:ext uri="{FF2B5EF4-FFF2-40B4-BE49-F238E27FC236}">
                  <a16:creationId xmlns:a16="http://schemas.microsoft.com/office/drawing/2014/main" id="{C8B8100B-F407-494C-A399-F8447646082F}"/>
                </a:ext>
              </a:extLst>
            </p:cNvPr>
            <p:cNvSpPr/>
            <p:nvPr/>
          </p:nvSpPr>
          <p:spPr>
            <a:xfrm>
              <a:off x="474975" y="2733013"/>
              <a:ext cx="1745467" cy="266924"/>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 name="文字方塊 180">
              <a:extLst>
                <a:ext uri="{FF2B5EF4-FFF2-40B4-BE49-F238E27FC236}">
                  <a16:creationId xmlns:a16="http://schemas.microsoft.com/office/drawing/2014/main" id="{D359AC4F-3249-4C5C-A588-6793D42E3A30}"/>
                </a:ext>
              </a:extLst>
            </p:cNvPr>
            <p:cNvSpPr txBox="1"/>
            <p:nvPr/>
          </p:nvSpPr>
          <p:spPr>
            <a:xfrm>
              <a:off x="424391" y="2721742"/>
              <a:ext cx="1819216" cy="230832"/>
            </a:xfrm>
            <a:prstGeom prst="rect">
              <a:avLst/>
            </a:prstGeom>
            <a:noFill/>
          </p:spPr>
          <p:txBody>
            <a:bodyPr wrap="square" rtlCol="0">
              <a:spAutoFit/>
            </a:bodyPr>
            <a:lstStyle/>
            <a:p>
              <a:r>
                <a:rPr lang="zh-TW" altLang="en-US" sz="900" dirty="0">
                  <a:latin typeface="微軟正黑體" panose="020B0604030504040204" pitchFamily="34" charset="-120"/>
                  <a:ea typeface="微軟正黑體" panose="020B0604030504040204" pitchFamily="34" charset="-120"/>
                </a:rPr>
                <a:t>請填寫想告訴觀眾的訊息</a:t>
              </a:r>
              <a:r>
                <a:rPr lang="en-US" altLang="zh-TW" sz="900" dirty="0">
                  <a:latin typeface="微軟正黑體" panose="020B0604030504040204" pitchFamily="34" charset="-120"/>
                  <a:ea typeface="微軟正黑體" panose="020B0604030504040204" pitchFamily="34" charset="-120"/>
                </a:rPr>
                <a:t>….</a:t>
              </a:r>
              <a:endParaRPr lang="zh-TW" altLang="en-US" sz="900" dirty="0">
                <a:latin typeface="微軟正黑體" panose="020B0604030504040204" pitchFamily="34" charset="-120"/>
                <a:ea typeface="微軟正黑體" panose="020B0604030504040204" pitchFamily="34" charset="-120"/>
              </a:endParaRPr>
            </a:p>
          </p:txBody>
        </p:sp>
        <p:sp>
          <p:nvSpPr>
            <p:cNvPr id="182" name="文字方塊 181">
              <a:extLst>
                <a:ext uri="{FF2B5EF4-FFF2-40B4-BE49-F238E27FC236}">
                  <a16:creationId xmlns:a16="http://schemas.microsoft.com/office/drawing/2014/main" id="{4DA41C27-33CD-4649-BBF6-4CF123EB6986}"/>
                </a:ext>
              </a:extLst>
            </p:cNvPr>
            <p:cNvSpPr txBox="1"/>
            <p:nvPr/>
          </p:nvSpPr>
          <p:spPr>
            <a:xfrm>
              <a:off x="130127" y="125885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直播日期</a:t>
              </a:r>
            </a:p>
          </p:txBody>
        </p:sp>
        <p:sp>
          <p:nvSpPr>
            <p:cNvPr id="183" name="文字方塊 182">
              <a:extLst>
                <a:ext uri="{FF2B5EF4-FFF2-40B4-BE49-F238E27FC236}">
                  <a16:creationId xmlns:a16="http://schemas.microsoft.com/office/drawing/2014/main" id="{1ADF4015-ABFC-4685-9D60-5FCEE9E1FB34}"/>
                </a:ext>
              </a:extLst>
            </p:cNvPr>
            <p:cNvSpPr txBox="1"/>
            <p:nvPr/>
          </p:nvSpPr>
          <p:spPr>
            <a:xfrm>
              <a:off x="114137" y="3036540"/>
              <a:ext cx="1132041"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   倒數計時器</a:t>
              </a:r>
              <a:endParaRPr lang="en-US" altLang="zh-TW" sz="1050" dirty="0">
                <a:latin typeface="微軟正黑體" panose="020B0604030504040204" pitchFamily="34" charset="-120"/>
                <a:ea typeface="微軟正黑體" panose="020B0604030504040204" pitchFamily="34" charset="-120"/>
              </a:endParaRPr>
            </a:p>
          </p:txBody>
        </p:sp>
        <p:sp>
          <p:nvSpPr>
            <p:cNvPr id="184" name="文字方塊 183">
              <a:extLst>
                <a:ext uri="{FF2B5EF4-FFF2-40B4-BE49-F238E27FC236}">
                  <a16:creationId xmlns:a16="http://schemas.microsoft.com/office/drawing/2014/main" id="{DF236D54-9FE9-4E01-B9B1-4A67CC3158B3}"/>
                </a:ext>
              </a:extLst>
            </p:cNvPr>
            <p:cNvSpPr txBox="1"/>
            <p:nvPr/>
          </p:nvSpPr>
          <p:spPr>
            <a:xfrm>
              <a:off x="413590" y="3262803"/>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開啟</a:t>
              </a:r>
            </a:p>
          </p:txBody>
        </p:sp>
        <p:sp>
          <p:nvSpPr>
            <p:cNvPr id="187" name="文字方塊 186">
              <a:extLst>
                <a:ext uri="{FF2B5EF4-FFF2-40B4-BE49-F238E27FC236}">
                  <a16:creationId xmlns:a16="http://schemas.microsoft.com/office/drawing/2014/main" id="{A464EAC4-67C3-48A6-B916-1DA4121B4ED3}"/>
                </a:ext>
              </a:extLst>
            </p:cNvPr>
            <p:cNvSpPr txBox="1"/>
            <p:nvPr/>
          </p:nvSpPr>
          <p:spPr>
            <a:xfrm>
              <a:off x="1106462" y="3276016"/>
              <a:ext cx="614271" cy="246221"/>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關閉</a:t>
              </a:r>
            </a:p>
          </p:txBody>
        </p:sp>
        <p:pic>
          <p:nvPicPr>
            <p:cNvPr id="188" name="圖片 187">
              <a:extLst>
                <a:ext uri="{FF2B5EF4-FFF2-40B4-BE49-F238E27FC236}">
                  <a16:creationId xmlns:a16="http://schemas.microsoft.com/office/drawing/2014/main" id="{0C95CBE2-E35C-422F-A515-53E6B3B3CF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8174" y="1317370"/>
              <a:ext cx="202560" cy="202560"/>
            </a:xfrm>
            <a:prstGeom prst="rect">
              <a:avLst/>
            </a:prstGeom>
          </p:spPr>
        </p:pic>
        <p:grpSp>
          <p:nvGrpSpPr>
            <p:cNvPr id="189" name="群組 188">
              <a:extLst>
                <a:ext uri="{FF2B5EF4-FFF2-40B4-BE49-F238E27FC236}">
                  <a16:creationId xmlns:a16="http://schemas.microsoft.com/office/drawing/2014/main" id="{68999BFB-E115-4B2C-8DEF-17CB2F7C8EB9}"/>
                </a:ext>
              </a:extLst>
            </p:cNvPr>
            <p:cNvGrpSpPr/>
            <p:nvPr/>
          </p:nvGrpSpPr>
          <p:grpSpPr>
            <a:xfrm>
              <a:off x="1552681" y="6121713"/>
              <a:ext cx="684089" cy="261610"/>
              <a:chOff x="4417943" y="2274002"/>
              <a:chExt cx="545899" cy="261610"/>
            </a:xfrm>
          </p:grpSpPr>
          <p:sp>
            <p:nvSpPr>
              <p:cNvPr id="200" name="矩形: 圓角 199">
                <a:extLst>
                  <a:ext uri="{FF2B5EF4-FFF2-40B4-BE49-F238E27FC236}">
                    <a16:creationId xmlns:a16="http://schemas.microsoft.com/office/drawing/2014/main" id="{1C53A73B-F91A-4E85-88EB-B425106405ED}"/>
                  </a:ext>
                </a:extLst>
              </p:cNvPr>
              <p:cNvSpPr/>
              <p:nvPr/>
            </p:nvSpPr>
            <p:spPr>
              <a:xfrm>
                <a:off x="4417943" y="2303540"/>
                <a:ext cx="545899" cy="19804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218" name="文字方塊 217">
                <a:extLst>
                  <a:ext uri="{FF2B5EF4-FFF2-40B4-BE49-F238E27FC236}">
                    <a16:creationId xmlns:a16="http://schemas.microsoft.com/office/drawing/2014/main" id="{198D0CBA-428F-43DB-8A21-11AB6EAE8659}"/>
                  </a:ext>
                </a:extLst>
              </p:cNvPr>
              <p:cNvSpPr txBox="1"/>
              <p:nvPr/>
            </p:nvSpPr>
            <p:spPr>
              <a:xfrm>
                <a:off x="4486961" y="2274002"/>
                <a:ext cx="321728"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儲存</a:t>
                </a:r>
              </a:p>
            </p:txBody>
          </p:sp>
        </p:grpSp>
        <p:sp>
          <p:nvSpPr>
            <p:cNvPr id="231" name="矩形 230">
              <a:extLst>
                <a:ext uri="{FF2B5EF4-FFF2-40B4-BE49-F238E27FC236}">
                  <a16:creationId xmlns:a16="http://schemas.microsoft.com/office/drawing/2014/main" id="{02581D9E-4F0E-4A8B-8F90-B6D31B8B7C10}"/>
                </a:ext>
              </a:extLst>
            </p:cNvPr>
            <p:cNvSpPr/>
            <p:nvPr/>
          </p:nvSpPr>
          <p:spPr>
            <a:xfrm>
              <a:off x="450875" y="3922802"/>
              <a:ext cx="1805967" cy="88394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 name="矩形 249">
              <a:extLst>
                <a:ext uri="{FF2B5EF4-FFF2-40B4-BE49-F238E27FC236}">
                  <a16:creationId xmlns:a16="http://schemas.microsoft.com/office/drawing/2014/main" id="{13E5DBFD-322F-4491-8E96-F85D94FEF1A0}"/>
                </a:ext>
              </a:extLst>
            </p:cNvPr>
            <p:cNvSpPr/>
            <p:nvPr/>
          </p:nvSpPr>
          <p:spPr>
            <a:xfrm>
              <a:off x="413892" y="3989677"/>
              <a:ext cx="1814249" cy="400110"/>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登入以下連結，看看自己買了什麼戰利品吧！</a:t>
              </a:r>
            </a:p>
          </p:txBody>
        </p:sp>
        <p:sp>
          <p:nvSpPr>
            <p:cNvPr id="251" name="矩形 250">
              <a:extLst>
                <a:ext uri="{FF2B5EF4-FFF2-40B4-BE49-F238E27FC236}">
                  <a16:creationId xmlns:a16="http://schemas.microsoft.com/office/drawing/2014/main" id="{BBC47C07-2D60-4E06-A099-650952D10622}"/>
                </a:ext>
              </a:extLst>
            </p:cNvPr>
            <p:cNvSpPr/>
            <p:nvPr/>
          </p:nvSpPr>
          <p:spPr>
            <a:xfrm>
              <a:off x="426334" y="4293994"/>
              <a:ext cx="1820102" cy="400110"/>
            </a:xfrm>
            <a:prstGeom prst="rect">
              <a:avLst/>
            </a:prstGeom>
            <a:noFill/>
          </p:spPr>
          <p:txBody>
            <a:bodyPr wrap="square" rtlCol="0">
              <a:spAutoFit/>
            </a:bodyPr>
            <a:lstStyle/>
            <a:p>
              <a:r>
                <a:rPr lang="en-US" altLang="zh-TW" sz="1000" dirty="0">
                  <a:latin typeface="微軟正黑體" panose="020B0604030504040204" pitchFamily="34" charset="-120"/>
                  <a:ea typeface="微軟正黑體" panose="020B0604030504040204" pitchFamily="34" charset="-120"/>
                  <a:hlinkClick r:id="rId14"/>
                </a:rPr>
                <a:t>https://arkbeez.com/order/seller_list</a:t>
              </a:r>
              <a:endParaRPr lang="zh-TW" altLang="en-US" sz="1000" dirty="0">
                <a:latin typeface="微軟正黑體" panose="020B0604030504040204" pitchFamily="34" charset="-120"/>
                <a:ea typeface="微軟正黑體" panose="020B0604030504040204" pitchFamily="34" charset="-120"/>
              </a:endParaRPr>
            </a:p>
          </p:txBody>
        </p:sp>
        <p:sp>
          <p:nvSpPr>
            <p:cNvPr id="253" name="矩形 252">
              <a:extLst>
                <a:ext uri="{FF2B5EF4-FFF2-40B4-BE49-F238E27FC236}">
                  <a16:creationId xmlns:a16="http://schemas.microsoft.com/office/drawing/2014/main" id="{EAB219F6-65F5-4C26-94F1-F8F7E85962A6}"/>
                </a:ext>
              </a:extLst>
            </p:cNvPr>
            <p:cNvSpPr/>
            <p:nvPr/>
          </p:nvSpPr>
          <p:spPr>
            <a:xfrm>
              <a:off x="445369" y="5399275"/>
              <a:ext cx="1773643" cy="643968"/>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4" name="矩形 253">
              <a:extLst>
                <a:ext uri="{FF2B5EF4-FFF2-40B4-BE49-F238E27FC236}">
                  <a16:creationId xmlns:a16="http://schemas.microsoft.com/office/drawing/2014/main" id="{1DDFDE8E-324B-4272-822B-412DFD576CF8}"/>
                </a:ext>
              </a:extLst>
            </p:cNvPr>
            <p:cNvSpPr/>
            <p:nvPr/>
          </p:nvSpPr>
          <p:spPr>
            <a:xfrm>
              <a:off x="427626" y="5360979"/>
              <a:ext cx="1791386" cy="553998"/>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恭喜下列得標者，記得於我的購物清單中結帳付款喔</a:t>
              </a:r>
              <a:r>
                <a:rPr lang="en-US" altLang="zh-TW" sz="1000" dirty="0">
                  <a:latin typeface="微軟正黑體" panose="020B0604030504040204" pitchFamily="34" charset="-120"/>
                  <a:ea typeface="微軟正黑體" panose="020B0604030504040204" pitchFamily="34" charset="-120"/>
                </a:rPr>
                <a:t>~</a:t>
              </a:r>
            </a:p>
            <a:p>
              <a:endParaRPr lang="zh-TW" altLang="en-US" sz="1000" dirty="0">
                <a:latin typeface="微軟正黑體" panose="020B0604030504040204" pitchFamily="34" charset="-120"/>
                <a:ea typeface="微軟正黑體" panose="020B0604030504040204" pitchFamily="34" charset="-120"/>
              </a:endParaRPr>
            </a:p>
          </p:txBody>
        </p:sp>
        <p:sp>
          <p:nvSpPr>
            <p:cNvPr id="255" name="矩形 254">
              <a:extLst>
                <a:ext uri="{FF2B5EF4-FFF2-40B4-BE49-F238E27FC236}">
                  <a16:creationId xmlns:a16="http://schemas.microsoft.com/office/drawing/2014/main" id="{897E7555-B58C-43BF-BCFD-ED16530B90AA}"/>
                </a:ext>
              </a:extLst>
            </p:cNvPr>
            <p:cNvSpPr/>
            <p:nvPr/>
          </p:nvSpPr>
          <p:spPr>
            <a:xfrm>
              <a:off x="530565" y="1777783"/>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4" name="文字方塊 223">
              <a:extLst>
                <a:ext uri="{FF2B5EF4-FFF2-40B4-BE49-F238E27FC236}">
                  <a16:creationId xmlns:a16="http://schemas.microsoft.com/office/drawing/2014/main" id="{0E8AE71B-FDCF-4EE0-BD43-421866FAE969}"/>
                </a:ext>
              </a:extLst>
            </p:cNvPr>
            <p:cNvSpPr txBox="1"/>
            <p:nvPr/>
          </p:nvSpPr>
          <p:spPr>
            <a:xfrm>
              <a:off x="123070" y="200332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播放方式</a:t>
              </a:r>
              <a:endParaRPr lang="en-US" altLang="zh-TW" dirty="0"/>
            </a:p>
          </p:txBody>
        </p:sp>
        <p:sp>
          <p:nvSpPr>
            <p:cNvPr id="230" name="文字方塊 229">
              <a:extLst>
                <a:ext uri="{FF2B5EF4-FFF2-40B4-BE49-F238E27FC236}">
                  <a16:creationId xmlns:a16="http://schemas.microsoft.com/office/drawing/2014/main" id="{61393565-4E74-462F-984E-8711611693EB}"/>
                </a:ext>
              </a:extLst>
            </p:cNvPr>
            <p:cNvSpPr txBox="1"/>
            <p:nvPr/>
          </p:nvSpPr>
          <p:spPr>
            <a:xfrm>
              <a:off x="457351" y="2210209"/>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直式</a:t>
              </a:r>
            </a:p>
          </p:txBody>
        </p:sp>
        <p:sp>
          <p:nvSpPr>
            <p:cNvPr id="236" name="文字方塊 235">
              <a:extLst>
                <a:ext uri="{FF2B5EF4-FFF2-40B4-BE49-F238E27FC236}">
                  <a16:creationId xmlns:a16="http://schemas.microsoft.com/office/drawing/2014/main" id="{4E9D45B3-45D2-46E1-BD38-8A70B322F40B}"/>
                </a:ext>
              </a:extLst>
            </p:cNvPr>
            <p:cNvSpPr txBox="1"/>
            <p:nvPr/>
          </p:nvSpPr>
          <p:spPr>
            <a:xfrm>
              <a:off x="1140897" y="2207728"/>
              <a:ext cx="1175322" cy="369332"/>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橫式</a:t>
              </a:r>
              <a:endParaRPr lang="en-US" altLang="zh-TW" sz="1000" dirty="0">
                <a:latin typeface="微軟正黑體" panose="020B0604030504040204" pitchFamily="34" charset="-120"/>
                <a:ea typeface="微軟正黑體" panose="020B0604030504040204" pitchFamily="34" charset="-120"/>
              </a:endParaRPr>
            </a:p>
            <a:p>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手機不支援橫式播放</a:t>
              </a:r>
              <a:r>
                <a:rPr lang="en-US" altLang="zh-TW" sz="800" dirty="0">
                  <a:latin typeface="微軟正黑體" panose="020B0604030504040204" pitchFamily="34" charset="-120"/>
                  <a:ea typeface="微軟正黑體" panose="020B0604030504040204" pitchFamily="34" charset="-120"/>
                </a:rPr>
                <a:t>)</a:t>
              </a:r>
              <a:endParaRPr lang="zh-TW" altLang="en-US" sz="800" dirty="0">
                <a:latin typeface="微軟正黑體" panose="020B0604030504040204" pitchFamily="34" charset="-120"/>
                <a:ea typeface="微軟正黑體" panose="020B0604030504040204" pitchFamily="34" charset="-120"/>
              </a:endParaRPr>
            </a:p>
          </p:txBody>
        </p:sp>
      </p:grpSp>
      <p:grpSp>
        <p:nvGrpSpPr>
          <p:cNvPr id="259" name="群組 258">
            <a:extLst>
              <a:ext uri="{FF2B5EF4-FFF2-40B4-BE49-F238E27FC236}">
                <a16:creationId xmlns:a16="http://schemas.microsoft.com/office/drawing/2014/main" id="{8ABC04CC-92C4-4BD9-BAD8-9BBE4473204C}"/>
              </a:ext>
            </a:extLst>
          </p:cNvPr>
          <p:cNvGrpSpPr/>
          <p:nvPr/>
        </p:nvGrpSpPr>
        <p:grpSpPr>
          <a:xfrm>
            <a:off x="1855419" y="77955"/>
            <a:ext cx="1183300" cy="296545"/>
            <a:chOff x="5514940" y="935822"/>
            <a:chExt cx="1183300" cy="296545"/>
          </a:xfrm>
        </p:grpSpPr>
        <p:sp>
          <p:nvSpPr>
            <p:cNvPr id="260" name="矩形 259">
              <a:extLst>
                <a:ext uri="{FF2B5EF4-FFF2-40B4-BE49-F238E27FC236}">
                  <a16:creationId xmlns:a16="http://schemas.microsoft.com/office/drawing/2014/main" id="{DFFF8104-A988-488D-9FDA-B6C6A2995152}"/>
                </a:ext>
              </a:extLst>
            </p:cNvPr>
            <p:cNvSpPr/>
            <p:nvPr/>
          </p:nvSpPr>
          <p:spPr>
            <a:xfrm>
              <a:off x="5614687" y="935822"/>
              <a:ext cx="962625" cy="29654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1" name="文字方塊 260">
              <a:extLst>
                <a:ext uri="{FF2B5EF4-FFF2-40B4-BE49-F238E27FC236}">
                  <a16:creationId xmlns:a16="http://schemas.microsoft.com/office/drawing/2014/main" id="{B8ECD50E-63C0-44FB-9D44-5B8C2DE60993}"/>
                </a:ext>
              </a:extLst>
            </p:cNvPr>
            <p:cNvSpPr txBox="1"/>
            <p:nvPr/>
          </p:nvSpPr>
          <p:spPr>
            <a:xfrm>
              <a:off x="5514940" y="94815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grpSp>
    </p:spTree>
    <p:extLst>
      <p:ext uri="{BB962C8B-B14F-4D97-AF65-F5344CB8AC3E}">
        <p14:creationId xmlns:p14="http://schemas.microsoft.com/office/powerpoint/2010/main" val="1995321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3B79682-0E2D-4598-9358-F6457350833D}"/>
              </a:ext>
            </a:extLst>
          </p:cNvPr>
          <p:cNvSpPr/>
          <p:nvPr/>
        </p:nvSpPr>
        <p:spPr>
          <a:xfrm>
            <a:off x="4598542" y="370714"/>
            <a:ext cx="3717421" cy="619946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1D53CC1-9D2F-4BDE-9708-E5AAB326F8C1}"/>
              </a:ext>
            </a:extLst>
          </p:cNvPr>
          <p:cNvSpPr/>
          <p:nvPr/>
        </p:nvSpPr>
        <p:spPr>
          <a:xfrm>
            <a:off x="4598736" y="364564"/>
            <a:ext cx="3717421" cy="199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 name="群組 8">
            <a:extLst>
              <a:ext uri="{FF2B5EF4-FFF2-40B4-BE49-F238E27FC236}">
                <a16:creationId xmlns:a16="http://schemas.microsoft.com/office/drawing/2014/main" id="{408AD369-85AB-4FC0-803C-32832E08F4CD}"/>
              </a:ext>
            </a:extLst>
          </p:cNvPr>
          <p:cNvGrpSpPr/>
          <p:nvPr/>
        </p:nvGrpSpPr>
        <p:grpSpPr>
          <a:xfrm>
            <a:off x="4598736" y="352007"/>
            <a:ext cx="417910" cy="292066"/>
            <a:chOff x="5685270" y="4918450"/>
            <a:chExt cx="543679" cy="230832"/>
          </a:xfrm>
        </p:grpSpPr>
        <p:sp>
          <p:nvSpPr>
            <p:cNvPr id="42" name="矩形: 圓角 41">
              <a:extLst>
                <a:ext uri="{FF2B5EF4-FFF2-40B4-BE49-F238E27FC236}">
                  <a16:creationId xmlns:a16="http://schemas.microsoft.com/office/drawing/2014/main" id="{AF8B1AEB-CB62-4BE5-978C-827128BD16EF}"/>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1F6FC4B8-1154-4E25-8A3E-096ACA0F95D9}"/>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10" name="矩形 9">
            <a:extLst>
              <a:ext uri="{FF2B5EF4-FFF2-40B4-BE49-F238E27FC236}">
                <a16:creationId xmlns:a16="http://schemas.microsoft.com/office/drawing/2014/main" id="{EE1D16FE-6F48-472E-BB38-EC073AAF4BCB}"/>
              </a:ext>
            </a:extLst>
          </p:cNvPr>
          <p:cNvSpPr/>
          <p:nvPr/>
        </p:nvSpPr>
        <p:spPr>
          <a:xfrm>
            <a:off x="4985408" y="364564"/>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11" name="群組 10">
            <a:extLst>
              <a:ext uri="{FF2B5EF4-FFF2-40B4-BE49-F238E27FC236}">
                <a16:creationId xmlns:a16="http://schemas.microsoft.com/office/drawing/2014/main" id="{C0028742-BBE4-4AF6-9AD6-BF9993017583}"/>
              </a:ext>
            </a:extLst>
          </p:cNvPr>
          <p:cNvGrpSpPr/>
          <p:nvPr/>
        </p:nvGrpSpPr>
        <p:grpSpPr>
          <a:xfrm>
            <a:off x="4653515" y="585704"/>
            <a:ext cx="726262" cy="200055"/>
            <a:chOff x="3976354" y="398965"/>
            <a:chExt cx="765341" cy="200055"/>
          </a:xfrm>
        </p:grpSpPr>
        <p:pic>
          <p:nvPicPr>
            <p:cNvPr id="40" name="圖片 39">
              <a:extLst>
                <a:ext uri="{FF2B5EF4-FFF2-40B4-BE49-F238E27FC236}">
                  <a16:creationId xmlns:a16="http://schemas.microsoft.com/office/drawing/2014/main" id="{011E0ACD-A523-48D2-BCC1-2AD574382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41" name="文字方塊 40">
              <a:extLst>
                <a:ext uri="{FF2B5EF4-FFF2-40B4-BE49-F238E27FC236}">
                  <a16:creationId xmlns:a16="http://schemas.microsoft.com/office/drawing/2014/main" id="{8F37F7BA-1A25-4442-9A6B-A7D993A8A4EB}"/>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pic>
        <p:nvPicPr>
          <p:cNvPr id="12" name="圖片 11">
            <a:extLst>
              <a:ext uri="{FF2B5EF4-FFF2-40B4-BE49-F238E27FC236}">
                <a16:creationId xmlns:a16="http://schemas.microsoft.com/office/drawing/2014/main" id="{E59FC4DC-CFF8-43D4-8A7F-BB24C7E45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3344" y="785759"/>
            <a:ext cx="1389212" cy="1463962"/>
          </a:xfrm>
          <a:prstGeom prst="rect">
            <a:avLst/>
          </a:prstGeom>
        </p:spPr>
      </p:pic>
      <p:sp>
        <p:nvSpPr>
          <p:cNvPr id="13" name="矩形: 圓角 12">
            <a:extLst>
              <a:ext uri="{FF2B5EF4-FFF2-40B4-BE49-F238E27FC236}">
                <a16:creationId xmlns:a16="http://schemas.microsoft.com/office/drawing/2014/main" id="{5FDBB77C-1DE4-420D-83F3-C22F8AE05020}"/>
              </a:ext>
            </a:extLst>
          </p:cNvPr>
          <p:cNvSpPr/>
          <p:nvPr/>
        </p:nvSpPr>
        <p:spPr>
          <a:xfrm>
            <a:off x="4623190" y="6258228"/>
            <a:ext cx="2372875" cy="2751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E012A7DE-0127-4962-9004-02E774E75BDB}"/>
              </a:ext>
            </a:extLst>
          </p:cNvPr>
          <p:cNvSpPr txBox="1"/>
          <p:nvPr/>
        </p:nvSpPr>
        <p:spPr>
          <a:xfrm>
            <a:off x="4707785" y="6284346"/>
            <a:ext cx="1553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18" name="圖片 17">
            <a:extLst>
              <a:ext uri="{FF2B5EF4-FFF2-40B4-BE49-F238E27FC236}">
                <a16:creationId xmlns:a16="http://schemas.microsoft.com/office/drawing/2014/main" id="{70597A4A-8AA4-4AA6-96A2-3AAE443B7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3371" y="6261500"/>
            <a:ext cx="172730" cy="190580"/>
          </a:xfrm>
          <a:prstGeom prst="rect">
            <a:avLst/>
          </a:prstGeom>
        </p:spPr>
      </p:pic>
      <p:pic>
        <p:nvPicPr>
          <p:cNvPr id="38" name="圖片 37">
            <a:extLst>
              <a:ext uri="{FF2B5EF4-FFF2-40B4-BE49-F238E27FC236}">
                <a16:creationId xmlns:a16="http://schemas.microsoft.com/office/drawing/2014/main" id="{65A66FA0-BCEF-4E54-A859-3322F56CC15D}"/>
              </a:ext>
            </a:extLst>
          </p:cNvPr>
          <p:cNvPicPr>
            <a:picLocks noChangeAspect="1"/>
          </p:cNvPicPr>
          <p:nvPr/>
        </p:nvPicPr>
        <p:blipFill rotWithShape="1">
          <a:blip r:embed="rId5"/>
          <a:srcRect l="14990" t="14962" r="48778" b="15552"/>
          <a:stretch/>
        </p:blipFill>
        <p:spPr>
          <a:xfrm>
            <a:off x="7085535" y="6201594"/>
            <a:ext cx="285225" cy="310393"/>
          </a:xfrm>
          <a:prstGeom prst="rect">
            <a:avLst/>
          </a:prstGeom>
        </p:spPr>
      </p:pic>
      <p:sp>
        <p:nvSpPr>
          <p:cNvPr id="20" name="文字方塊 19">
            <a:extLst>
              <a:ext uri="{FF2B5EF4-FFF2-40B4-BE49-F238E27FC236}">
                <a16:creationId xmlns:a16="http://schemas.microsoft.com/office/drawing/2014/main" id="{772BB278-DF56-4AC1-8ADA-D72DF4D89118}"/>
              </a:ext>
            </a:extLst>
          </p:cNvPr>
          <p:cNvSpPr txBox="1"/>
          <p:nvPr/>
        </p:nvSpPr>
        <p:spPr>
          <a:xfrm>
            <a:off x="5090920" y="4455441"/>
            <a:ext cx="748923"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產品資訊</a:t>
            </a:r>
          </a:p>
        </p:txBody>
      </p:sp>
      <p:pic>
        <p:nvPicPr>
          <p:cNvPr id="21" name="圖片 20">
            <a:extLst>
              <a:ext uri="{FF2B5EF4-FFF2-40B4-BE49-F238E27FC236}">
                <a16:creationId xmlns:a16="http://schemas.microsoft.com/office/drawing/2014/main" id="{56F7AA3C-9750-4431-85C7-23D14E230CCA}"/>
              </a:ext>
            </a:extLst>
          </p:cNvPr>
          <p:cNvPicPr>
            <a:picLocks noChangeAspect="1"/>
          </p:cNvPicPr>
          <p:nvPr/>
        </p:nvPicPr>
        <p:blipFill rotWithShape="1">
          <a:blip r:embed="rId6">
            <a:extLst>
              <a:ext uri="{28A0092B-C50C-407E-A947-70E740481C1C}">
                <a14:useLocalDpi xmlns:a14="http://schemas.microsoft.com/office/drawing/2010/main" val="0"/>
              </a:ext>
            </a:extLst>
          </a:blip>
          <a:srcRect t="26155" b="-55"/>
          <a:stretch/>
        </p:blipFill>
        <p:spPr>
          <a:xfrm>
            <a:off x="5614769" y="2734814"/>
            <a:ext cx="1737963" cy="1584953"/>
          </a:xfrm>
          <a:prstGeom prst="rect">
            <a:avLst/>
          </a:prstGeom>
        </p:spPr>
      </p:pic>
      <p:sp>
        <p:nvSpPr>
          <p:cNvPr id="22" name="文字方塊 21">
            <a:extLst>
              <a:ext uri="{FF2B5EF4-FFF2-40B4-BE49-F238E27FC236}">
                <a16:creationId xmlns:a16="http://schemas.microsoft.com/office/drawing/2014/main" id="{ECF3438B-6F08-4F00-9152-4FF02F48BBA2}"/>
              </a:ext>
            </a:extLst>
          </p:cNvPr>
          <p:cNvSpPr txBox="1"/>
          <p:nvPr/>
        </p:nvSpPr>
        <p:spPr>
          <a:xfrm>
            <a:off x="5116987" y="5371013"/>
            <a:ext cx="885179" cy="230832"/>
          </a:xfrm>
          <a:prstGeom prst="rect">
            <a:avLst/>
          </a:prstGeom>
          <a:noFill/>
        </p:spPr>
        <p:txBody>
          <a:bodyPr wrap="none" rtlCol="0">
            <a:spAutoFit/>
          </a:bodyPr>
          <a:lstStyle/>
          <a:p>
            <a:pPr marL="171450" indent="-171450">
              <a:buFont typeface="Arial" panose="020B0604020202020204" pitchFamily="34" charset="0"/>
              <a:buChar char="•"/>
            </a:pPr>
            <a:r>
              <a:rPr lang="zh-TW" altLang="en-US" sz="900" strike="sngStrike" dirty="0">
                <a:latin typeface="微軟正黑體" panose="020B0604030504040204" pitchFamily="34" charset="-120"/>
                <a:ea typeface="微軟正黑體" panose="020B0604030504040204" pitchFamily="34" charset="-120"/>
              </a:rPr>
              <a:t>價格</a:t>
            </a:r>
            <a:r>
              <a:rPr lang="en-US" altLang="zh-TW" sz="900" strike="sngStrike" dirty="0">
                <a:latin typeface="微軟正黑體" panose="020B0604030504040204" pitchFamily="34" charset="-120"/>
                <a:ea typeface="微軟正黑體" panose="020B0604030504040204" pitchFamily="34" charset="-120"/>
              </a:rPr>
              <a:t>:$700</a:t>
            </a:r>
            <a:endParaRPr lang="zh-TW" altLang="en-US" sz="900" strike="sngStrike"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F7691870-FC93-4695-B979-00FD80E350EF}"/>
              </a:ext>
            </a:extLst>
          </p:cNvPr>
          <p:cNvSpPr txBox="1"/>
          <p:nvPr/>
        </p:nvSpPr>
        <p:spPr>
          <a:xfrm>
            <a:off x="5116987" y="4942264"/>
            <a:ext cx="846707" cy="230832"/>
          </a:xfrm>
          <a:prstGeom prst="rect">
            <a:avLst/>
          </a:prstGeom>
          <a:noFill/>
        </p:spPr>
        <p:txBody>
          <a:bodyPr wrap="none" rtlCol="0">
            <a:spAutoFit/>
          </a:bodyPr>
          <a:lstStyle/>
          <a:p>
            <a:pPr marL="171450" indent="-171450">
              <a:buFont typeface="Arial" panose="020B0604020202020204" pitchFamily="34" charset="0"/>
              <a:buChar char="•"/>
            </a:pPr>
            <a:r>
              <a:rPr lang="zh-TW" altLang="en-US" sz="900" dirty="0">
                <a:latin typeface="微軟正黑體" panose="020B0604030504040204" pitchFamily="34" charset="-120"/>
                <a:ea typeface="微軟正黑體" panose="020B0604030504040204" pitchFamily="34" charset="-120"/>
              </a:rPr>
              <a:t>規格</a:t>
            </a:r>
            <a:r>
              <a:rPr lang="en-US" altLang="zh-TW" sz="900" dirty="0">
                <a:latin typeface="微軟正黑體" panose="020B0604030504040204" pitchFamily="34" charset="-120"/>
                <a:ea typeface="微軟正黑體" panose="020B0604030504040204" pitchFamily="34" charset="-120"/>
              </a:rPr>
              <a:t>:</a:t>
            </a:r>
            <a:r>
              <a:rPr lang="zh-TW" altLang="en-US" sz="900" dirty="0">
                <a:latin typeface="微軟正黑體" panose="020B0604030504040204" pitchFamily="34" charset="-120"/>
                <a:ea typeface="微軟正黑體" panose="020B0604030504040204" pitchFamily="34" charset="-120"/>
              </a:rPr>
              <a:t>粉色</a:t>
            </a:r>
          </a:p>
        </p:txBody>
      </p:sp>
      <p:sp>
        <p:nvSpPr>
          <p:cNvPr id="24" name="文字方塊 23">
            <a:extLst>
              <a:ext uri="{FF2B5EF4-FFF2-40B4-BE49-F238E27FC236}">
                <a16:creationId xmlns:a16="http://schemas.microsoft.com/office/drawing/2014/main" id="{BB3492C1-F275-4A55-94C4-974A38CC01DD}"/>
              </a:ext>
            </a:extLst>
          </p:cNvPr>
          <p:cNvSpPr txBox="1"/>
          <p:nvPr/>
        </p:nvSpPr>
        <p:spPr>
          <a:xfrm>
            <a:off x="5099340" y="4698580"/>
            <a:ext cx="1192955" cy="230832"/>
          </a:xfrm>
          <a:prstGeom prst="rect">
            <a:avLst/>
          </a:prstGeom>
          <a:noFill/>
        </p:spPr>
        <p:txBody>
          <a:bodyPr wrap="none" rtlCol="0">
            <a:spAutoFit/>
          </a:bodyPr>
          <a:lstStyle/>
          <a:p>
            <a:pPr marL="171450" indent="-171450">
              <a:buFont typeface="Arial" panose="020B0604020202020204" pitchFamily="34" charset="0"/>
              <a:buChar char="•"/>
            </a:pPr>
            <a:r>
              <a:rPr lang="zh-TW" altLang="en-US" sz="900" dirty="0">
                <a:latin typeface="微軟正黑體" panose="020B0604030504040204" pitchFamily="34" charset="-120"/>
                <a:ea typeface="微軟正黑體" panose="020B0604030504040204" pitchFamily="34" charset="-120"/>
              </a:rPr>
              <a:t>商品名稱</a:t>
            </a:r>
            <a:r>
              <a:rPr lang="en-US" altLang="zh-TW" sz="900" dirty="0">
                <a:latin typeface="微軟正黑體" panose="020B0604030504040204" pitchFamily="34" charset="-120"/>
                <a:ea typeface="微軟正黑體" panose="020B0604030504040204" pitchFamily="34" charset="-120"/>
              </a:rPr>
              <a:t>:</a:t>
            </a:r>
            <a:r>
              <a:rPr lang="zh-TW" altLang="en-US" sz="900" dirty="0">
                <a:latin typeface="微軟正黑體" panose="020B0604030504040204" pitchFamily="34" charset="-120"/>
                <a:ea typeface="微軟正黑體" panose="020B0604030504040204" pitchFamily="34" charset="-120"/>
              </a:rPr>
              <a:t>時尚花</a:t>
            </a:r>
          </a:p>
        </p:txBody>
      </p:sp>
      <p:sp>
        <p:nvSpPr>
          <p:cNvPr id="25" name="文字方塊 24">
            <a:extLst>
              <a:ext uri="{FF2B5EF4-FFF2-40B4-BE49-F238E27FC236}">
                <a16:creationId xmlns:a16="http://schemas.microsoft.com/office/drawing/2014/main" id="{11F39696-4A7E-4626-8C0E-903911AFAD50}"/>
              </a:ext>
            </a:extLst>
          </p:cNvPr>
          <p:cNvSpPr txBox="1"/>
          <p:nvPr/>
        </p:nvSpPr>
        <p:spPr>
          <a:xfrm>
            <a:off x="5128166" y="5603014"/>
            <a:ext cx="1037463"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直播價格</a:t>
            </a:r>
            <a:r>
              <a:rPr lang="en-US" altLang="zh-TW" sz="1000" b="1" dirty="0">
                <a:solidFill>
                  <a:srgbClr val="C00000"/>
                </a:solidFill>
                <a:latin typeface="微軟正黑體" panose="020B0604030504040204" pitchFamily="34" charset="-120"/>
                <a:ea typeface="微軟正黑體" panose="020B0604030504040204" pitchFamily="34" charset="-120"/>
              </a:rPr>
              <a:t>:$650</a:t>
            </a:r>
            <a:endParaRPr lang="zh-TW" altLang="en-US" sz="1000" b="1" dirty="0">
              <a:solidFill>
                <a:srgbClr val="C00000"/>
              </a:solidFill>
              <a:latin typeface="微軟正黑體" panose="020B0604030504040204" pitchFamily="34" charset="-120"/>
              <a:ea typeface="微軟正黑體" panose="020B0604030504040204" pitchFamily="34" charset="-120"/>
            </a:endParaRPr>
          </a:p>
        </p:txBody>
      </p:sp>
      <p:sp>
        <p:nvSpPr>
          <p:cNvPr id="26" name="文字方塊 25">
            <a:extLst>
              <a:ext uri="{FF2B5EF4-FFF2-40B4-BE49-F238E27FC236}">
                <a16:creationId xmlns:a16="http://schemas.microsoft.com/office/drawing/2014/main" id="{9E138980-1EB5-466C-889F-FA573652B4E1}"/>
              </a:ext>
            </a:extLst>
          </p:cNvPr>
          <p:cNvSpPr txBox="1"/>
          <p:nvPr/>
        </p:nvSpPr>
        <p:spPr>
          <a:xfrm>
            <a:off x="5116987" y="5159689"/>
            <a:ext cx="750526" cy="230832"/>
          </a:xfrm>
          <a:prstGeom prst="rect">
            <a:avLst/>
          </a:prstGeom>
          <a:noFill/>
        </p:spPr>
        <p:txBody>
          <a:bodyPr wrap="none" rtlCol="0">
            <a:spAutoFit/>
          </a:bodyPr>
          <a:lstStyle/>
          <a:p>
            <a:pPr marL="171450" indent="-171450">
              <a:buFont typeface="Arial" panose="020B0604020202020204" pitchFamily="34" charset="0"/>
              <a:buChar char="•"/>
            </a:pPr>
            <a:r>
              <a:rPr lang="zh-TW" altLang="en-US" sz="900" dirty="0">
                <a:latin typeface="微軟正黑體" panose="020B0604030504040204" pitchFamily="34" charset="-120"/>
                <a:ea typeface="微軟正黑體" panose="020B0604030504040204" pitchFamily="34" charset="-120"/>
              </a:rPr>
              <a:t>數量</a:t>
            </a:r>
            <a:r>
              <a:rPr lang="en-US" altLang="zh-TW" sz="900" dirty="0">
                <a:latin typeface="微軟正黑體" panose="020B0604030504040204" pitchFamily="34" charset="-120"/>
                <a:ea typeface="微軟正黑體" panose="020B0604030504040204" pitchFamily="34" charset="-120"/>
              </a:rPr>
              <a:t>:28</a:t>
            </a:r>
            <a:endParaRPr lang="zh-TW" altLang="en-US" sz="900" dirty="0">
              <a:latin typeface="微軟正黑體" panose="020B0604030504040204" pitchFamily="34" charset="-120"/>
              <a:ea typeface="微軟正黑體" panose="020B0604030504040204" pitchFamily="34" charset="-120"/>
            </a:endParaRPr>
          </a:p>
        </p:txBody>
      </p:sp>
      <p:pic>
        <p:nvPicPr>
          <p:cNvPr id="27" name="圖片 26">
            <a:extLst>
              <a:ext uri="{FF2B5EF4-FFF2-40B4-BE49-F238E27FC236}">
                <a16:creationId xmlns:a16="http://schemas.microsoft.com/office/drawing/2014/main" id="{082C008D-A8D7-4552-A47D-87B18BE880F5}"/>
              </a:ext>
            </a:extLst>
          </p:cNvPr>
          <p:cNvPicPr>
            <a:picLocks noChangeAspect="1"/>
          </p:cNvPicPr>
          <p:nvPr/>
        </p:nvPicPr>
        <p:blipFill rotWithShape="1">
          <a:blip r:embed="rId7"/>
          <a:srcRect l="13029" t="494" r="-1238" b="-4441"/>
          <a:stretch/>
        </p:blipFill>
        <p:spPr>
          <a:xfrm>
            <a:off x="6470043" y="4441457"/>
            <a:ext cx="1526524" cy="1523544"/>
          </a:xfrm>
          <a:prstGeom prst="rect">
            <a:avLst/>
          </a:prstGeom>
        </p:spPr>
      </p:pic>
      <p:sp>
        <p:nvSpPr>
          <p:cNvPr id="28" name="矩形 27">
            <a:extLst>
              <a:ext uri="{FF2B5EF4-FFF2-40B4-BE49-F238E27FC236}">
                <a16:creationId xmlns:a16="http://schemas.microsoft.com/office/drawing/2014/main" id="{77D2BD40-CC26-4BB6-8D92-DCAF286568B1}"/>
              </a:ext>
            </a:extLst>
          </p:cNvPr>
          <p:cNvSpPr/>
          <p:nvPr/>
        </p:nvSpPr>
        <p:spPr>
          <a:xfrm>
            <a:off x="8113685" y="2628533"/>
            <a:ext cx="122702" cy="33862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28">
            <a:extLst>
              <a:ext uri="{FF2B5EF4-FFF2-40B4-BE49-F238E27FC236}">
                <a16:creationId xmlns:a16="http://schemas.microsoft.com/office/drawing/2014/main" id="{AF7FAE18-F044-458E-86DD-0B7632E0045B}"/>
              </a:ext>
            </a:extLst>
          </p:cNvPr>
          <p:cNvGrpSpPr/>
          <p:nvPr/>
        </p:nvGrpSpPr>
        <p:grpSpPr>
          <a:xfrm>
            <a:off x="4561754" y="3112083"/>
            <a:ext cx="292062" cy="632778"/>
            <a:chOff x="5393107" y="1334403"/>
            <a:chExt cx="307777" cy="632778"/>
          </a:xfrm>
        </p:grpSpPr>
        <p:sp>
          <p:nvSpPr>
            <p:cNvPr id="35" name="矩形 34">
              <a:extLst>
                <a:ext uri="{FF2B5EF4-FFF2-40B4-BE49-F238E27FC236}">
                  <a16:creationId xmlns:a16="http://schemas.microsoft.com/office/drawing/2014/main" id="{36A628D9-DA14-4916-9191-81E3AFB353AF}"/>
                </a:ext>
              </a:extLst>
            </p:cNvPr>
            <p:cNvSpPr/>
            <p:nvPr/>
          </p:nvSpPr>
          <p:spPr>
            <a:xfrm>
              <a:off x="5436066" y="1342738"/>
              <a:ext cx="234891" cy="48245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C74EFCF8-7F35-4540-AF9F-59A71AE70C5D}"/>
                </a:ext>
              </a:extLst>
            </p:cNvPr>
            <p:cNvSpPr txBox="1"/>
            <p:nvPr/>
          </p:nvSpPr>
          <p:spPr>
            <a:xfrm>
              <a:off x="5393107" y="133440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先前商品</a:t>
              </a:r>
            </a:p>
          </p:txBody>
        </p:sp>
      </p:grpSp>
      <p:sp>
        <p:nvSpPr>
          <p:cNvPr id="30" name="矩形 29">
            <a:extLst>
              <a:ext uri="{FF2B5EF4-FFF2-40B4-BE49-F238E27FC236}">
                <a16:creationId xmlns:a16="http://schemas.microsoft.com/office/drawing/2014/main" id="{2BBBA04D-D9CC-476A-BB54-90BB22B3F1D9}"/>
              </a:ext>
            </a:extLst>
          </p:cNvPr>
          <p:cNvSpPr/>
          <p:nvPr/>
        </p:nvSpPr>
        <p:spPr>
          <a:xfrm>
            <a:off x="4604309" y="2628534"/>
            <a:ext cx="222897" cy="48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DB67B568-6228-4C78-9F00-1E5BB263C49C}"/>
              </a:ext>
            </a:extLst>
          </p:cNvPr>
          <p:cNvSpPr txBox="1"/>
          <p:nvPr/>
        </p:nvSpPr>
        <p:spPr>
          <a:xfrm>
            <a:off x="4552842" y="2629606"/>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當前商品</a:t>
            </a:r>
          </a:p>
        </p:txBody>
      </p:sp>
      <p:pic>
        <p:nvPicPr>
          <p:cNvPr id="32" name="圖片 31">
            <a:extLst>
              <a:ext uri="{FF2B5EF4-FFF2-40B4-BE49-F238E27FC236}">
                <a16:creationId xmlns:a16="http://schemas.microsoft.com/office/drawing/2014/main" id="{C359A17F-35D5-4E05-96BE-8112D1E8AB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7129" y="6220536"/>
            <a:ext cx="255944" cy="269716"/>
          </a:xfrm>
          <a:prstGeom prst="rect">
            <a:avLst/>
          </a:prstGeom>
        </p:spPr>
      </p:pic>
      <p:sp>
        <p:nvSpPr>
          <p:cNvPr id="33" name="文字方塊 32">
            <a:extLst>
              <a:ext uri="{FF2B5EF4-FFF2-40B4-BE49-F238E27FC236}">
                <a16:creationId xmlns:a16="http://schemas.microsoft.com/office/drawing/2014/main" id="{F92BF7D5-018D-4414-B299-F0599196E70C}"/>
              </a:ext>
            </a:extLst>
          </p:cNvPr>
          <p:cNvSpPr txBox="1"/>
          <p:nvPr/>
        </p:nvSpPr>
        <p:spPr>
          <a:xfrm>
            <a:off x="8058319" y="6067836"/>
            <a:ext cx="301686" cy="369332"/>
          </a:xfrm>
          <a:prstGeom prst="rect">
            <a:avLst/>
          </a:prstGeom>
          <a:noFill/>
        </p:spPr>
        <p:txBody>
          <a:bodyPr wrap="none" rtlCol="0">
            <a:spAutoFit/>
          </a:bodyPr>
          <a:lstStyle/>
          <a:p>
            <a:r>
              <a:rPr lang="en-US" altLang="zh-TW" dirty="0">
                <a:solidFill>
                  <a:srgbClr val="C00000"/>
                </a:solidFill>
              </a:rPr>
              <a:t>2</a:t>
            </a:r>
            <a:endParaRPr lang="zh-TW" altLang="en-US" dirty="0">
              <a:solidFill>
                <a:srgbClr val="C00000"/>
              </a:solidFill>
            </a:endParaRPr>
          </a:p>
        </p:txBody>
      </p:sp>
      <p:sp>
        <p:nvSpPr>
          <p:cNvPr id="34" name="矩形 33">
            <a:extLst>
              <a:ext uri="{FF2B5EF4-FFF2-40B4-BE49-F238E27FC236}">
                <a16:creationId xmlns:a16="http://schemas.microsoft.com/office/drawing/2014/main" id="{C17BFC51-989B-4FEC-8538-A0A4B97C830F}"/>
              </a:ext>
            </a:extLst>
          </p:cNvPr>
          <p:cNvSpPr/>
          <p:nvPr/>
        </p:nvSpPr>
        <p:spPr>
          <a:xfrm>
            <a:off x="4832779" y="2628534"/>
            <a:ext cx="3404588" cy="34267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B6F738E1-A857-4A9D-A378-B1EA9F8CCFF0}"/>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a:extLst>
              <a:ext uri="{FF2B5EF4-FFF2-40B4-BE49-F238E27FC236}">
                <a16:creationId xmlns:a16="http://schemas.microsoft.com/office/drawing/2014/main" id="{AD0B84EF-2519-4E0D-A70C-E99477267CC2}"/>
              </a:ext>
            </a:extLst>
          </p:cNvPr>
          <p:cNvSpPr/>
          <p:nvPr/>
        </p:nvSpPr>
        <p:spPr>
          <a:xfrm>
            <a:off x="584246" y="389421"/>
            <a:ext cx="3717421" cy="619946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3" name="矩形 92">
            <a:extLst>
              <a:ext uri="{FF2B5EF4-FFF2-40B4-BE49-F238E27FC236}">
                <a16:creationId xmlns:a16="http://schemas.microsoft.com/office/drawing/2014/main" id="{2AB60797-BF8E-46C2-B993-3F637AC2E835}"/>
              </a:ext>
            </a:extLst>
          </p:cNvPr>
          <p:cNvSpPr/>
          <p:nvPr/>
        </p:nvSpPr>
        <p:spPr>
          <a:xfrm>
            <a:off x="584440" y="383271"/>
            <a:ext cx="3717421" cy="199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4" name="群組 93">
            <a:extLst>
              <a:ext uri="{FF2B5EF4-FFF2-40B4-BE49-F238E27FC236}">
                <a16:creationId xmlns:a16="http://schemas.microsoft.com/office/drawing/2014/main" id="{C184D307-FA39-47D4-81B2-10ED93A824AA}"/>
              </a:ext>
            </a:extLst>
          </p:cNvPr>
          <p:cNvGrpSpPr/>
          <p:nvPr/>
        </p:nvGrpSpPr>
        <p:grpSpPr>
          <a:xfrm>
            <a:off x="584440" y="370714"/>
            <a:ext cx="417910" cy="292066"/>
            <a:chOff x="5685270" y="4918450"/>
            <a:chExt cx="543679" cy="230832"/>
          </a:xfrm>
        </p:grpSpPr>
        <p:sp>
          <p:nvSpPr>
            <p:cNvPr id="127" name="矩形: 圓角 126">
              <a:extLst>
                <a:ext uri="{FF2B5EF4-FFF2-40B4-BE49-F238E27FC236}">
                  <a16:creationId xmlns:a16="http://schemas.microsoft.com/office/drawing/2014/main" id="{48ECA218-1E4C-42BF-8224-E23609040542}"/>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文字方塊 127">
              <a:extLst>
                <a:ext uri="{FF2B5EF4-FFF2-40B4-BE49-F238E27FC236}">
                  <a16:creationId xmlns:a16="http://schemas.microsoft.com/office/drawing/2014/main" id="{CE645637-983A-47FE-BA73-05319248399A}"/>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95" name="矩形 94">
            <a:extLst>
              <a:ext uri="{FF2B5EF4-FFF2-40B4-BE49-F238E27FC236}">
                <a16:creationId xmlns:a16="http://schemas.microsoft.com/office/drawing/2014/main" id="{3FAD5AE7-905B-4FFF-908D-7775C9C632CE}"/>
              </a:ext>
            </a:extLst>
          </p:cNvPr>
          <p:cNvSpPr/>
          <p:nvPr/>
        </p:nvSpPr>
        <p:spPr>
          <a:xfrm>
            <a:off x="971112" y="383271"/>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96" name="群組 95">
            <a:extLst>
              <a:ext uri="{FF2B5EF4-FFF2-40B4-BE49-F238E27FC236}">
                <a16:creationId xmlns:a16="http://schemas.microsoft.com/office/drawing/2014/main" id="{4E2C29B7-F37B-41FB-9260-A5B656E7D635}"/>
              </a:ext>
            </a:extLst>
          </p:cNvPr>
          <p:cNvGrpSpPr/>
          <p:nvPr/>
        </p:nvGrpSpPr>
        <p:grpSpPr>
          <a:xfrm>
            <a:off x="639219" y="604411"/>
            <a:ext cx="726262" cy="200055"/>
            <a:chOff x="3976354" y="398965"/>
            <a:chExt cx="765341" cy="200055"/>
          </a:xfrm>
        </p:grpSpPr>
        <p:pic>
          <p:nvPicPr>
            <p:cNvPr id="125" name="圖片 124">
              <a:extLst>
                <a:ext uri="{FF2B5EF4-FFF2-40B4-BE49-F238E27FC236}">
                  <a16:creationId xmlns:a16="http://schemas.microsoft.com/office/drawing/2014/main" id="{3374DB37-AAAC-43DF-BA81-E808FEF35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126" name="文字方塊 125">
              <a:extLst>
                <a:ext uri="{FF2B5EF4-FFF2-40B4-BE49-F238E27FC236}">
                  <a16:creationId xmlns:a16="http://schemas.microsoft.com/office/drawing/2014/main" id="{BDBE9FDD-B2E3-4B1B-964D-C1E2437883C1}"/>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pic>
        <p:nvPicPr>
          <p:cNvPr id="97" name="圖片 96">
            <a:extLst>
              <a:ext uri="{FF2B5EF4-FFF2-40B4-BE49-F238E27FC236}">
                <a16:creationId xmlns:a16="http://schemas.microsoft.com/office/drawing/2014/main" id="{D95D5177-D6F1-4257-A187-4BB2754A5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048" y="804466"/>
            <a:ext cx="1389212" cy="1463962"/>
          </a:xfrm>
          <a:prstGeom prst="rect">
            <a:avLst/>
          </a:prstGeom>
        </p:spPr>
      </p:pic>
      <p:sp>
        <p:nvSpPr>
          <p:cNvPr id="98" name="矩形: 圓角 97">
            <a:extLst>
              <a:ext uri="{FF2B5EF4-FFF2-40B4-BE49-F238E27FC236}">
                <a16:creationId xmlns:a16="http://schemas.microsoft.com/office/drawing/2014/main" id="{C9AD93AC-E51E-4119-B3F4-58CB9EADD94D}"/>
              </a:ext>
            </a:extLst>
          </p:cNvPr>
          <p:cNvSpPr/>
          <p:nvPr/>
        </p:nvSpPr>
        <p:spPr>
          <a:xfrm>
            <a:off x="608894" y="6276935"/>
            <a:ext cx="2372875" cy="2751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文字方塊 98">
            <a:extLst>
              <a:ext uri="{FF2B5EF4-FFF2-40B4-BE49-F238E27FC236}">
                <a16:creationId xmlns:a16="http://schemas.microsoft.com/office/drawing/2014/main" id="{B1812B23-18EC-460A-B737-50D3C2AE1D56}"/>
              </a:ext>
            </a:extLst>
          </p:cNvPr>
          <p:cNvSpPr txBox="1"/>
          <p:nvPr/>
        </p:nvSpPr>
        <p:spPr>
          <a:xfrm>
            <a:off x="693489" y="6303053"/>
            <a:ext cx="1553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100" name="圖片 99">
            <a:extLst>
              <a:ext uri="{FF2B5EF4-FFF2-40B4-BE49-F238E27FC236}">
                <a16:creationId xmlns:a16="http://schemas.microsoft.com/office/drawing/2014/main" id="{7D0E64A2-D2A0-4EA5-AC2B-80614752A8BE}"/>
              </a:ext>
            </a:extLst>
          </p:cNvPr>
          <p:cNvPicPr>
            <a:picLocks noChangeAspect="1"/>
          </p:cNvPicPr>
          <p:nvPr/>
        </p:nvPicPr>
        <p:blipFill rotWithShape="1">
          <a:blip r:embed="rId9"/>
          <a:srcRect t="43322"/>
          <a:stretch/>
        </p:blipFill>
        <p:spPr>
          <a:xfrm>
            <a:off x="639219" y="4853001"/>
            <a:ext cx="1805381" cy="1211481"/>
          </a:xfrm>
          <a:prstGeom prst="rect">
            <a:avLst/>
          </a:prstGeom>
        </p:spPr>
      </p:pic>
      <p:pic>
        <p:nvPicPr>
          <p:cNvPr id="101" name="圖片 100">
            <a:extLst>
              <a:ext uri="{FF2B5EF4-FFF2-40B4-BE49-F238E27FC236}">
                <a16:creationId xmlns:a16="http://schemas.microsoft.com/office/drawing/2014/main" id="{00401C30-4056-4032-B81C-B72297083E00}"/>
              </a:ext>
            </a:extLst>
          </p:cNvPr>
          <p:cNvPicPr>
            <a:picLocks noChangeAspect="1"/>
          </p:cNvPicPr>
          <p:nvPr/>
        </p:nvPicPr>
        <p:blipFill rotWithShape="1">
          <a:blip r:embed="rId10"/>
          <a:srcRect t="1" r="79599" b="4404"/>
          <a:stretch/>
        </p:blipFill>
        <p:spPr>
          <a:xfrm>
            <a:off x="608894" y="6109052"/>
            <a:ext cx="556006" cy="162157"/>
          </a:xfrm>
          <a:prstGeom prst="rect">
            <a:avLst/>
          </a:prstGeom>
        </p:spPr>
      </p:pic>
      <p:pic>
        <p:nvPicPr>
          <p:cNvPr id="102" name="圖片 101">
            <a:extLst>
              <a:ext uri="{FF2B5EF4-FFF2-40B4-BE49-F238E27FC236}">
                <a16:creationId xmlns:a16="http://schemas.microsoft.com/office/drawing/2014/main" id="{19025167-EEF2-49E8-9E6A-5C4195028F78}"/>
              </a:ext>
            </a:extLst>
          </p:cNvPr>
          <p:cNvPicPr>
            <a:picLocks noChangeAspect="1"/>
          </p:cNvPicPr>
          <p:nvPr/>
        </p:nvPicPr>
        <p:blipFill rotWithShape="1">
          <a:blip r:embed="rId10"/>
          <a:srcRect l="70512" t="1" b="-1"/>
          <a:stretch/>
        </p:blipFill>
        <p:spPr>
          <a:xfrm>
            <a:off x="1107977" y="6121396"/>
            <a:ext cx="651284" cy="137467"/>
          </a:xfrm>
          <a:prstGeom prst="rect">
            <a:avLst/>
          </a:prstGeom>
        </p:spPr>
      </p:pic>
      <p:pic>
        <p:nvPicPr>
          <p:cNvPr id="103" name="圖片 102">
            <a:extLst>
              <a:ext uri="{FF2B5EF4-FFF2-40B4-BE49-F238E27FC236}">
                <a16:creationId xmlns:a16="http://schemas.microsoft.com/office/drawing/2014/main" id="{87A71706-760D-4FF5-9D55-617CD3331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075" y="6280207"/>
            <a:ext cx="172730" cy="190580"/>
          </a:xfrm>
          <a:prstGeom prst="rect">
            <a:avLst/>
          </a:prstGeom>
        </p:spPr>
      </p:pic>
      <p:grpSp>
        <p:nvGrpSpPr>
          <p:cNvPr id="104" name="群組 103">
            <a:extLst>
              <a:ext uri="{FF2B5EF4-FFF2-40B4-BE49-F238E27FC236}">
                <a16:creationId xmlns:a16="http://schemas.microsoft.com/office/drawing/2014/main" id="{A51FA19C-87B2-4D7F-983E-77AB1C7A426F}"/>
              </a:ext>
            </a:extLst>
          </p:cNvPr>
          <p:cNvGrpSpPr/>
          <p:nvPr/>
        </p:nvGrpSpPr>
        <p:grpSpPr>
          <a:xfrm>
            <a:off x="2905587" y="5598270"/>
            <a:ext cx="898321" cy="932424"/>
            <a:chOff x="2849845" y="5786322"/>
            <a:chExt cx="898321" cy="932424"/>
          </a:xfrm>
        </p:grpSpPr>
        <p:pic>
          <p:nvPicPr>
            <p:cNvPr id="122" name="圖片 121">
              <a:extLst>
                <a:ext uri="{FF2B5EF4-FFF2-40B4-BE49-F238E27FC236}">
                  <a16:creationId xmlns:a16="http://schemas.microsoft.com/office/drawing/2014/main" id="{65A9E88C-82CB-45BF-953C-1A621E4569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49845" y="5786322"/>
              <a:ext cx="898321" cy="898321"/>
            </a:xfrm>
            <a:prstGeom prst="rect">
              <a:avLst/>
            </a:prstGeom>
          </p:spPr>
        </p:pic>
        <p:pic>
          <p:nvPicPr>
            <p:cNvPr id="123" name="圖片 122">
              <a:extLst>
                <a:ext uri="{FF2B5EF4-FFF2-40B4-BE49-F238E27FC236}">
                  <a16:creationId xmlns:a16="http://schemas.microsoft.com/office/drawing/2014/main" id="{23A6C765-F5A6-4326-A9D4-AC8FC845742D}"/>
                </a:ext>
              </a:extLst>
            </p:cNvPr>
            <p:cNvPicPr>
              <a:picLocks noChangeAspect="1"/>
            </p:cNvPicPr>
            <p:nvPr/>
          </p:nvPicPr>
          <p:blipFill rotWithShape="1">
            <a:blip r:embed="rId5"/>
            <a:srcRect l="14990" t="14962" r="48778" b="15552"/>
            <a:stretch/>
          </p:blipFill>
          <p:spPr>
            <a:xfrm>
              <a:off x="3015497" y="6408353"/>
              <a:ext cx="285225" cy="310393"/>
            </a:xfrm>
            <a:prstGeom prst="rect">
              <a:avLst/>
            </a:prstGeom>
          </p:spPr>
        </p:pic>
        <p:pic>
          <p:nvPicPr>
            <p:cNvPr id="124" name="圖片 123">
              <a:extLst>
                <a:ext uri="{FF2B5EF4-FFF2-40B4-BE49-F238E27FC236}">
                  <a16:creationId xmlns:a16="http://schemas.microsoft.com/office/drawing/2014/main" id="{DBC01666-EDE4-4431-A406-969F84D7CDF4}"/>
                </a:ext>
              </a:extLst>
            </p:cNvPr>
            <p:cNvPicPr>
              <a:picLocks noChangeAspect="1"/>
            </p:cNvPicPr>
            <p:nvPr/>
          </p:nvPicPr>
          <p:blipFill rotWithShape="1">
            <a:blip r:embed="rId12"/>
            <a:srcRect l="27600" t="42631" r="57162" b="52255"/>
            <a:stretch/>
          </p:blipFill>
          <p:spPr>
            <a:xfrm>
              <a:off x="2968169" y="6103172"/>
              <a:ext cx="665193" cy="132311"/>
            </a:xfrm>
            <a:prstGeom prst="rect">
              <a:avLst/>
            </a:prstGeom>
          </p:spPr>
        </p:pic>
      </p:grpSp>
      <p:grpSp>
        <p:nvGrpSpPr>
          <p:cNvPr id="114" name="群組 113">
            <a:extLst>
              <a:ext uri="{FF2B5EF4-FFF2-40B4-BE49-F238E27FC236}">
                <a16:creationId xmlns:a16="http://schemas.microsoft.com/office/drawing/2014/main" id="{ECF0BCF1-5A25-461A-A365-D858CBF9EDBF}"/>
              </a:ext>
            </a:extLst>
          </p:cNvPr>
          <p:cNvGrpSpPr/>
          <p:nvPr/>
        </p:nvGrpSpPr>
        <p:grpSpPr>
          <a:xfrm>
            <a:off x="547458" y="3130790"/>
            <a:ext cx="292062" cy="632778"/>
            <a:chOff x="5393107" y="1334403"/>
            <a:chExt cx="307777" cy="632778"/>
          </a:xfrm>
        </p:grpSpPr>
        <p:sp>
          <p:nvSpPr>
            <p:cNvPr id="120" name="矩形 119">
              <a:extLst>
                <a:ext uri="{FF2B5EF4-FFF2-40B4-BE49-F238E27FC236}">
                  <a16:creationId xmlns:a16="http://schemas.microsoft.com/office/drawing/2014/main" id="{1A3C539D-2332-4093-99CC-A5600C7FD9FD}"/>
                </a:ext>
              </a:extLst>
            </p:cNvPr>
            <p:cNvSpPr/>
            <p:nvPr/>
          </p:nvSpPr>
          <p:spPr>
            <a:xfrm>
              <a:off x="5436066" y="1342738"/>
              <a:ext cx="234891" cy="48245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文字方塊 120">
              <a:extLst>
                <a:ext uri="{FF2B5EF4-FFF2-40B4-BE49-F238E27FC236}">
                  <a16:creationId xmlns:a16="http://schemas.microsoft.com/office/drawing/2014/main" id="{F0F7FDD1-A687-4CD9-AC10-CFCFC2AB3830}"/>
                </a:ext>
              </a:extLst>
            </p:cNvPr>
            <p:cNvSpPr txBox="1"/>
            <p:nvPr/>
          </p:nvSpPr>
          <p:spPr>
            <a:xfrm>
              <a:off x="5393107" y="133440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先前商品</a:t>
              </a:r>
            </a:p>
          </p:txBody>
        </p:sp>
      </p:grpSp>
      <p:sp>
        <p:nvSpPr>
          <p:cNvPr id="115" name="矩形 114">
            <a:extLst>
              <a:ext uri="{FF2B5EF4-FFF2-40B4-BE49-F238E27FC236}">
                <a16:creationId xmlns:a16="http://schemas.microsoft.com/office/drawing/2014/main" id="{D4C94B69-5932-42BC-8EA4-30DFBD48E9DC}"/>
              </a:ext>
            </a:extLst>
          </p:cNvPr>
          <p:cNvSpPr/>
          <p:nvPr/>
        </p:nvSpPr>
        <p:spPr>
          <a:xfrm>
            <a:off x="590013" y="2647241"/>
            <a:ext cx="222897" cy="48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文字方塊 115">
            <a:extLst>
              <a:ext uri="{FF2B5EF4-FFF2-40B4-BE49-F238E27FC236}">
                <a16:creationId xmlns:a16="http://schemas.microsoft.com/office/drawing/2014/main" id="{873B1C3C-EB5D-4382-8CD6-386137375208}"/>
              </a:ext>
            </a:extLst>
          </p:cNvPr>
          <p:cNvSpPr txBox="1"/>
          <p:nvPr/>
        </p:nvSpPr>
        <p:spPr>
          <a:xfrm>
            <a:off x="538546" y="264831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當前商品</a:t>
            </a:r>
          </a:p>
        </p:txBody>
      </p:sp>
      <p:pic>
        <p:nvPicPr>
          <p:cNvPr id="117" name="圖片 116">
            <a:extLst>
              <a:ext uri="{FF2B5EF4-FFF2-40B4-BE49-F238E27FC236}">
                <a16:creationId xmlns:a16="http://schemas.microsoft.com/office/drawing/2014/main" id="{45F11E8A-C025-4A04-B92D-00B043D1D5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02833" y="6239243"/>
            <a:ext cx="255944" cy="269716"/>
          </a:xfrm>
          <a:prstGeom prst="rect">
            <a:avLst/>
          </a:prstGeom>
        </p:spPr>
      </p:pic>
      <p:sp>
        <p:nvSpPr>
          <p:cNvPr id="118" name="文字方塊 117">
            <a:extLst>
              <a:ext uri="{FF2B5EF4-FFF2-40B4-BE49-F238E27FC236}">
                <a16:creationId xmlns:a16="http://schemas.microsoft.com/office/drawing/2014/main" id="{9AA3669D-24EE-4075-A0A1-F4A426253A1B}"/>
              </a:ext>
            </a:extLst>
          </p:cNvPr>
          <p:cNvSpPr txBox="1"/>
          <p:nvPr/>
        </p:nvSpPr>
        <p:spPr>
          <a:xfrm>
            <a:off x="4044023" y="6086543"/>
            <a:ext cx="301686" cy="369332"/>
          </a:xfrm>
          <a:prstGeom prst="rect">
            <a:avLst/>
          </a:prstGeom>
          <a:noFill/>
        </p:spPr>
        <p:txBody>
          <a:bodyPr wrap="none" rtlCol="0">
            <a:spAutoFit/>
          </a:bodyPr>
          <a:lstStyle/>
          <a:p>
            <a:r>
              <a:rPr lang="en-US" altLang="zh-TW" dirty="0">
                <a:solidFill>
                  <a:srgbClr val="C00000"/>
                </a:solidFill>
              </a:rPr>
              <a:t>2</a:t>
            </a:r>
            <a:endParaRPr lang="zh-TW" altLang="en-US" dirty="0">
              <a:solidFill>
                <a:srgbClr val="C00000"/>
              </a:solidFill>
            </a:endParaRPr>
          </a:p>
        </p:txBody>
      </p:sp>
      <p:sp>
        <p:nvSpPr>
          <p:cNvPr id="61" name="文字方塊 60">
            <a:extLst>
              <a:ext uri="{FF2B5EF4-FFF2-40B4-BE49-F238E27FC236}">
                <a16:creationId xmlns:a16="http://schemas.microsoft.com/office/drawing/2014/main" id="{ACE60BAB-238B-4BDD-A6BD-AB16936D42F1}"/>
              </a:ext>
            </a:extLst>
          </p:cNvPr>
          <p:cNvSpPr txBox="1"/>
          <p:nvPr/>
        </p:nvSpPr>
        <p:spPr>
          <a:xfrm>
            <a:off x="9818489" y="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sp>
        <p:nvSpPr>
          <p:cNvPr id="62" name="文字方塊 61">
            <a:extLst>
              <a:ext uri="{FF2B5EF4-FFF2-40B4-BE49-F238E27FC236}">
                <a16:creationId xmlns:a16="http://schemas.microsoft.com/office/drawing/2014/main" id="{13584E2A-A105-414E-B909-B385CDB50DCC}"/>
              </a:ext>
            </a:extLst>
          </p:cNvPr>
          <p:cNvSpPr txBox="1"/>
          <p:nvPr/>
        </p:nvSpPr>
        <p:spPr>
          <a:xfrm>
            <a:off x="8440005" y="362837"/>
            <a:ext cx="3818670" cy="5509200"/>
          </a:xfrm>
          <a:prstGeom prst="rect">
            <a:avLst/>
          </a:prstGeom>
          <a:noFill/>
        </p:spPr>
        <p:txBody>
          <a:bodyPr wrap="square" rtlCol="0">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直播畫面，向右滑動則開啟勿擾模式，除了直播畫面不顯示其他資訊；從勿擾模式再往左滑動，則關閉勿擾模式。</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上方</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直播畫面</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下方</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顯示用戶留言</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分享次數、按讚數顯示</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分享按鍵</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表情符號按鍵</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左側</a:t>
            </a:r>
            <a:r>
              <a:rPr lang="en-US" altLang="zh-TW" sz="11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當前商品按鍵</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向右展開，再點一次則收回。</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放卷軸</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商品圖片</a:t>
            </a: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商品資訊</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名稱、規格、數量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當有人下單</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，此處數量須對應減少。</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、直播價格、商品介紹</a:t>
            </a:r>
            <a:endParaRPr lang="en-US" altLang="zh-TW"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先前商品按鍵</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向右展開，再點一次則收回。</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放卷軸</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提醒文字顯示</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欲購買此處商品，請留言</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a:t>
            </a:r>
            <a:r>
              <a:rPr lang="en-US" altLang="zh-TW" sz="1100" dirty="0">
                <a:latin typeface="微軟正黑體" panose="020B0604030504040204" pitchFamily="34" charset="-120"/>
                <a:ea typeface="微軟正黑體" panose="020B0604030504040204" pitchFamily="34" charset="-120"/>
              </a:rPr>
              <a:t>+1</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商品項目清單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圖片、商品名稱、規格、數量、目前價格，點選查看更多，直接於該頁顯示商品介紹，如下頁圖示，回上一頁按鍵可再回商品項目清單。</a:t>
            </a: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90889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a:extLst>
              <a:ext uri="{FF2B5EF4-FFF2-40B4-BE49-F238E27FC236}">
                <a16:creationId xmlns:a16="http://schemas.microsoft.com/office/drawing/2014/main" id="{0F1B6C83-4EAF-4888-8E11-F5D77BBC96D2}"/>
              </a:ext>
            </a:extLst>
          </p:cNvPr>
          <p:cNvSpPr/>
          <p:nvPr/>
        </p:nvSpPr>
        <p:spPr>
          <a:xfrm>
            <a:off x="7829465" y="1464588"/>
            <a:ext cx="140907" cy="3417516"/>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3" name="群組 82">
            <a:extLst>
              <a:ext uri="{FF2B5EF4-FFF2-40B4-BE49-F238E27FC236}">
                <a16:creationId xmlns:a16="http://schemas.microsoft.com/office/drawing/2014/main" id="{65AE424F-EDE0-4DFA-9FDC-6ECF2BA59509}"/>
              </a:ext>
            </a:extLst>
          </p:cNvPr>
          <p:cNvGrpSpPr/>
          <p:nvPr/>
        </p:nvGrpSpPr>
        <p:grpSpPr>
          <a:xfrm>
            <a:off x="4149954" y="2019244"/>
            <a:ext cx="303649" cy="725828"/>
            <a:chOff x="5393107" y="1334403"/>
            <a:chExt cx="307777" cy="632778"/>
          </a:xfrm>
        </p:grpSpPr>
        <p:sp>
          <p:nvSpPr>
            <p:cNvPr id="84" name="矩形 83">
              <a:extLst>
                <a:ext uri="{FF2B5EF4-FFF2-40B4-BE49-F238E27FC236}">
                  <a16:creationId xmlns:a16="http://schemas.microsoft.com/office/drawing/2014/main" id="{CCFB8CE7-1167-4FEB-8CFC-21CB3D11624D}"/>
                </a:ext>
              </a:extLst>
            </p:cNvPr>
            <p:cNvSpPr/>
            <p:nvPr/>
          </p:nvSpPr>
          <p:spPr>
            <a:xfrm>
              <a:off x="5436066" y="1342738"/>
              <a:ext cx="234891" cy="48245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文字方塊 84">
              <a:extLst>
                <a:ext uri="{FF2B5EF4-FFF2-40B4-BE49-F238E27FC236}">
                  <a16:creationId xmlns:a16="http://schemas.microsoft.com/office/drawing/2014/main" id="{BEF0D3AA-E173-49EF-80E2-70A4A150A183}"/>
                </a:ext>
              </a:extLst>
            </p:cNvPr>
            <p:cNvSpPr txBox="1"/>
            <p:nvPr/>
          </p:nvSpPr>
          <p:spPr>
            <a:xfrm>
              <a:off x="5393107" y="133440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先前商品</a:t>
              </a:r>
            </a:p>
          </p:txBody>
        </p:sp>
      </p:grpSp>
      <p:sp>
        <p:nvSpPr>
          <p:cNvPr id="86" name="矩形 85">
            <a:extLst>
              <a:ext uri="{FF2B5EF4-FFF2-40B4-BE49-F238E27FC236}">
                <a16:creationId xmlns:a16="http://schemas.microsoft.com/office/drawing/2014/main" id="{6C598770-39FF-400D-89B0-FB02173239E5}"/>
              </a:ext>
            </a:extLst>
          </p:cNvPr>
          <p:cNvSpPr/>
          <p:nvPr/>
        </p:nvSpPr>
        <p:spPr>
          <a:xfrm>
            <a:off x="4194197" y="1464589"/>
            <a:ext cx="231740" cy="553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文字方塊 86">
            <a:extLst>
              <a:ext uri="{FF2B5EF4-FFF2-40B4-BE49-F238E27FC236}">
                <a16:creationId xmlns:a16="http://schemas.microsoft.com/office/drawing/2014/main" id="{C65AB217-7573-479F-AF73-4943880276BD}"/>
              </a:ext>
            </a:extLst>
          </p:cNvPr>
          <p:cNvSpPr txBox="1"/>
          <p:nvPr/>
        </p:nvSpPr>
        <p:spPr>
          <a:xfrm>
            <a:off x="4140689" y="1465819"/>
            <a:ext cx="319988" cy="72582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當前商品</a:t>
            </a:r>
          </a:p>
        </p:txBody>
      </p:sp>
      <p:sp>
        <p:nvSpPr>
          <p:cNvPr id="90" name="矩形 89">
            <a:extLst>
              <a:ext uri="{FF2B5EF4-FFF2-40B4-BE49-F238E27FC236}">
                <a16:creationId xmlns:a16="http://schemas.microsoft.com/office/drawing/2014/main" id="{7E7505C5-193F-4B30-B4BB-E66371169303}"/>
              </a:ext>
            </a:extLst>
          </p:cNvPr>
          <p:cNvSpPr/>
          <p:nvPr/>
        </p:nvSpPr>
        <p:spPr>
          <a:xfrm>
            <a:off x="4431732" y="1464589"/>
            <a:ext cx="3539659" cy="3426747"/>
          </a:xfrm>
          <a:prstGeom prst="rect">
            <a:avLst/>
          </a:prstGeom>
          <a:no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a:extLst>
              <a:ext uri="{FF2B5EF4-FFF2-40B4-BE49-F238E27FC236}">
                <a16:creationId xmlns:a16="http://schemas.microsoft.com/office/drawing/2014/main" id="{DE15E864-11FA-42AF-84A9-BCA29F1710D6}"/>
              </a:ext>
            </a:extLst>
          </p:cNvPr>
          <p:cNvSpPr txBox="1"/>
          <p:nvPr/>
        </p:nvSpPr>
        <p:spPr>
          <a:xfrm>
            <a:off x="4443452" y="1538519"/>
            <a:ext cx="2478566" cy="312430"/>
          </a:xfrm>
          <a:prstGeom prst="rect">
            <a:avLst/>
          </a:prstGeom>
          <a:noFill/>
        </p:spPr>
        <p:txBody>
          <a:bodyPr wrap="none" rtlCol="0">
            <a:spAutoFit/>
          </a:bodyPr>
          <a:lstStyle/>
          <a:p>
            <a:r>
              <a:rPr lang="zh-TW" altLang="en-US" sz="1100" b="1" u="sng" dirty="0">
                <a:solidFill>
                  <a:srgbClr val="C00000"/>
                </a:solidFill>
                <a:latin typeface="微軟正黑體" panose="020B0604030504040204" pitchFamily="34" charset="-120"/>
                <a:ea typeface="微軟正黑體" panose="020B0604030504040204" pitchFamily="34" charset="-120"/>
              </a:rPr>
              <a:t>欲購買此處商品，請留言</a:t>
            </a:r>
            <a:r>
              <a:rPr lang="en-US" altLang="zh-TW" sz="1100" b="1" u="sng" dirty="0">
                <a:solidFill>
                  <a:srgbClr val="C00000"/>
                </a:solidFill>
                <a:latin typeface="微軟正黑體" panose="020B0604030504040204" pitchFamily="34" charset="-120"/>
                <a:ea typeface="微軟正黑體" panose="020B0604030504040204" pitchFamily="34" charset="-120"/>
              </a:rPr>
              <a:t>:</a:t>
            </a:r>
            <a:r>
              <a:rPr lang="zh-TW" altLang="en-US" sz="1100" b="1" u="sng" dirty="0">
                <a:solidFill>
                  <a:srgbClr val="C00000"/>
                </a:solidFill>
                <a:latin typeface="微軟正黑體" panose="020B0604030504040204" pitchFamily="34" charset="-120"/>
                <a:ea typeface="微軟正黑體" panose="020B0604030504040204" pitchFamily="34" charset="-120"/>
              </a:rPr>
              <a:t>商品名</a:t>
            </a:r>
            <a:r>
              <a:rPr lang="en-US" altLang="zh-TW" sz="1100" b="1" u="sng" dirty="0">
                <a:solidFill>
                  <a:srgbClr val="C00000"/>
                </a:solidFill>
                <a:latin typeface="微軟正黑體" panose="020B0604030504040204" pitchFamily="34" charset="-120"/>
                <a:ea typeface="微軟正黑體" panose="020B0604030504040204" pitchFamily="34" charset="-120"/>
              </a:rPr>
              <a:t>+1</a:t>
            </a:r>
            <a:endParaRPr lang="zh-TW" altLang="en-US" sz="1100" b="1" u="sng" dirty="0">
              <a:solidFill>
                <a:srgbClr val="C00000"/>
              </a:solidFill>
              <a:latin typeface="微軟正黑體" panose="020B0604030504040204" pitchFamily="34" charset="-120"/>
              <a:ea typeface="微軟正黑體" panose="020B0604030504040204" pitchFamily="34" charset="-120"/>
            </a:endParaRPr>
          </a:p>
        </p:txBody>
      </p:sp>
      <p:sp>
        <p:nvSpPr>
          <p:cNvPr id="92" name="文字方塊 91">
            <a:extLst>
              <a:ext uri="{FF2B5EF4-FFF2-40B4-BE49-F238E27FC236}">
                <a16:creationId xmlns:a16="http://schemas.microsoft.com/office/drawing/2014/main" id="{B8209052-3498-47B2-A278-AB86D01E8D47}"/>
              </a:ext>
            </a:extLst>
          </p:cNvPr>
          <p:cNvSpPr txBox="1"/>
          <p:nvPr/>
        </p:nvSpPr>
        <p:spPr>
          <a:xfrm>
            <a:off x="5537561" y="2540732"/>
            <a:ext cx="1038624" cy="312430"/>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:$700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93" name="文字方塊 92">
            <a:extLst>
              <a:ext uri="{FF2B5EF4-FFF2-40B4-BE49-F238E27FC236}">
                <a16:creationId xmlns:a16="http://schemas.microsoft.com/office/drawing/2014/main" id="{E21C4111-BB9F-4FB8-BD44-B6869785C978}"/>
              </a:ext>
            </a:extLst>
          </p:cNvPr>
          <p:cNvSpPr txBox="1"/>
          <p:nvPr/>
        </p:nvSpPr>
        <p:spPr>
          <a:xfrm>
            <a:off x="5525948" y="2054299"/>
            <a:ext cx="991960" cy="312430"/>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粉色</a:t>
            </a:r>
          </a:p>
        </p:txBody>
      </p:sp>
      <p:sp>
        <p:nvSpPr>
          <p:cNvPr id="94" name="文字方塊 93">
            <a:extLst>
              <a:ext uri="{FF2B5EF4-FFF2-40B4-BE49-F238E27FC236}">
                <a16:creationId xmlns:a16="http://schemas.microsoft.com/office/drawing/2014/main" id="{4EF78400-C6F0-4EC1-BE72-DE8DBDD9E14C}"/>
              </a:ext>
            </a:extLst>
          </p:cNvPr>
          <p:cNvSpPr txBox="1"/>
          <p:nvPr/>
        </p:nvSpPr>
        <p:spPr>
          <a:xfrm>
            <a:off x="5528752" y="1806159"/>
            <a:ext cx="1243617" cy="303241"/>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韓絮</a:t>
            </a:r>
          </a:p>
        </p:txBody>
      </p:sp>
      <p:sp>
        <p:nvSpPr>
          <p:cNvPr id="95" name="文字方塊 94">
            <a:extLst>
              <a:ext uri="{FF2B5EF4-FFF2-40B4-BE49-F238E27FC236}">
                <a16:creationId xmlns:a16="http://schemas.microsoft.com/office/drawing/2014/main" id="{2D72A233-AD49-4EEF-96E2-FDB7776DA05B}"/>
              </a:ext>
            </a:extLst>
          </p:cNvPr>
          <p:cNvSpPr txBox="1"/>
          <p:nvPr/>
        </p:nvSpPr>
        <p:spPr>
          <a:xfrm>
            <a:off x="5593481" y="2721663"/>
            <a:ext cx="1161953" cy="312430"/>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:$650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96" name="文字方塊 95">
            <a:extLst>
              <a:ext uri="{FF2B5EF4-FFF2-40B4-BE49-F238E27FC236}">
                <a16:creationId xmlns:a16="http://schemas.microsoft.com/office/drawing/2014/main" id="{380D7464-441D-45C5-BF33-BB3E57F75BAA}"/>
              </a:ext>
            </a:extLst>
          </p:cNvPr>
          <p:cNvSpPr txBox="1"/>
          <p:nvPr/>
        </p:nvSpPr>
        <p:spPr>
          <a:xfrm>
            <a:off x="5529975" y="2302438"/>
            <a:ext cx="868631" cy="312430"/>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:28</a:t>
            </a:r>
            <a:endParaRPr lang="zh-TW" altLang="en-US" sz="1050" dirty="0">
              <a:latin typeface="微軟正黑體" panose="020B0604030504040204" pitchFamily="34" charset="-120"/>
              <a:ea typeface="微軟正黑體" panose="020B0604030504040204" pitchFamily="34" charset="-120"/>
            </a:endParaRPr>
          </a:p>
        </p:txBody>
      </p:sp>
      <p:pic>
        <p:nvPicPr>
          <p:cNvPr id="97" name="Picture 4" descr="Excited to share this item from my #etsy shop: Sunflower Bridal Bouquet, Silk Wedding Flowers, Rustic Wedding, Sunflower Wedding, Garden Wedding Bouquet, Vintage Wedding, Boho Wedding">
            <a:extLst>
              <a:ext uri="{FF2B5EF4-FFF2-40B4-BE49-F238E27FC236}">
                <a16:creationId xmlns:a16="http://schemas.microsoft.com/office/drawing/2014/main" id="{19A2F1ED-7D09-4A30-A623-F3B05DE3DE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0" r="2220" b="19186"/>
          <a:stretch/>
        </p:blipFill>
        <p:spPr bwMode="auto">
          <a:xfrm>
            <a:off x="4718306" y="3489929"/>
            <a:ext cx="806929" cy="113205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descr="Popular Bridal Bouquet Shapes And Styles â¤ï¸ Wedding planning ideas &amp; inspiration. Wedding dresses, decor, and lots more. #weddingideas #wedding #bridal">
            <a:extLst>
              <a:ext uri="{FF2B5EF4-FFF2-40B4-BE49-F238E27FC236}">
                <a16:creationId xmlns:a16="http://schemas.microsoft.com/office/drawing/2014/main" id="{FB63A8D8-55DD-4EB0-A385-B6EDBBFA90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4" b="16516"/>
          <a:stretch/>
        </p:blipFill>
        <p:spPr bwMode="auto">
          <a:xfrm>
            <a:off x="4695721" y="1861029"/>
            <a:ext cx="841751" cy="1132053"/>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群組 98">
            <a:extLst>
              <a:ext uri="{FF2B5EF4-FFF2-40B4-BE49-F238E27FC236}">
                <a16:creationId xmlns:a16="http://schemas.microsoft.com/office/drawing/2014/main" id="{90331884-AFBA-424E-A1C1-9E2113A19421}"/>
              </a:ext>
            </a:extLst>
          </p:cNvPr>
          <p:cNvGrpSpPr/>
          <p:nvPr/>
        </p:nvGrpSpPr>
        <p:grpSpPr>
          <a:xfrm>
            <a:off x="7110534" y="2330004"/>
            <a:ext cx="618642" cy="257296"/>
            <a:chOff x="2235181" y="2832552"/>
            <a:chExt cx="595035" cy="215444"/>
          </a:xfrm>
        </p:grpSpPr>
        <p:sp>
          <p:nvSpPr>
            <p:cNvPr id="100" name="矩形: 圓角 99">
              <a:extLst>
                <a:ext uri="{FF2B5EF4-FFF2-40B4-BE49-F238E27FC236}">
                  <a16:creationId xmlns:a16="http://schemas.microsoft.com/office/drawing/2014/main" id="{A6C52824-9149-467C-B96D-C0E55E7F21CE}"/>
                </a:ext>
              </a:extLst>
            </p:cNvPr>
            <p:cNvSpPr/>
            <p:nvPr/>
          </p:nvSpPr>
          <p:spPr>
            <a:xfrm>
              <a:off x="2271279" y="2842953"/>
              <a:ext cx="512305" cy="175567"/>
            </a:xfrm>
            <a:prstGeom prst="roundRect">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文字方塊 100">
              <a:extLst>
                <a:ext uri="{FF2B5EF4-FFF2-40B4-BE49-F238E27FC236}">
                  <a16:creationId xmlns:a16="http://schemas.microsoft.com/office/drawing/2014/main" id="{3A7DF3B9-FEB3-4631-A230-D869EB0002B5}"/>
                </a:ext>
              </a:extLst>
            </p:cNvPr>
            <p:cNvSpPr txBox="1"/>
            <p:nvPr/>
          </p:nvSpPr>
          <p:spPr>
            <a:xfrm>
              <a:off x="2235181" y="2832552"/>
              <a:ext cx="595035" cy="215444"/>
            </a:xfrm>
            <a:prstGeom prst="rect">
              <a:avLst/>
            </a:prstGeom>
            <a:noFill/>
          </p:spPr>
          <p:txBody>
            <a:bodyPr wrap="none" rtlCol="0">
              <a:spAutoFit/>
            </a:bodyPr>
            <a:lstStyle/>
            <a:p>
              <a:r>
                <a:rPr lang="zh-TW" altLang="en-US" sz="800" dirty="0">
                  <a:latin typeface="微軟正黑體" panose="020B0604030504040204" pitchFamily="34" charset="-120"/>
                  <a:ea typeface="微軟正黑體" panose="020B0604030504040204" pitchFamily="34" charset="-120"/>
                </a:rPr>
                <a:t>查看更多</a:t>
              </a:r>
            </a:p>
          </p:txBody>
        </p:sp>
      </p:grpSp>
      <p:sp>
        <p:nvSpPr>
          <p:cNvPr id="103" name="文字方塊 102">
            <a:extLst>
              <a:ext uri="{FF2B5EF4-FFF2-40B4-BE49-F238E27FC236}">
                <a16:creationId xmlns:a16="http://schemas.microsoft.com/office/drawing/2014/main" id="{528B253B-1A15-4643-8E0B-49BFAF2BB717}"/>
              </a:ext>
            </a:extLst>
          </p:cNvPr>
          <p:cNvSpPr txBox="1"/>
          <p:nvPr/>
        </p:nvSpPr>
        <p:spPr>
          <a:xfrm>
            <a:off x="5529868" y="3604616"/>
            <a:ext cx="1243617" cy="303241"/>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單一規格</a:t>
            </a:r>
          </a:p>
        </p:txBody>
      </p:sp>
      <p:sp>
        <p:nvSpPr>
          <p:cNvPr id="106" name="文字方塊 105">
            <a:extLst>
              <a:ext uri="{FF2B5EF4-FFF2-40B4-BE49-F238E27FC236}">
                <a16:creationId xmlns:a16="http://schemas.microsoft.com/office/drawing/2014/main" id="{1A13F09E-3F83-452D-A793-87BDBCED5898}"/>
              </a:ext>
            </a:extLst>
          </p:cNvPr>
          <p:cNvSpPr txBox="1"/>
          <p:nvPr/>
        </p:nvSpPr>
        <p:spPr>
          <a:xfrm>
            <a:off x="5523277" y="3369607"/>
            <a:ext cx="1523606" cy="303241"/>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微笑太陽</a:t>
            </a:r>
          </a:p>
        </p:txBody>
      </p:sp>
      <p:sp>
        <p:nvSpPr>
          <p:cNvPr id="130" name="矩形 129">
            <a:extLst>
              <a:ext uri="{FF2B5EF4-FFF2-40B4-BE49-F238E27FC236}">
                <a16:creationId xmlns:a16="http://schemas.microsoft.com/office/drawing/2014/main" id="{D1651D6E-7A25-44A5-A81A-F385E0E19C31}"/>
              </a:ext>
            </a:extLst>
          </p:cNvPr>
          <p:cNvSpPr/>
          <p:nvPr/>
        </p:nvSpPr>
        <p:spPr>
          <a:xfrm>
            <a:off x="11770177" y="1473848"/>
            <a:ext cx="231740" cy="3408256"/>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1" name="群組 130">
            <a:extLst>
              <a:ext uri="{FF2B5EF4-FFF2-40B4-BE49-F238E27FC236}">
                <a16:creationId xmlns:a16="http://schemas.microsoft.com/office/drawing/2014/main" id="{AB1F019F-1A44-4173-AB61-38D7BC4920C8}"/>
              </a:ext>
            </a:extLst>
          </p:cNvPr>
          <p:cNvGrpSpPr/>
          <p:nvPr/>
        </p:nvGrpSpPr>
        <p:grpSpPr>
          <a:xfrm>
            <a:off x="8181499" y="2028504"/>
            <a:ext cx="303649" cy="725828"/>
            <a:chOff x="5393107" y="1334403"/>
            <a:chExt cx="307777" cy="632778"/>
          </a:xfrm>
        </p:grpSpPr>
        <p:sp>
          <p:nvSpPr>
            <p:cNvPr id="132" name="矩形 131">
              <a:extLst>
                <a:ext uri="{FF2B5EF4-FFF2-40B4-BE49-F238E27FC236}">
                  <a16:creationId xmlns:a16="http://schemas.microsoft.com/office/drawing/2014/main" id="{52257122-6DFA-4BF8-97B5-D3A71715E022}"/>
                </a:ext>
              </a:extLst>
            </p:cNvPr>
            <p:cNvSpPr/>
            <p:nvPr/>
          </p:nvSpPr>
          <p:spPr>
            <a:xfrm>
              <a:off x="5436066" y="1342738"/>
              <a:ext cx="234891" cy="48245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文字方塊 132">
              <a:extLst>
                <a:ext uri="{FF2B5EF4-FFF2-40B4-BE49-F238E27FC236}">
                  <a16:creationId xmlns:a16="http://schemas.microsoft.com/office/drawing/2014/main" id="{3AFA5F53-3A67-4406-9A2F-55EBDED1DB1D}"/>
                </a:ext>
              </a:extLst>
            </p:cNvPr>
            <p:cNvSpPr txBox="1"/>
            <p:nvPr/>
          </p:nvSpPr>
          <p:spPr>
            <a:xfrm>
              <a:off x="5393107" y="133440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先前商品</a:t>
              </a:r>
            </a:p>
          </p:txBody>
        </p:sp>
      </p:grpSp>
      <p:sp>
        <p:nvSpPr>
          <p:cNvPr id="134" name="矩形 133">
            <a:extLst>
              <a:ext uri="{FF2B5EF4-FFF2-40B4-BE49-F238E27FC236}">
                <a16:creationId xmlns:a16="http://schemas.microsoft.com/office/drawing/2014/main" id="{EF64D691-1AE6-479A-BB1C-D72F89F15FA7}"/>
              </a:ext>
            </a:extLst>
          </p:cNvPr>
          <p:cNvSpPr/>
          <p:nvPr/>
        </p:nvSpPr>
        <p:spPr>
          <a:xfrm>
            <a:off x="8225742" y="1473849"/>
            <a:ext cx="231740" cy="553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文字方塊 134">
            <a:extLst>
              <a:ext uri="{FF2B5EF4-FFF2-40B4-BE49-F238E27FC236}">
                <a16:creationId xmlns:a16="http://schemas.microsoft.com/office/drawing/2014/main" id="{6A80ED75-8D50-4710-8BD9-50482359DAE6}"/>
              </a:ext>
            </a:extLst>
          </p:cNvPr>
          <p:cNvSpPr txBox="1"/>
          <p:nvPr/>
        </p:nvSpPr>
        <p:spPr>
          <a:xfrm>
            <a:off x="8172233" y="1475079"/>
            <a:ext cx="319988" cy="72582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當前商品</a:t>
            </a:r>
          </a:p>
        </p:txBody>
      </p:sp>
      <p:sp>
        <p:nvSpPr>
          <p:cNvPr id="138" name="矩形 137">
            <a:extLst>
              <a:ext uri="{FF2B5EF4-FFF2-40B4-BE49-F238E27FC236}">
                <a16:creationId xmlns:a16="http://schemas.microsoft.com/office/drawing/2014/main" id="{75C88F3F-4F45-4529-B338-834A89C41D69}"/>
              </a:ext>
            </a:extLst>
          </p:cNvPr>
          <p:cNvSpPr/>
          <p:nvPr/>
        </p:nvSpPr>
        <p:spPr>
          <a:xfrm>
            <a:off x="8463276" y="1473849"/>
            <a:ext cx="3539659" cy="3426747"/>
          </a:xfrm>
          <a:prstGeom prst="rect">
            <a:avLst/>
          </a:prstGeom>
          <a:no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文字方塊 138">
            <a:extLst>
              <a:ext uri="{FF2B5EF4-FFF2-40B4-BE49-F238E27FC236}">
                <a16:creationId xmlns:a16="http://schemas.microsoft.com/office/drawing/2014/main" id="{16C033A2-92CF-42C0-AC29-2234541AC717}"/>
              </a:ext>
            </a:extLst>
          </p:cNvPr>
          <p:cNvSpPr txBox="1"/>
          <p:nvPr/>
        </p:nvSpPr>
        <p:spPr>
          <a:xfrm>
            <a:off x="8474996" y="1547779"/>
            <a:ext cx="2478566" cy="312430"/>
          </a:xfrm>
          <a:prstGeom prst="rect">
            <a:avLst/>
          </a:prstGeom>
          <a:noFill/>
        </p:spPr>
        <p:txBody>
          <a:bodyPr wrap="none" rtlCol="0">
            <a:spAutoFit/>
          </a:bodyPr>
          <a:lstStyle/>
          <a:p>
            <a:r>
              <a:rPr lang="zh-TW" altLang="en-US" sz="1100" b="1" u="sng" dirty="0">
                <a:solidFill>
                  <a:srgbClr val="C00000"/>
                </a:solidFill>
                <a:latin typeface="微軟正黑體" panose="020B0604030504040204" pitchFamily="34" charset="-120"/>
                <a:ea typeface="微軟正黑體" panose="020B0604030504040204" pitchFamily="34" charset="-120"/>
              </a:rPr>
              <a:t>欲購買此處商品，請留言</a:t>
            </a:r>
            <a:r>
              <a:rPr lang="en-US" altLang="zh-TW" sz="1100" b="1" u="sng" dirty="0">
                <a:solidFill>
                  <a:srgbClr val="C00000"/>
                </a:solidFill>
                <a:latin typeface="微軟正黑體" panose="020B0604030504040204" pitchFamily="34" charset="-120"/>
                <a:ea typeface="微軟正黑體" panose="020B0604030504040204" pitchFamily="34" charset="-120"/>
              </a:rPr>
              <a:t>:</a:t>
            </a:r>
            <a:r>
              <a:rPr lang="zh-TW" altLang="en-US" sz="1100" b="1" u="sng" dirty="0">
                <a:solidFill>
                  <a:srgbClr val="C00000"/>
                </a:solidFill>
                <a:latin typeface="微軟正黑體" panose="020B0604030504040204" pitchFamily="34" charset="-120"/>
                <a:ea typeface="微軟正黑體" panose="020B0604030504040204" pitchFamily="34" charset="-120"/>
              </a:rPr>
              <a:t>商品名</a:t>
            </a:r>
            <a:r>
              <a:rPr lang="en-US" altLang="zh-TW" sz="1100" b="1" u="sng" dirty="0">
                <a:solidFill>
                  <a:srgbClr val="C00000"/>
                </a:solidFill>
                <a:latin typeface="微軟正黑體" panose="020B0604030504040204" pitchFamily="34" charset="-120"/>
                <a:ea typeface="微軟正黑體" panose="020B0604030504040204" pitchFamily="34" charset="-120"/>
              </a:rPr>
              <a:t>+1</a:t>
            </a:r>
            <a:endParaRPr lang="zh-TW" altLang="en-US" sz="1100" b="1" u="sng" dirty="0">
              <a:solidFill>
                <a:srgbClr val="C00000"/>
              </a:solidFill>
              <a:latin typeface="微軟正黑體" panose="020B0604030504040204" pitchFamily="34" charset="-120"/>
              <a:ea typeface="微軟正黑體" panose="020B0604030504040204" pitchFamily="34" charset="-120"/>
            </a:endParaRPr>
          </a:p>
        </p:txBody>
      </p:sp>
      <p:sp>
        <p:nvSpPr>
          <p:cNvPr id="140" name="文字方塊 139">
            <a:extLst>
              <a:ext uri="{FF2B5EF4-FFF2-40B4-BE49-F238E27FC236}">
                <a16:creationId xmlns:a16="http://schemas.microsoft.com/office/drawing/2014/main" id="{47D9F519-5313-4C94-8591-9DB014A3880C}"/>
              </a:ext>
            </a:extLst>
          </p:cNvPr>
          <p:cNvSpPr txBox="1"/>
          <p:nvPr/>
        </p:nvSpPr>
        <p:spPr>
          <a:xfrm>
            <a:off x="8736075" y="4352041"/>
            <a:ext cx="1038624" cy="312430"/>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:$700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141" name="文字方塊 140">
            <a:extLst>
              <a:ext uri="{FF2B5EF4-FFF2-40B4-BE49-F238E27FC236}">
                <a16:creationId xmlns:a16="http://schemas.microsoft.com/office/drawing/2014/main" id="{7B3F61AA-CECF-4B95-B17D-2E20E0A3A337}"/>
              </a:ext>
            </a:extLst>
          </p:cNvPr>
          <p:cNvSpPr txBox="1"/>
          <p:nvPr/>
        </p:nvSpPr>
        <p:spPr>
          <a:xfrm>
            <a:off x="8724462" y="3865608"/>
            <a:ext cx="991960" cy="312430"/>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規格</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粉色</a:t>
            </a:r>
          </a:p>
        </p:txBody>
      </p:sp>
      <p:sp>
        <p:nvSpPr>
          <p:cNvPr id="142" name="文字方塊 141">
            <a:extLst>
              <a:ext uri="{FF2B5EF4-FFF2-40B4-BE49-F238E27FC236}">
                <a16:creationId xmlns:a16="http://schemas.microsoft.com/office/drawing/2014/main" id="{2F271E68-AB3D-4E46-8F02-2087E6590FD5}"/>
              </a:ext>
            </a:extLst>
          </p:cNvPr>
          <p:cNvSpPr txBox="1"/>
          <p:nvPr/>
        </p:nvSpPr>
        <p:spPr>
          <a:xfrm>
            <a:off x="8727266" y="3617468"/>
            <a:ext cx="1243617" cy="303241"/>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商品名稱</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韓絮</a:t>
            </a:r>
          </a:p>
        </p:txBody>
      </p:sp>
      <p:sp>
        <p:nvSpPr>
          <p:cNvPr id="143" name="文字方塊 142">
            <a:extLst>
              <a:ext uri="{FF2B5EF4-FFF2-40B4-BE49-F238E27FC236}">
                <a16:creationId xmlns:a16="http://schemas.microsoft.com/office/drawing/2014/main" id="{DB8F7775-BEB1-4603-ABFE-3D62449ACF78}"/>
              </a:ext>
            </a:extLst>
          </p:cNvPr>
          <p:cNvSpPr txBox="1"/>
          <p:nvPr/>
        </p:nvSpPr>
        <p:spPr>
          <a:xfrm>
            <a:off x="8791995" y="4532972"/>
            <a:ext cx="1161953" cy="312430"/>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:$650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144" name="文字方塊 143">
            <a:extLst>
              <a:ext uri="{FF2B5EF4-FFF2-40B4-BE49-F238E27FC236}">
                <a16:creationId xmlns:a16="http://schemas.microsoft.com/office/drawing/2014/main" id="{A2676C43-5FAF-44D7-B13E-2D9463611B35}"/>
              </a:ext>
            </a:extLst>
          </p:cNvPr>
          <p:cNvSpPr txBox="1"/>
          <p:nvPr/>
        </p:nvSpPr>
        <p:spPr>
          <a:xfrm>
            <a:off x="8728489" y="4113747"/>
            <a:ext cx="868631" cy="312430"/>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:28</a:t>
            </a:r>
            <a:endParaRPr lang="zh-TW" altLang="en-US" sz="1050" dirty="0">
              <a:latin typeface="微軟正黑體" panose="020B0604030504040204" pitchFamily="34" charset="-120"/>
              <a:ea typeface="微軟正黑體" panose="020B0604030504040204" pitchFamily="34" charset="-120"/>
            </a:endParaRPr>
          </a:p>
        </p:txBody>
      </p:sp>
      <p:pic>
        <p:nvPicPr>
          <p:cNvPr id="146" name="Picture 6" descr="Popular Bridal Bouquet Shapes And Styles â¤ï¸ Wedding planning ideas &amp; inspiration. Wedding dresses, decor, and lots more. #weddingideas #wedding #bridal">
            <a:extLst>
              <a:ext uri="{FF2B5EF4-FFF2-40B4-BE49-F238E27FC236}">
                <a16:creationId xmlns:a16="http://schemas.microsoft.com/office/drawing/2014/main" id="{839AA773-83A1-4F37-8CD6-4231B1E74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4" b="16516"/>
          <a:stretch/>
        </p:blipFill>
        <p:spPr bwMode="auto">
          <a:xfrm>
            <a:off x="9527914" y="1878470"/>
            <a:ext cx="1213642" cy="1632203"/>
          </a:xfrm>
          <a:prstGeom prst="rect">
            <a:avLst/>
          </a:prstGeom>
          <a:noFill/>
          <a:extLst>
            <a:ext uri="{909E8E84-426E-40DD-AFC4-6F175D3DCCD1}">
              <a14:hiddenFill xmlns:a14="http://schemas.microsoft.com/office/drawing/2010/main">
                <a:solidFill>
                  <a:srgbClr val="FFFFFF"/>
                </a:solidFill>
              </a14:hiddenFill>
            </a:ext>
          </a:extLst>
        </p:spPr>
      </p:pic>
      <p:pic>
        <p:nvPicPr>
          <p:cNvPr id="152" name="圖片 151">
            <a:extLst>
              <a:ext uri="{FF2B5EF4-FFF2-40B4-BE49-F238E27FC236}">
                <a16:creationId xmlns:a16="http://schemas.microsoft.com/office/drawing/2014/main" id="{EB5CCE40-C2B9-4E7B-9F8B-3B65378FEABF}"/>
              </a:ext>
            </a:extLst>
          </p:cNvPr>
          <p:cNvPicPr>
            <a:picLocks noChangeAspect="1"/>
          </p:cNvPicPr>
          <p:nvPr/>
        </p:nvPicPr>
        <p:blipFill rotWithShape="1">
          <a:blip r:embed="rId4"/>
          <a:srcRect l="11785" t="166" r="7" b="25548"/>
          <a:stretch/>
        </p:blipFill>
        <p:spPr>
          <a:xfrm>
            <a:off x="10016882" y="3604616"/>
            <a:ext cx="1587086" cy="1248908"/>
          </a:xfrm>
          <a:prstGeom prst="rect">
            <a:avLst/>
          </a:prstGeom>
        </p:spPr>
      </p:pic>
      <p:sp>
        <p:nvSpPr>
          <p:cNvPr id="162" name="文字方塊 161">
            <a:extLst>
              <a:ext uri="{FF2B5EF4-FFF2-40B4-BE49-F238E27FC236}">
                <a16:creationId xmlns:a16="http://schemas.microsoft.com/office/drawing/2014/main" id="{AB17BE2B-6202-4E7F-A62A-E9D57879EEA9}"/>
              </a:ext>
            </a:extLst>
          </p:cNvPr>
          <p:cNvSpPr txBox="1"/>
          <p:nvPr/>
        </p:nvSpPr>
        <p:spPr>
          <a:xfrm>
            <a:off x="711502" y="3282266"/>
            <a:ext cx="748923"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產品資訊</a:t>
            </a:r>
          </a:p>
        </p:txBody>
      </p:sp>
      <p:pic>
        <p:nvPicPr>
          <p:cNvPr id="163" name="圖片 162">
            <a:extLst>
              <a:ext uri="{FF2B5EF4-FFF2-40B4-BE49-F238E27FC236}">
                <a16:creationId xmlns:a16="http://schemas.microsoft.com/office/drawing/2014/main" id="{720E30FB-0D1A-408D-9196-912F3A720AD8}"/>
              </a:ext>
            </a:extLst>
          </p:cNvPr>
          <p:cNvPicPr>
            <a:picLocks noChangeAspect="1"/>
          </p:cNvPicPr>
          <p:nvPr/>
        </p:nvPicPr>
        <p:blipFill rotWithShape="1">
          <a:blip r:embed="rId5">
            <a:extLst>
              <a:ext uri="{28A0092B-C50C-407E-A947-70E740481C1C}">
                <a14:useLocalDpi xmlns:a14="http://schemas.microsoft.com/office/drawing/2010/main" val="0"/>
              </a:ext>
            </a:extLst>
          </a:blip>
          <a:srcRect t="26155" b="-55"/>
          <a:stretch/>
        </p:blipFill>
        <p:spPr>
          <a:xfrm>
            <a:off x="1235351" y="1561639"/>
            <a:ext cx="1737963" cy="1584953"/>
          </a:xfrm>
          <a:prstGeom prst="rect">
            <a:avLst/>
          </a:prstGeom>
        </p:spPr>
      </p:pic>
      <p:sp>
        <p:nvSpPr>
          <p:cNvPr id="164" name="文字方塊 163">
            <a:extLst>
              <a:ext uri="{FF2B5EF4-FFF2-40B4-BE49-F238E27FC236}">
                <a16:creationId xmlns:a16="http://schemas.microsoft.com/office/drawing/2014/main" id="{FF719702-749D-4CB7-ACAC-E61172227B64}"/>
              </a:ext>
            </a:extLst>
          </p:cNvPr>
          <p:cNvSpPr txBox="1"/>
          <p:nvPr/>
        </p:nvSpPr>
        <p:spPr>
          <a:xfrm>
            <a:off x="737569" y="4197838"/>
            <a:ext cx="885179" cy="230832"/>
          </a:xfrm>
          <a:prstGeom prst="rect">
            <a:avLst/>
          </a:prstGeom>
          <a:noFill/>
        </p:spPr>
        <p:txBody>
          <a:bodyPr wrap="none" rtlCol="0">
            <a:spAutoFit/>
          </a:bodyPr>
          <a:lstStyle/>
          <a:p>
            <a:pPr marL="171450" indent="-171450">
              <a:buFont typeface="Arial" panose="020B0604020202020204" pitchFamily="34" charset="0"/>
              <a:buChar char="•"/>
            </a:pPr>
            <a:r>
              <a:rPr lang="zh-TW" altLang="en-US" sz="900" strike="sngStrike" dirty="0">
                <a:latin typeface="微軟正黑體" panose="020B0604030504040204" pitchFamily="34" charset="-120"/>
                <a:ea typeface="微軟正黑體" panose="020B0604030504040204" pitchFamily="34" charset="-120"/>
              </a:rPr>
              <a:t>價格</a:t>
            </a:r>
            <a:r>
              <a:rPr lang="en-US" altLang="zh-TW" sz="900" strike="sngStrike" dirty="0">
                <a:latin typeface="微軟正黑體" panose="020B0604030504040204" pitchFamily="34" charset="-120"/>
                <a:ea typeface="微軟正黑體" panose="020B0604030504040204" pitchFamily="34" charset="-120"/>
              </a:rPr>
              <a:t>:$700</a:t>
            </a:r>
            <a:endParaRPr lang="zh-TW" altLang="en-US" sz="900" strike="sngStrike" dirty="0">
              <a:latin typeface="微軟正黑體" panose="020B0604030504040204" pitchFamily="34" charset="-120"/>
              <a:ea typeface="微軟正黑體" panose="020B0604030504040204" pitchFamily="34" charset="-120"/>
            </a:endParaRPr>
          </a:p>
        </p:txBody>
      </p:sp>
      <p:sp>
        <p:nvSpPr>
          <p:cNvPr id="165" name="文字方塊 164">
            <a:extLst>
              <a:ext uri="{FF2B5EF4-FFF2-40B4-BE49-F238E27FC236}">
                <a16:creationId xmlns:a16="http://schemas.microsoft.com/office/drawing/2014/main" id="{BFB39F93-1939-458B-869D-7F2144BC673C}"/>
              </a:ext>
            </a:extLst>
          </p:cNvPr>
          <p:cNvSpPr txBox="1"/>
          <p:nvPr/>
        </p:nvSpPr>
        <p:spPr>
          <a:xfrm>
            <a:off x="737569" y="3769089"/>
            <a:ext cx="846707" cy="230832"/>
          </a:xfrm>
          <a:prstGeom prst="rect">
            <a:avLst/>
          </a:prstGeom>
          <a:noFill/>
        </p:spPr>
        <p:txBody>
          <a:bodyPr wrap="none" rtlCol="0">
            <a:spAutoFit/>
          </a:bodyPr>
          <a:lstStyle/>
          <a:p>
            <a:pPr marL="171450" indent="-171450">
              <a:buFont typeface="Arial" panose="020B0604020202020204" pitchFamily="34" charset="0"/>
              <a:buChar char="•"/>
            </a:pPr>
            <a:r>
              <a:rPr lang="zh-TW" altLang="en-US" sz="900" dirty="0">
                <a:latin typeface="微軟正黑體" panose="020B0604030504040204" pitchFamily="34" charset="-120"/>
                <a:ea typeface="微軟正黑體" panose="020B0604030504040204" pitchFamily="34" charset="-120"/>
              </a:rPr>
              <a:t>規格</a:t>
            </a:r>
            <a:r>
              <a:rPr lang="en-US" altLang="zh-TW" sz="900" dirty="0">
                <a:latin typeface="微軟正黑體" panose="020B0604030504040204" pitchFamily="34" charset="-120"/>
                <a:ea typeface="微軟正黑體" panose="020B0604030504040204" pitchFamily="34" charset="-120"/>
              </a:rPr>
              <a:t>:</a:t>
            </a:r>
            <a:r>
              <a:rPr lang="zh-TW" altLang="en-US" sz="900" dirty="0">
                <a:latin typeface="微軟正黑體" panose="020B0604030504040204" pitchFamily="34" charset="-120"/>
                <a:ea typeface="微軟正黑體" panose="020B0604030504040204" pitchFamily="34" charset="-120"/>
              </a:rPr>
              <a:t>粉色</a:t>
            </a:r>
          </a:p>
        </p:txBody>
      </p:sp>
      <p:sp>
        <p:nvSpPr>
          <p:cNvPr id="166" name="文字方塊 165">
            <a:extLst>
              <a:ext uri="{FF2B5EF4-FFF2-40B4-BE49-F238E27FC236}">
                <a16:creationId xmlns:a16="http://schemas.microsoft.com/office/drawing/2014/main" id="{BE3AFDC7-89B7-4B31-B735-C6B6E6577316}"/>
              </a:ext>
            </a:extLst>
          </p:cNvPr>
          <p:cNvSpPr txBox="1"/>
          <p:nvPr/>
        </p:nvSpPr>
        <p:spPr>
          <a:xfrm>
            <a:off x="719922" y="3525405"/>
            <a:ext cx="1192955" cy="230832"/>
          </a:xfrm>
          <a:prstGeom prst="rect">
            <a:avLst/>
          </a:prstGeom>
          <a:noFill/>
        </p:spPr>
        <p:txBody>
          <a:bodyPr wrap="none" rtlCol="0">
            <a:spAutoFit/>
          </a:bodyPr>
          <a:lstStyle/>
          <a:p>
            <a:pPr marL="171450" indent="-171450">
              <a:buFont typeface="Arial" panose="020B0604020202020204" pitchFamily="34" charset="0"/>
              <a:buChar char="•"/>
            </a:pPr>
            <a:r>
              <a:rPr lang="zh-TW" altLang="en-US" sz="900" dirty="0">
                <a:latin typeface="微軟正黑體" panose="020B0604030504040204" pitchFamily="34" charset="-120"/>
                <a:ea typeface="微軟正黑體" panose="020B0604030504040204" pitchFamily="34" charset="-120"/>
              </a:rPr>
              <a:t>商品名稱</a:t>
            </a:r>
            <a:r>
              <a:rPr lang="en-US" altLang="zh-TW" sz="900" dirty="0">
                <a:latin typeface="微軟正黑體" panose="020B0604030504040204" pitchFamily="34" charset="-120"/>
                <a:ea typeface="微軟正黑體" panose="020B0604030504040204" pitchFamily="34" charset="-120"/>
              </a:rPr>
              <a:t>:</a:t>
            </a:r>
            <a:r>
              <a:rPr lang="zh-TW" altLang="en-US" sz="900" dirty="0">
                <a:latin typeface="微軟正黑體" panose="020B0604030504040204" pitchFamily="34" charset="-120"/>
                <a:ea typeface="微軟正黑體" panose="020B0604030504040204" pitchFamily="34" charset="-120"/>
              </a:rPr>
              <a:t>時尚花</a:t>
            </a:r>
          </a:p>
        </p:txBody>
      </p:sp>
      <p:sp>
        <p:nvSpPr>
          <p:cNvPr id="167" name="文字方塊 166">
            <a:extLst>
              <a:ext uri="{FF2B5EF4-FFF2-40B4-BE49-F238E27FC236}">
                <a16:creationId xmlns:a16="http://schemas.microsoft.com/office/drawing/2014/main" id="{F09F8DAF-19AF-4F1A-B02C-B9A0C47346A3}"/>
              </a:ext>
            </a:extLst>
          </p:cNvPr>
          <p:cNvSpPr txBox="1"/>
          <p:nvPr/>
        </p:nvSpPr>
        <p:spPr>
          <a:xfrm>
            <a:off x="748748" y="4429839"/>
            <a:ext cx="1037463"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直播價格</a:t>
            </a:r>
            <a:r>
              <a:rPr lang="en-US" altLang="zh-TW" sz="1000" b="1" dirty="0">
                <a:solidFill>
                  <a:srgbClr val="C00000"/>
                </a:solidFill>
                <a:latin typeface="微軟正黑體" panose="020B0604030504040204" pitchFamily="34" charset="-120"/>
                <a:ea typeface="微軟正黑體" panose="020B0604030504040204" pitchFamily="34" charset="-120"/>
              </a:rPr>
              <a:t>:$650</a:t>
            </a:r>
            <a:endParaRPr lang="zh-TW" altLang="en-US" sz="1000" b="1" dirty="0">
              <a:solidFill>
                <a:srgbClr val="C00000"/>
              </a:solidFill>
              <a:latin typeface="微軟正黑體" panose="020B0604030504040204" pitchFamily="34" charset="-120"/>
              <a:ea typeface="微軟正黑體" panose="020B0604030504040204" pitchFamily="34" charset="-120"/>
            </a:endParaRPr>
          </a:p>
        </p:txBody>
      </p:sp>
      <p:sp>
        <p:nvSpPr>
          <p:cNvPr id="168" name="文字方塊 167">
            <a:extLst>
              <a:ext uri="{FF2B5EF4-FFF2-40B4-BE49-F238E27FC236}">
                <a16:creationId xmlns:a16="http://schemas.microsoft.com/office/drawing/2014/main" id="{93FCCF15-7224-4CC9-8A52-F32535447720}"/>
              </a:ext>
            </a:extLst>
          </p:cNvPr>
          <p:cNvSpPr txBox="1"/>
          <p:nvPr/>
        </p:nvSpPr>
        <p:spPr>
          <a:xfrm>
            <a:off x="737569" y="3986514"/>
            <a:ext cx="750526" cy="230832"/>
          </a:xfrm>
          <a:prstGeom prst="rect">
            <a:avLst/>
          </a:prstGeom>
          <a:noFill/>
        </p:spPr>
        <p:txBody>
          <a:bodyPr wrap="none" rtlCol="0">
            <a:spAutoFit/>
          </a:bodyPr>
          <a:lstStyle/>
          <a:p>
            <a:pPr marL="171450" indent="-171450">
              <a:buFont typeface="Arial" panose="020B0604020202020204" pitchFamily="34" charset="0"/>
              <a:buChar char="•"/>
            </a:pPr>
            <a:r>
              <a:rPr lang="zh-TW" altLang="en-US" sz="900" dirty="0">
                <a:latin typeface="微軟正黑體" panose="020B0604030504040204" pitchFamily="34" charset="-120"/>
                <a:ea typeface="微軟正黑體" panose="020B0604030504040204" pitchFamily="34" charset="-120"/>
              </a:rPr>
              <a:t>數量</a:t>
            </a:r>
            <a:r>
              <a:rPr lang="en-US" altLang="zh-TW" sz="900" dirty="0">
                <a:latin typeface="微軟正黑體" panose="020B0604030504040204" pitchFamily="34" charset="-120"/>
                <a:ea typeface="微軟正黑體" panose="020B0604030504040204" pitchFamily="34" charset="-120"/>
              </a:rPr>
              <a:t>:28</a:t>
            </a:r>
            <a:endParaRPr lang="zh-TW" altLang="en-US" sz="900" dirty="0">
              <a:latin typeface="微軟正黑體" panose="020B0604030504040204" pitchFamily="34" charset="-120"/>
              <a:ea typeface="微軟正黑體" panose="020B0604030504040204" pitchFamily="34" charset="-120"/>
            </a:endParaRPr>
          </a:p>
        </p:txBody>
      </p:sp>
      <p:pic>
        <p:nvPicPr>
          <p:cNvPr id="169" name="圖片 168">
            <a:extLst>
              <a:ext uri="{FF2B5EF4-FFF2-40B4-BE49-F238E27FC236}">
                <a16:creationId xmlns:a16="http://schemas.microsoft.com/office/drawing/2014/main" id="{F62BC4F7-708D-49E5-B102-8D3C4C2BC0AA}"/>
              </a:ext>
            </a:extLst>
          </p:cNvPr>
          <p:cNvPicPr>
            <a:picLocks noChangeAspect="1"/>
          </p:cNvPicPr>
          <p:nvPr/>
        </p:nvPicPr>
        <p:blipFill rotWithShape="1">
          <a:blip r:embed="rId4"/>
          <a:srcRect l="13029" t="494" r="-1238" b="-4441"/>
          <a:stretch/>
        </p:blipFill>
        <p:spPr>
          <a:xfrm>
            <a:off x="2090625" y="3268282"/>
            <a:ext cx="1526524" cy="1523544"/>
          </a:xfrm>
          <a:prstGeom prst="rect">
            <a:avLst/>
          </a:prstGeom>
        </p:spPr>
      </p:pic>
      <p:sp>
        <p:nvSpPr>
          <p:cNvPr id="170" name="矩形 169">
            <a:extLst>
              <a:ext uri="{FF2B5EF4-FFF2-40B4-BE49-F238E27FC236}">
                <a16:creationId xmlns:a16="http://schemas.microsoft.com/office/drawing/2014/main" id="{CA91A2C5-6EEB-45B5-BC6F-C3C61DA1F4E9}"/>
              </a:ext>
            </a:extLst>
          </p:cNvPr>
          <p:cNvSpPr/>
          <p:nvPr/>
        </p:nvSpPr>
        <p:spPr>
          <a:xfrm>
            <a:off x="3715285" y="1455358"/>
            <a:ext cx="141684" cy="34267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1" name="群組 170">
            <a:extLst>
              <a:ext uri="{FF2B5EF4-FFF2-40B4-BE49-F238E27FC236}">
                <a16:creationId xmlns:a16="http://schemas.microsoft.com/office/drawing/2014/main" id="{6A9DEE3F-BBEF-46EC-A929-79256ACAFB2D}"/>
              </a:ext>
            </a:extLst>
          </p:cNvPr>
          <p:cNvGrpSpPr/>
          <p:nvPr/>
        </p:nvGrpSpPr>
        <p:grpSpPr>
          <a:xfrm>
            <a:off x="182336" y="1938908"/>
            <a:ext cx="292062" cy="632778"/>
            <a:chOff x="5393107" y="1334403"/>
            <a:chExt cx="307777" cy="632778"/>
          </a:xfrm>
        </p:grpSpPr>
        <p:sp>
          <p:nvSpPr>
            <p:cNvPr id="172" name="矩形 171">
              <a:extLst>
                <a:ext uri="{FF2B5EF4-FFF2-40B4-BE49-F238E27FC236}">
                  <a16:creationId xmlns:a16="http://schemas.microsoft.com/office/drawing/2014/main" id="{71B913F6-8A8E-4B81-9A9B-AB8D66608348}"/>
                </a:ext>
              </a:extLst>
            </p:cNvPr>
            <p:cNvSpPr/>
            <p:nvPr/>
          </p:nvSpPr>
          <p:spPr>
            <a:xfrm>
              <a:off x="5436066" y="1342738"/>
              <a:ext cx="234891" cy="48245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 name="文字方塊 172">
              <a:extLst>
                <a:ext uri="{FF2B5EF4-FFF2-40B4-BE49-F238E27FC236}">
                  <a16:creationId xmlns:a16="http://schemas.microsoft.com/office/drawing/2014/main" id="{0F56852D-72C9-4B84-AE47-5F4FB1B99CFE}"/>
                </a:ext>
              </a:extLst>
            </p:cNvPr>
            <p:cNvSpPr txBox="1"/>
            <p:nvPr/>
          </p:nvSpPr>
          <p:spPr>
            <a:xfrm>
              <a:off x="5393107" y="1334403"/>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先前商品</a:t>
              </a:r>
            </a:p>
          </p:txBody>
        </p:sp>
      </p:grpSp>
      <p:sp>
        <p:nvSpPr>
          <p:cNvPr id="174" name="矩形 173">
            <a:extLst>
              <a:ext uri="{FF2B5EF4-FFF2-40B4-BE49-F238E27FC236}">
                <a16:creationId xmlns:a16="http://schemas.microsoft.com/office/drawing/2014/main" id="{B3FDFCF2-949A-4E61-A7B9-7D721BD63310}"/>
              </a:ext>
            </a:extLst>
          </p:cNvPr>
          <p:cNvSpPr/>
          <p:nvPr/>
        </p:nvSpPr>
        <p:spPr>
          <a:xfrm>
            <a:off x="224891" y="1455359"/>
            <a:ext cx="222897" cy="4824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5" name="文字方塊 174">
            <a:extLst>
              <a:ext uri="{FF2B5EF4-FFF2-40B4-BE49-F238E27FC236}">
                <a16:creationId xmlns:a16="http://schemas.microsoft.com/office/drawing/2014/main" id="{C0B167B1-D49D-4200-AE4D-16B54A02EF5B}"/>
              </a:ext>
            </a:extLst>
          </p:cNvPr>
          <p:cNvSpPr txBox="1"/>
          <p:nvPr/>
        </p:nvSpPr>
        <p:spPr>
          <a:xfrm>
            <a:off x="173424" y="1456431"/>
            <a:ext cx="307777" cy="632778"/>
          </a:xfrm>
          <a:prstGeom prst="rect">
            <a:avLst/>
          </a:prstGeom>
          <a:noFill/>
        </p:spPr>
        <p:txBody>
          <a:bodyPr vert="eaVert" wrap="square" rtlCol="0">
            <a:spAutoFit/>
          </a:bodyPr>
          <a:lstStyle/>
          <a:p>
            <a:r>
              <a:rPr lang="zh-TW" altLang="en-US" sz="800" b="1" dirty="0">
                <a:solidFill>
                  <a:schemeClr val="bg1"/>
                </a:solidFill>
                <a:latin typeface="微軟正黑體" panose="020B0604030504040204" pitchFamily="34" charset="-120"/>
                <a:ea typeface="微軟正黑體" panose="020B0604030504040204" pitchFamily="34" charset="-120"/>
              </a:rPr>
              <a:t>當前商品</a:t>
            </a:r>
          </a:p>
        </p:txBody>
      </p:sp>
      <p:sp>
        <p:nvSpPr>
          <p:cNvPr id="176" name="矩形 175">
            <a:extLst>
              <a:ext uri="{FF2B5EF4-FFF2-40B4-BE49-F238E27FC236}">
                <a16:creationId xmlns:a16="http://schemas.microsoft.com/office/drawing/2014/main" id="{AECB91FF-8CFC-463A-AD41-D4B9341966E2}"/>
              </a:ext>
            </a:extLst>
          </p:cNvPr>
          <p:cNvSpPr/>
          <p:nvPr/>
        </p:nvSpPr>
        <p:spPr>
          <a:xfrm>
            <a:off x="453361" y="1455359"/>
            <a:ext cx="3404588" cy="34267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文字方塊 176">
            <a:extLst>
              <a:ext uri="{FF2B5EF4-FFF2-40B4-BE49-F238E27FC236}">
                <a16:creationId xmlns:a16="http://schemas.microsoft.com/office/drawing/2014/main" id="{A6B54EA1-4806-43D8-9BF7-CF52206F73FB}"/>
              </a:ext>
            </a:extLst>
          </p:cNvPr>
          <p:cNvSpPr txBox="1"/>
          <p:nvPr/>
        </p:nvSpPr>
        <p:spPr>
          <a:xfrm>
            <a:off x="5535593" y="4082821"/>
            <a:ext cx="971741"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strike="sngStrike" dirty="0">
                <a:latin typeface="微軟正黑體" panose="020B0604030504040204" pitchFamily="34" charset="-120"/>
                <a:ea typeface="微軟正黑體" panose="020B0604030504040204" pitchFamily="34" charset="-120"/>
              </a:rPr>
              <a:t>價格</a:t>
            </a:r>
            <a:r>
              <a:rPr lang="en-US" altLang="zh-TW" sz="1050" strike="sngStrike" dirty="0">
                <a:latin typeface="微軟正黑體" panose="020B0604030504040204" pitchFamily="34" charset="-120"/>
                <a:ea typeface="微軟正黑體" panose="020B0604030504040204" pitchFamily="34" charset="-120"/>
              </a:rPr>
              <a:t>:$600</a:t>
            </a:r>
            <a:endParaRPr lang="zh-TW" altLang="en-US" sz="1050" strike="sngStrike" dirty="0">
              <a:latin typeface="微軟正黑體" panose="020B0604030504040204" pitchFamily="34" charset="-120"/>
              <a:ea typeface="微軟正黑體" panose="020B0604030504040204" pitchFamily="34" charset="-120"/>
            </a:endParaRPr>
          </a:p>
        </p:txBody>
      </p:sp>
      <p:sp>
        <p:nvSpPr>
          <p:cNvPr id="178" name="文字方塊 177">
            <a:extLst>
              <a:ext uri="{FF2B5EF4-FFF2-40B4-BE49-F238E27FC236}">
                <a16:creationId xmlns:a16="http://schemas.microsoft.com/office/drawing/2014/main" id="{AF843E51-DA3D-45F9-8372-49B51AD7D069}"/>
              </a:ext>
            </a:extLst>
          </p:cNvPr>
          <p:cNvSpPr txBox="1"/>
          <p:nvPr/>
        </p:nvSpPr>
        <p:spPr>
          <a:xfrm>
            <a:off x="5560453" y="4307732"/>
            <a:ext cx="1117614" cy="272377"/>
          </a:xfrm>
          <a:prstGeom prst="rect">
            <a:avLst/>
          </a:prstGeom>
          <a:noFill/>
        </p:spPr>
        <p:txBody>
          <a:bodyPr wrap="none" rtlCol="0">
            <a:spAutoFit/>
          </a:bodyPr>
          <a:lstStyle/>
          <a:p>
            <a:r>
              <a:rPr lang="zh-TW" altLang="en-US" sz="1100" b="1" dirty="0">
                <a:solidFill>
                  <a:srgbClr val="C00000"/>
                </a:solidFill>
                <a:latin typeface="微軟正黑體" panose="020B0604030504040204" pitchFamily="34" charset="-120"/>
                <a:ea typeface="微軟正黑體" panose="020B0604030504040204" pitchFamily="34" charset="-120"/>
              </a:rPr>
              <a:t>目前價格</a:t>
            </a:r>
            <a:r>
              <a:rPr lang="en-US" altLang="zh-TW" sz="1100" b="1" dirty="0">
                <a:solidFill>
                  <a:srgbClr val="C00000"/>
                </a:solidFill>
                <a:latin typeface="微軟正黑體" panose="020B0604030504040204" pitchFamily="34" charset="-120"/>
                <a:ea typeface="微軟正黑體" panose="020B0604030504040204" pitchFamily="34" charset="-120"/>
              </a:rPr>
              <a:t>:$550</a:t>
            </a:r>
            <a:endParaRPr lang="zh-TW" altLang="en-US" sz="1100" b="1" dirty="0">
              <a:solidFill>
                <a:srgbClr val="C00000"/>
              </a:solidFill>
              <a:latin typeface="微軟正黑體" panose="020B0604030504040204" pitchFamily="34" charset="-120"/>
              <a:ea typeface="微軟正黑體" panose="020B0604030504040204" pitchFamily="34" charset="-120"/>
            </a:endParaRPr>
          </a:p>
        </p:txBody>
      </p:sp>
      <p:sp>
        <p:nvSpPr>
          <p:cNvPr id="179" name="文字方塊 178">
            <a:extLst>
              <a:ext uri="{FF2B5EF4-FFF2-40B4-BE49-F238E27FC236}">
                <a16:creationId xmlns:a16="http://schemas.microsoft.com/office/drawing/2014/main" id="{1AA21579-200C-4CDC-BE19-AAA4A78BB513}"/>
              </a:ext>
            </a:extLst>
          </p:cNvPr>
          <p:cNvSpPr txBox="1"/>
          <p:nvPr/>
        </p:nvSpPr>
        <p:spPr>
          <a:xfrm>
            <a:off x="5528296" y="3875075"/>
            <a:ext cx="814647" cy="26436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數量</a:t>
            </a:r>
            <a:r>
              <a:rPr lang="en-US" altLang="zh-TW" sz="1050" dirty="0">
                <a:latin typeface="微軟正黑體" panose="020B0604030504040204" pitchFamily="34" charset="-120"/>
                <a:ea typeface="微軟正黑體" panose="020B0604030504040204" pitchFamily="34" charset="-120"/>
              </a:rPr>
              <a:t>:15</a:t>
            </a:r>
            <a:endParaRPr lang="zh-TW" altLang="en-US" sz="1050" dirty="0">
              <a:latin typeface="微軟正黑體" panose="020B0604030504040204" pitchFamily="34" charset="-120"/>
              <a:ea typeface="微軟正黑體" panose="020B0604030504040204" pitchFamily="34" charset="-120"/>
            </a:endParaRPr>
          </a:p>
        </p:txBody>
      </p:sp>
      <p:grpSp>
        <p:nvGrpSpPr>
          <p:cNvPr id="180" name="群組 179">
            <a:extLst>
              <a:ext uri="{FF2B5EF4-FFF2-40B4-BE49-F238E27FC236}">
                <a16:creationId xmlns:a16="http://schemas.microsoft.com/office/drawing/2014/main" id="{CDE0DA1B-7064-4935-B067-9BB04E7A708B}"/>
              </a:ext>
            </a:extLst>
          </p:cNvPr>
          <p:cNvGrpSpPr/>
          <p:nvPr/>
        </p:nvGrpSpPr>
        <p:grpSpPr>
          <a:xfrm>
            <a:off x="7157063" y="4576304"/>
            <a:ext cx="595035" cy="224311"/>
            <a:chOff x="2235181" y="2832552"/>
            <a:chExt cx="595035" cy="215444"/>
          </a:xfrm>
        </p:grpSpPr>
        <p:sp>
          <p:nvSpPr>
            <p:cNvPr id="181" name="矩形: 圓角 180">
              <a:extLst>
                <a:ext uri="{FF2B5EF4-FFF2-40B4-BE49-F238E27FC236}">
                  <a16:creationId xmlns:a16="http://schemas.microsoft.com/office/drawing/2014/main" id="{B10DA195-3FF9-4A70-B56A-AE26A23FA3E1}"/>
                </a:ext>
              </a:extLst>
            </p:cNvPr>
            <p:cNvSpPr/>
            <p:nvPr/>
          </p:nvSpPr>
          <p:spPr>
            <a:xfrm>
              <a:off x="2271279" y="2842953"/>
              <a:ext cx="512305" cy="175567"/>
            </a:xfrm>
            <a:prstGeom prst="roundRect">
              <a:avLst/>
            </a:prstGeom>
            <a:solidFill>
              <a:schemeClr val="accent6">
                <a:lumMod val="20000"/>
                <a:lumOff val="8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文字方塊 181">
              <a:extLst>
                <a:ext uri="{FF2B5EF4-FFF2-40B4-BE49-F238E27FC236}">
                  <a16:creationId xmlns:a16="http://schemas.microsoft.com/office/drawing/2014/main" id="{7AAC4010-FA56-48E9-88A4-8B05F8154910}"/>
                </a:ext>
              </a:extLst>
            </p:cNvPr>
            <p:cNvSpPr txBox="1"/>
            <p:nvPr/>
          </p:nvSpPr>
          <p:spPr>
            <a:xfrm>
              <a:off x="2235181" y="2832552"/>
              <a:ext cx="595035" cy="215444"/>
            </a:xfrm>
            <a:prstGeom prst="rect">
              <a:avLst/>
            </a:prstGeom>
            <a:noFill/>
          </p:spPr>
          <p:txBody>
            <a:bodyPr wrap="none" rtlCol="0">
              <a:spAutoFit/>
            </a:bodyPr>
            <a:lstStyle/>
            <a:p>
              <a:r>
                <a:rPr lang="zh-TW" altLang="en-US" sz="800" dirty="0">
                  <a:latin typeface="微軟正黑體" panose="020B0604030504040204" pitchFamily="34" charset="-120"/>
                  <a:ea typeface="微軟正黑體" panose="020B0604030504040204" pitchFamily="34" charset="-120"/>
                </a:rPr>
                <a:t>查看更多</a:t>
              </a:r>
            </a:p>
          </p:txBody>
        </p:sp>
      </p:grpSp>
    </p:spTree>
    <p:extLst>
      <p:ext uri="{BB962C8B-B14F-4D97-AF65-F5344CB8AC3E}">
        <p14:creationId xmlns:p14="http://schemas.microsoft.com/office/powerpoint/2010/main" val="482831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FD858F9-C6F0-4C2E-B78B-5C4E73AF73AF}"/>
              </a:ext>
            </a:extLst>
          </p:cNvPr>
          <p:cNvSpPr/>
          <p:nvPr/>
        </p:nvSpPr>
        <p:spPr>
          <a:xfrm>
            <a:off x="619170" y="235435"/>
            <a:ext cx="3717421" cy="619946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854C99B3-963D-404D-B5B3-1EEFB52E9821}"/>
              </a:ext>
            </a:extLst>
          </p:cNvPr>
          <p:cNvSpPr/>
          <p:nvPr/>
        </p:nvSpPr>
        <p:spPr>
          <a:xfrm>
            <a:off x="612659" y="236527"/>
            <a:ext cx="3717421" cy="199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3A288928-8124-46EE-B390-9CB783E7EC7B}"/>
              </a:ext>
            </a:extLst>
          </p:cNvPr>
          <p:cNvGrpSpPr/>
          <p:nvPr/>
        </p:nvGrpSpPr>
        <p:grpSpPr>
          <a:xfrm>
            <a:off x="612659" y="223970"/>
            <a:ext cx="417910" cy="292066"/>
            <a:chOff x="5685270" y="4918450"/>
            <a:chExt cx="543679" cy="230832"/>
          </a:xfrm>
        </p:grpSpPr>
        <p:sp>
          <p:nvSpPr>
            <p:cNvPr id="7" name="矩形: 圓角 6">
              <a:extLst>
                <a:ext uri="{FF2B5EF4-FFF2-40B4-BE49-F238E27FC236}">
                  <a16:creationId xmlns:a16="http://schemas.microsoft.com/office/drawing/2014/main" id="{9431DCC7-C304-4429-89B3-045B90960057}"/>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CD159B24-74C6-4701-9FCD-208A02ECD6E8}"/>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9" name="矩形 8">
            <a:extLst>
              <a:ext uri="{FF2B5EF4-FFF2-40B4-BE49-F238E27FC236}">
                <a16:creationId xmlns:a16="http://schemas.microsoft.com/office/drawing/2014/main" id="{8A9F69B1-19F8-4BE0-8049-9F1BDF4E1A25}"/>
              </a:ext>
            </a:extLst>
          </p:cNvPr>
          <p:cNvSpPr/>
          <p:nvPr/>
        </p:nvSpPr>
        <p:spPr>
          <a:xfrm>
            <a:off x="999331" y="236527"/>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10" name="群組 9">
            <a:extLst>
              <a:ext uri="{FF2B5EF4-FFF2-40B4-BE49-F238E27FC236}">
                <a16:creationId xmlns:a16="http://schemas.microsoft.com/office/drawing/2014/main" id="{57147CB7-3339-4708-BC6F-FE4B72FBCC50}"/>
              </a:ext>
            </a:extLst>
          </p:cNvPr>
          <p:cNvGrpSpPr/>
          <p:nvPr/>
        </p:nvGrpSpPr>
        <p:grpSpPr>
          <a:xfrm>
            <a:off x="667438" y="457667"/>
            <a:ext cx="726262" cy="200055"/>
            <a:chOff x="3976354" y="398965"/>
            <a:chExt cx="765341" cy="200055"/>
          </a:xfrm>
        </p:grpSpPr>
        <p:pic>
          <p:nvPicPr>
            <p:cNvPr id="11" name="圖片 10">
              <a:extLst>
                <a:ext uri="{FF2B5EF4-FFF2-40B4-BE49-F238E27FC236}">
                  <a16:creationId xmlns:a16="http://schemas.microsoft.com/office/drawing/2014/main" id="{79FF1676-C153-436F-9096-5E2CC6648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12" name="文字方塊 11">
              <a:extLst>
                <a:ext uri="{FF2B5EF4-FFF2-40B4-BE49-F238E27FC236}">
                  <a16:creationId xmlns:a16="http://schemas.microsoft.com/office/drawing/2014/main" id="{D0DC993E-3F6F-4607-8696-B3E99EB7DA1F}"/>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pic>
        <p:nvPicPr>
          <p:cNvPr id="13" name="圖片 12">
            <a:extLst>
              <a:ext uri="{FF2B5EF4-FFF2-40B4-BE49-F238E27FC236}">
                <a16:creationId xmlns:a16="http://schemas.microsoft.com/office/drawing/2014/main" id="{C5CC9CF5-F806-40B9-821F-5D3579541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267" y="657722"/>
            <a:ext cx="1389212" cy="1463962"/>
          </a:xfrm>
          <a:prstGeom prst="rect">
            <a:avLst/>
          </a:prstGeom>
        </p:spPr>
      </p:pic>
      <p:sp>
        <p:nvSpPr>
          <p:cNvPr id="14" name="矩形: 圓角 13">
            <a:extLst>
              <a:ext uri="{FF2B5EF4-FFF2-40B4-BE49-F238E27FC236}">
                <a16:creationId xmlns:a16="http://schemas.microsoft.com/office/drawing/2014/main" id="{2D543135-0DB5-4E2E-B439-15CD14E318EC}"/>
              </a:ext>
            </a:extLst>
          </p:cNvPr>
          <p:cNvSpPr/>
          <p:nvPr/>
        </p:nvSpPr>
        <p:spPr>
          <a:xfrm>
            <a:off x="637113" y="6130191"/>
            <a:ext cx="2372875" cy="2751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B43BDA25-D4ED-4F5C-A452-648212D28418}"/>
              </a:ext>
            </a:extLst>
          </p:cNvPr>
          <p:cNvSpPr txBox="1"/>
          <p:nvPr/>
        </p:nvSpPr>
        <p:spPr>
          <a:xfrm>
            <a:off x="721708" y="6156309"/>
            <a:ext cx="1553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16" name="圖片 15">
            <a:extLst>
              <a:ext uri="{FF2B5EF4-FFF2-40B4-BE49-F238E27FC236}">
                <a16:creationId xmlns:a16="http://schemas.microsoft.com/office/drawing/2014/main" id="{1702904E-4D0E-4B1B-83DB-C5B0F4AA7CBB}"/>
              </a:ext>
            </a:extLst>
          </p:cNvPr>
          <p:cNvPicPr>
            <a:picLocks noChangeAspect="1"/>
          </p:cNvPicPr>
          <p:nvPr/>
        </p:nvPicPr>
        <p:blipFill rotWithShape="1">
          <a:blip r:embed="rId4"/>
          <a:srcRect t="43322"/>
          <a:stretch/>
        </p:blipFill>
        <p:spPr>
          <a:xfrm>
            <a:off x="667438" y="4706257"/>
            <a:ext cx="1805381" cy="1211481"/>
          </a:xfrm>
          <a:prstGeom prst="rect">
            <a:avLst/>
          </a:prstGeom>
        </p:spPr>
      </p:pic>
      <p:pic>
        <p:nvPicPr>
          <p:cNvPr id="17" name="圖片 16">
            <a:extLst>
              <a:ext uri="{FF2B5EF4-FFF2-40B4-BE49-F238E27FC236}">
                <a16:creationId xmlns:a16="http://schemas.microsoft.com/office/drawing/2014/main" id="{85E91B25-E844-448A-88B0-71587735DAF3}"/>
              </a:ext>
            </a:extLst>
          </p:cNvPr>
          <p:cNvPicPr>
            <a:picLocks noChangeAspect="1"/>
          </p:cNvPicPr>
          <p:nvPr/>
        </p:nvPicPr>
        <p:blipFill rotWithShape="1">
          <a:blip r:embed="rId5"/>
          <a:srcRect t="1" r="79599" b="4404"/>
          <a:stretch/>
        </p:blipFill>
        <p:spPr>
          <a:xfrm>
            <a:off x="637113" y="5962308"/>
            <a:ext cx="556006" cy="162157"/>
          </a:xfrm>
          <a:prstGeom prst="rect">
            <a:avLst/>
          </a:prstGeom>
        </p:spPr>
      </p:pic>
      <p:pic>
        <p:nvPicPr>
          <p:cNvPr id="18" name="圖片 17">
            <a:extLst>
              <a:ext uri="{FF2B5EF4-FFF2-40B4-BE49-F238E27FC236}">
                <a16:creationId xmlns:a16="http://schemas.microsoft.com/office/drawing/2014/main" id="{6440300A-E00F-455D-A211-F319A425AFB7}"/>
              </a:ext>
            </a:extLst>
          </p:cNvPr>
          <p:cNvPicPr>
            <a:picLocks noChangeAspect="1"/>
          </p:cNvPicPr>
          <p:nvPr/>
        </p:nvPicPr>
        <p:blipFill rotWithShape="1">
          <a:blip r:embed="rId5"/>
          <a:srcRect l="70512" t="1" b="-1"/>
          <a:stretch/>
        </p:blipFill>
        <p:spPr>
          <a:xfrm>
            <a:off x="1136196" y="5974652"/>
            <a:ext cx="651284" cy="137467"/>
          </a:xfrm>
          <a:prstGeom prst="rect">
            <a:avLst/>
          </a:prstGeom>
        </p:spPr>
      </p:pic>
      <p:pic>
        <p:nvPicPr>
          <p:cNvPr id="19" name="圖片 18">
            <a:extLst>
              <a:ext uri="{FF2B5EF4-FFF2-40B4-BE49-F238E27FC236}">
                <a16:creationId xmlns:a16="http://schemas.microsoft.com/office/drawing/2014/main" id="{D328425A-F1AB-4DDA-912A-F5B73751D5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7294" y="6133463"/>
            <a:ext cx="172730" cy="190580"/>
          </a:xfrm>
          <a:prstGeom prst="rect">
            <a:avLst/>
          </a:prstGeom>
        </p:spPr>
      </p:pic>
      <p:grpSp>
        <p:nvGrpSpPr>
          <p:cNvPr id="20" name="群組 19">
            <a:extLst>
              <a:ext uri="{FF2B5EF4-FFF2-40B4-BE49-F238E27FC236}">
                <a16:creationId xmlns:a16="http://schemas.microsoft.com/office/drawing/2014/main" id="{2AB75230-2A2E-4283-A94F-6A3D4AF71904}"/>
              </a:ext>
            </a:extLst>
          </p:cNvPr>
          <p:cNvGrpSpPr/>
          <p:nvPr/>
        </p:nvGrpSpPr>
        <p:grpSpPr>
          <a:xfrm>
            <a:off x="2933806" y="5451526"/>
            <a:ext cx="898321" cy="932424"/>
            <a:chOff x="2849845" y="5786322"/>
            <a:chExt cx="898321" cy="932424"/>
          </a:xfrm>
        </p:grpSpPr>
        <p:pic>
          <p:nvPicPr>
            <p:cNvPr id="21" name="圖片 20">
              <a:extLst>
                <a:ext uri="{FF2B5EF4-FFF2-40B4-BE49-F238E27FC236}">
                  <a16:creationId xmlns:a16="http://schemas.microsoft.com/office/drawing/2014/main" id="{4AD03C1C-F66B-4587-A689-A4682659C8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9845" y="5786322"/>
              <a:ext cx="898321" cy="898321"/>
            </a:xfrm>
            <a:prstGeom prst="rect">
              <a:avLst/>
            </a:prstGeom>
          </p:spPr>
        </p:pic>
        <p:pic>
          <p:nvPicPr>
            <p:cNvPr id="22" name="圖片 21">
              <a:extLst>
                <a:ext uri="{FF2B5EF4-FFF2-40B4-BE49-F238E27FC236}">
                  <a16:creationId xmlns:a16="http://schemas.microsoft.com/office/drawing/2014/main" id="{2AE2EF2A-410A-4D2F-A8C3-2215783B194A}"/>
                </a:ext>
              </a:extLst>
            </p:cNvPr>
            <p:cNvPicPr>
              <a:picLocks noChangeAspect="1"/>
            </p:cNvPicPr>
            <p:nvPr/>
          </p:nvPicPr>
          <p:blipFill rotWithShape="1">
            <a:blip r:embed="rId8"/>
            <a:srcRect l="14990" t="14962" r="48778" b="15552"/>
            <a:stretch/>
          </p:blipFill>
          <p:spPr>
            <a:xfrm>
              <a:off x="3015497" y="6408353"/>
              <a:ext cx="285225" cy="310393"/>
            </a:xfrm>
            <a:prstGeom prst="rect">
              <a:avLst/>
            </a:prstGeom>
          </p:spPr>
        </p:pic>
        <p:pic>
          <p:nvPicPr>
            <p:cNvPr id="23" name="圖片 22">
              <a:extLst>
                <a:ext uri="{FF2B5EF4-FFF2-40B4-BE49-F238E27FC236}">
                  <a16:creationId xmlns:a16="http://schemas.microsoft.com/office/drawing/2014/main" id="{8521CF82-DD13-4372-886A-F1BF1A14F80D}"/>
                </a:ext>
              </a:extLst>
            </p:cNvPr>
            <p:cNvPicPr>
              <a:picLocks noChangeAspect="1"/>
            </p:cNvPicPr>
            <p:nvPr/>
          </p:nvPicPr>
          <p:blipFill rotWithShape="1">
            <a:blip r:embed="rId9"/>
            <a:srcRect l="27600" t="42631" r="57162" b="52255"/>
            <a:stretch/>
          </p:blipFill>
          <p:spPr>
            <a:xfrm>
              <a:off x="2968169" y="6103172"/>
              <a:ext cx="665193" cy="132311"/>
            </a:xfrm>
            <a:prstGeom prst="rect">
              <a:avLst/>
            </a:prstGeom>
          </p:spPr>
        </p:pic>
      </p:grpSp>
      <p:pic>
        <p:nvPicPr>
          <p:cNvPr id="24" name="圖片 23">
            <a:extLst>
              <a:ext uri="{FF2B5EF4-FFF2-40B4-BE49-F238E27FC236}">
                <a16:creationId xmlns:a16="http://schemas.microsoft.com/office/drawing/2014/main" id="{87DE2037-E519-4B79-9042-6C329419B8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31052" y="6092499"/>
            <a:ext cx="255944" cy="269716"/>
          </a:xfrm>
          <a:prstGeom prst="rect">
            <a:avLst/>
          </a:prstGeom>
        </p:spPr>
      </p:pic>
      <p:sp>
        <p:nvSpPr>
          <p:cNvPr id="25" name="文字方塊 24">
            <a:extLst>
              <a:ext uri="{FF2B5EF4-FFF2-40B4-BE49-F238E27FC236}">
                <a16:creationId xmlns:a16="http://schemas.microsoft.com/office/drawing/2014/main" id="{51027887-8233-476F-B8CE-DF1BE4933B93}"/>
              </a:ext>
            </a:extLst>
          </p:cNvPr>
          <p:cNvSpPr txBox="1"/>
          <p:nvPr/>
        </p:nvSpPr>
        <p:spPr>
          <a:xfrm>
            <a:off x="4072242" y="5939799"/>
            <a:ext cx="301686" cy="369332"/>
          </a:xfrm>
          <a:prstGeom prst="rect">
            <a:avLst/>
          </a:prstGeom>
          <a:noFill/>
        </p:spPr>
        <p:txBody>
          <a:bodyPr wrap="none" rtlCol="0">
            <a:spAutoFit/>
          </a:bodyPr>
          <a:lstStyle/>
          <a:p>
            <a:r>
              <a:rPr lang="en-US" altLang="zh-TW" dirty="0">
                <a:solidFill>
                  <a:srgbClr val="C00000"/>
                </a:solidFill>
              </a:rPr>
              <a:t>2</a:t>
            </a:r>
            <a:endParaRPr lang="zh-TW" altLang="en-US" dirty="0">
              <a:solidFill>
                <a:srgbClr val="C00000"/>
              </a:solidFill>
            </a:endParaRPr>
          </a:p>
        </p:txBody>
      </p:sp>
      <p:sp>
        <p:nvSpPr>
          <p:cNvPr id="26" name="矩形 25">
            <a:extLst>
              <a:ext uri="{FF2B5EF4-FFF2-40B4-BE49-F238E27FC236}">
                <a16:creationId xmlns:a16="http://schemas.microsoft.com/office/drawing/2014/main" id="{A75E67B5-E202-4E06-AEC7-55711B6C56D9}"/>
              </a:ext>
            </a:extLst>
          </p:cNvPr>
          <p:cNvSpPr/>
          <p:nvPr/>
        </p:nvSpPr>
        <p:spPr>
          <a:xfrm>
            <a:off x="610883" y="2540079"/>
            <a:ext cx="3717420" cy="1777841"/>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2A3511F2-C37E-4365-BBA6-9BCBA74F4EBE}"/>
              </a:ext>
            </a:extLst>
          </p:cNvPr>
          <p:cNvSpPr txBox="1"/>
          <p:nvPr/>
        </p:nvSpPr>
        <p:spPr>
          <a:xfrm>
            <a:off x="709567" y="2938926"/>
            <a:ext cx="2394925" cy="461665"/>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時尚花</a:t>
            </a:r>
            <a:r>
              <a:rPr lang="en-US" altLang="zh-TW" sz="1200" dirty="0">
                <a:latin typeface="微軟正黑體" panose="020B0604030504040204" pitchFamily="34" charset="-120"/>
                <a:ea typeface="微軟正黑體" panose="020B0604030504040204" pitchFamily="34" charset="-120"/>
              </a:rPr>
              <a:t>×1</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$650</a:t>
            </a:r>
          </a:p>
          <a:p>
            <a:r>
              <a:rPr lang="zh-TW" altLang="en-US" sz="1200" dirty="0">
                <a:latin typeface="微軟正黑體" panose="020B0604030504040204" pitchFamily="34" charset="-120"/>
                <a:ea typeface="微軟正黑體" panose="020B0604030504040204" pitchFamily="34" charset="-120"/>
              </a:rPr>
              <a:t>微笑太陽</a:t>
            </a:r>
            <a:r>
              <a:rPr lang="en-US" altLang="zh-TW" sz="1200" dirty="0">
                <a:latin typeface="微軟正黑體" panose="020B0604030504040204" pitchFamily="34" charset="-120"/>
                <a:ea typeface="微軟正黑體" panose="020B0604030504040204" pitchFamily="34" charset="-120"/>
              </a:rPr>
              <a:t>×2</a:t>
            </a:r>
            <a:r>
              <a:rPr lang="zh-TW" altLang="en-US" sz="1200" dirty="0">
                <a:latin typeface="微軟正黑體" panose="020B0604030504040204" pitchFamily="34" charset="-120"/>
                <a:ea typeface="微軟正黑體" panose="020B0604030504040204" pitchFamily="34" charset="-120"/>
              </a:rPr>
              <a:t>                           </a:t>
            </a:r>
            <a:r>
              <a:rPr lang="en-US" altLang="zh-TW" sz="1200" dirty="0">
                <a:latin typeface="微軟正黑體" panose="020B0604030504040204" pitchFamily="34" charset="-120"/>
                <a:ea typeface="微軟正黑體" panose="020B0604030504040204" pitchFamily="34" charset="-120"/>
              </a:rPr>
              <a:t>$550</a:t>
            </a:r>
            <a:endParaRPr lang="zh-TW" altLang="en-US" sz="1200" dirty="0">
              <a:latin typeface="微軟正黑體" panose="020B0604030504040204" pitchFamily="34" charset="-120"/>
              <a:ea typeface="微軟正黑體" panose="020B0604030504040204" pitchFamily="34" charset="-120"/>
            </a:endParaRPr>
          </a:p>
        </p:txBody>
      </p:sp>
      <p:grpSp>
        <p:nvGrpSpPr>
          <p:cNvPr id="28" name="群組 27">
            <a:extLst>
              <a:ext uri="{FF2B5EF4-FFF2-40B4-BE49-F238E27FC236}">
                <a16:creationId xmlns:a16="http://schemas.microsoft.com/office/drawing/2014/main" id="{BE0F440F-A729-4330-B7A9-4FA23F62CB65}"/>
              </a:ext>
            </a:extLst>
          </p:cNvPr>
          <p:cNvGrpSpPr/>
          <p:nvPr/>
        </p:nvGrpSpPr>
        <p:grpSpPr>
          <a:xfrm>
            <a:off x="3078510" y="3903753"/>
            <a:ext cx="1187460" cy="307777"/>
            <a:chOff x="7775566" y="1836888"/>
            <a:chExt cx="1187460" cy="307777"/>
          </a:xfrm>
        </p:grpSpPr>
        <p:sp>
          <p:nvSpPr>
            <p:cNvPr id="29" name="矩形: 圓角 28">
              <a:extLst>
                <a:ext uri="{FF2B5EF4-FFF2-40B4-BE49-F238E27FC236}">
                  <a16:creationId xmlns:a16="http://schemas.microsoft.com/office/drawing/2014/main" id="{72D3A11F-07F4-4F82-A3C6-503B96AFF718}"/>
                </a:ext>
              </a:extLst>
            </p:cNvPr>
            <p:cNvSpPr/>
            <p:nvPr/>
          </p:nvSpPr>
          <p:spPr>
            <a:xfrm>
              <a:off x="7775566" y="1856838"/>
              <a:ext cx="1187460" cy="26787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61C4BA03-94CF-4F79-B3C3-A1F06881686E}"/>
                </a:ext>
              </a:extLst>
            </p:cNvPr>
            <p:cNvSpPr txBox="1"/>
            <p:nvPr/>
          </p:nvSpPr>
          <p:spPr>
            <a:xfrm>
              <a:off x="7923779" y="1836888"/>
              <a:ext cx="902811" cy="307777"/>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sz="1400" b="1" dirty="0"/>
                <a:t>前往結帳</a:t>
              </a:r>
            </a:p>
          </p:txBody>
        </p:sp>
      </p:grpSp>
      <p:sp>
        <p:nvSpPr>
          <p:cNvPr id="31" name="文字方塊 30">
            <a:extLst>
              <a:ext uri="{FF2B5EF4-FFF2-40B4-BE49-F238E27FC236}">
                <a16:creationId xmlns:a16="http://schemas.microsoft.com/office/drawing/2014/main" id="{D0CEFE7F-DE62-4297-BE0C-FB8C0856205F}"/>
              </a:ext>
            </a:extLst>
          </p:cNvPr>
          <p:cNvSpPr txBox="1"/>
          <p:nvPr/>
        </p:nvSpPr>
        <p:spPr>
          <a:xfrm>
            <a:off x="604302" y="2552553"/>
            <a:ext cx="1415772" cy="338554"/>
          </a:xfrm>
          <a:prstGeom prst="rect">
            <a:avLst/>
          </a:prstGeom>
          <a:noFill/>
        </p:spPr>
        <p:txBody>
          <a:bodyPr wrap="square" rtlCol="0">
            <a:spAutoFit/>
          </a:bodyPr>
          <a:lstStyle/>
          <a:p>
            <a:r>
              <a:rPr lang="zh-TW" altLang="en-US" sz="1600" b="1" dirty="0">
                <a:latin typeface="微軟正黑體" panose="020B0604030504040204" pitchFamily="34" charset="-120"/>
                <a:ea typeface="微軟正黑體" panose="020B0604030504040204" pitchFamily="34" charset="-120"/>
              </a:rPr>
              <a:t>我的購物清單</a:t>
            </a:r>
          </a:p>
        </p:txBody>
      </p:sp>
      <p:pic>
        <p:nvPicPr>
          <p:cNvPr id="32" name="圖片 31">
            <a:extLst>
              <a:ext uri="{FF2B5EF4-FFF2-40B4-BE49-F238E27FC236}">
                <a16:creationId xmlns:a16="http://schemas.microsoft.com/office/drawing/2014/main" id="{A2A8450B-BD2E-4264-8A73-5F362DD09F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3950" y="2603175"/>
            <a:ext cx="233125" cy="233125"/>
          </a:xfrm>
          <a:prstGeom prst="rect">
            <a:avLst/>
          </a:prstGeom>
        </p:spPr>
      </p:pic>
      <p:sp>
        <p:nvSpPr>
          <p:cNvPr id="33" name="矩形 32">
            <a:extLst>
              <a:ext uri="{FF2B5EF4-FFF2-40B4-BE49-F238E27FC236}">
                <a16:creationId xmlns:a16="http://schemas.microsoft.com/office/drawing/2014/main" id="{53B173E8-84A4-4A21-8095-70CC20BDD29B}"/>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0A94DAA0-599F-4DC2-898A-CC99B55F90BE}"/>
              </a:ext>
            </a:extLst>
          </p:cNvPr>
          <p:cNvSpPr/>
          <p:nvPr/>
        </p:nvSpPr>
        <p:spPr>
          <a:xfrm>
            <a:off x="4491180" y="223970"/>
            <a:ext cx="3717421" cy="619946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矩形 34">
            <a:extLst>
              <a:ext uri="{FF2B5EF4-FFF2-40B4-BE49-F238E27FC236}">
                <a16:creationId xmlns:a16="http://schemas.microsoft.com/office/drawing/2014/main" id="{D96E75A7-3482-40DB-B3B0-3262A17E7A6F}"/>
              </a:ext>
            </a:extLst>
          </p:cNvPr>
          <p:cNvSpPr/>
          <p:nvPr/>
        </p:nvSpPr>
        <p:spPr>
          <a:xfrm>
            <a:off x="4484669" y="225062"/>
            <a:ext cx="3717421" cy="199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A8D1F586-E783-4852-84A9-85F487D04796}"/>
              </a:ext>
            </a:extLst>
          </p:cNvPr>
          <p:cNvGrpSpPr/>
          <p:nvPr/>
        </p:nvGrpSpPr>
        <p:grpSpPr>
          <a:xfrm>
            <a:off x="4484669" y="212505"/>
            <a:ext cx="417910" cy="292066"/>
            <a:chOff x="5685270" y="4918450"/>
            <a:chExt cx="543679" cy="230832"/>
          </a:xfrm>
        </p:grpSpPr>
        <p:sp>
          <p:nvSpPr>
            <p:cNvPr id="37" name="矩形: 圓角 36">
              <a:extLst>
                <a:ext uri="{FF2B5EF4-FFF2-40B4-BE49-F238E27FC236}">
                  <a16:creationId xmlns:a16="http://schemas.microsoft.com/office/drawing/2014/main" id="{A79A9B42-9861-4BF9-947D-F8FF1C36565B}"/>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66C4E3A8-D992-4D87-89D3-8DD597EB2318}"/>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39" name="矩形 38">
            <a:extLst>
              <a:ext uri="{FF2B5EF4-FFF2-40B4-BE49-F238E27FC236}">
                <a16:creationId xmlns:a16="http://schemas.microsoft.com/office/drawing/2014/main" id="{F3B3E5A1-4B0F-440B-982F-BD397709EC1C}"/>
              </a:ext>
            </a:extLst>
          </p:cNvPr>
          <p:cNvSpPr/>
          <p:nvPr/>
        </p:nvSpPr>
        <p:spPr>
          <a:xfrm>
            <a:off x="4871341" y="225062"/>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40" name="群組 39">
            <a:extLst>
              <a:ext uri="{FF2B5EF4-FFF2-40B4-BE49-F238E27FC236}">
                <a16:creationId xmlns:a16="http://schemas.microsoft.com/office/drawing/2014/main" id="{08DBE034-1906-4857-9F8A-B6DFE083BA14}"/>
              </a:ext>
            </a:extLst>
          </p:cNvPr>
          <p:cNvGrpSpPr/>
          <p:nvPr/>
        </p:nvGrpSpPr>
        <p:grpSpPr>
          <a:xfrm>
            <a:off x="4539448" y="446202"/>
            <a:ext cx="726262" cy="200055"/>
            <a:chOff x="3976354" y="398965"/>
            <a:chExt cx="765341" cy="200055"/>
          </a:xfrm>
        </p:grpSpPr>
        <p:pic>
          <p:nvPicPr>
            <p:cNvPr id="41" name="圖片 40">
              <a:extLst>
                <a:ext uri="{FF2B5EF4-FFF2-40B4-BE49-F238E27FC236}">
                  <a16:creationId xmlns:a16="http://schemas.microsoft.com/office/drawing/2014/main" id="{222704A9-6DB5-4896-8774-D75696E67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42" name="文字方塊 41">
              <a:extLst>
                <a:ext uri="{FF2B5EF4-FFF2-40B4-BE49-F238E27FC236}">
                  <a16:creationId xmlns:a16="http://schemas.microsoft.com/office/drawing/2014/main" id="{AAEF6569-8F30-47CD-B141-D5CE137FC452}"/>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pic>
        <p:nvPicPr>
          <p:cNvPr id="43" name="圖片 42">
            <a:extLst>
              <a:ext uri="{FF2B5EF4-FFF2-40B4-BE49-F238E27FC236}">
                <a16:creationId xmlns:a16="http://schemas.microsoft.com/office/drawing/2014/main" id="{B2257856-B18B-41AF-8682-F6EE27DC1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277" y="646257"/>
            <a:ext cx="1389212" cy="1463962"/>
          </a:xfrm>
          <a:prstGeom prst="rect">
            <a:avLst/>
          </a:prstGeom>
        </p:spPr>
      </p:pic>
      <p:sp>
        <p:nvSpPr>
          <p:cNvPr id="44" name="矩形: 圓角 43">
            <a:extLst>
              <a:ext uri="{FF2B5EF4-FFF2-40B4-BE49-F238E27FC236}">
                <a16:creationId xmlns:a16="http://schemas.microsoft.com/office/drawing/2014/main" id="{AE036646-9DEB-4737-BF94-75F2D81F70A3}"/>
              </a:ext>
            </a:extLst>
          </p:cNvPr>
          <p:cNvSpPr/>
          <p:nvPr/>
        </p:nvSpPr>
        <p:spPr>
          <a:xfrm>
            <a:off x="4509123" y="6118726"/>
            <a:ext cx="2372875" cy="2751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008CD26B-15A6-4D2C-9046-D083F49553C3}"/>
              </a:ext>
            </a:extLst>
          </p:cNvPr>
          <p:cNvSpPr txBox="1"/>
          <p:nvPr/>
        </p:nvSpPr>
        <p:spPr>
          <a:xfrm>
            <a:off x="4593718" y="6144844"/>
            <a:ext cx="1553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49" name="圖片 48">
            <a:extLst>
              <a:ext uri="{FF2B5EF4-FFF2-40B4-BE49-F238E27FC236}">
                <a16:creationId xmlns:a16="http://schemas.microsoft.com/office/drawing/2014/main" id="{7CD6EED5-1C08-49FE-94CE-1B548C6F27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9304" y="6121998"/>
            <a:ext cx="172730" cy="190580"/>
          </a:xfrm>
          <a:prstGeom prst="rect">
            <a:avLst/>
          </a:prstGeom>
        </p:spPr>
      </p:pic>
      <p:pic>
        <p:nvPicPr>
          <p:cNvPr id="52" name="圖片 51">
            <a:extLst>
              <a:ext uri="{FF2B5EF4-FFF2-40B4-BE49-F238E27FC236}">
                <a16:creationId xmlns:a16="http://schemas.microsoft.com/office/drawing/2014/main" id="{AF0D4E2D-C57B-4ADB-81AE-DD857E754223}"/>
              </a:ext>
            </a:extLst>
          </p:cNvPr>
          <p:cNvPicPr>
            <a:picLocks noChangeAspect="1"/>
          </p:cNvPicPr>
          <p:nvPr/>
        </p:nvPicPr>
        <p:blipFill rotWithShape="1">
          <a:blip r:embed="rId8"/>
          <a:srcRect l="14990" t="14962" r="48778" b="15552"/>
          <a:stretch/>
        </p:blipFill>
        <p:spPr>
          <a:xfrm>
            <a:off x="6971468" y="6062092"/>
            <a:ext cx="285225" cy="310393"/>
          </a:xfrm>
          <a:prstGeom prst="rect">
            <a:avLst/>
          </a:prstGeom>
        </p:spPr>
      </p:pic>
      <p:pic>
        <p:nvPicPr>
          <p:cNvPr id="54" name="圖片 53">
            <a:extLst>
              <a:ext uri="{FF2B5EF4-FFF2-40B4-BE49-F238E27FC236}">
                <a16:creationId xmlns:a16="http://schemas.microsoft.com/office/drawing/2014/main" id="{61104700-6715-4B6F-98F6-9996779F68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3062" y="6081034"/>
            <a:ext cx="255944" cy="269716"/>
          </a:xfrm>
          <a:prstGeom prst="rect">
            <a:avLst/>
          </a:prstGeom>
        </p:spPr>
      </p:pic>
      <p:sp>
        <p:nvSpPr>
          <p:cNvPr id="55" name="文字方塊 54">
            <a:extLst>
              <a:ext uri="{FF2B5EF4-FFF2-40B4-BE49-F238E27FC236}">
                <a16:creationId xmlns:a16="http://schemas.microsoft.com/office/drawing/2014/main" id="{7913602F-4460-431D-AFBF-CC19F499083E}"/>
              </a:ext>
            </a:extLst>
          </p:cNvPr>
          <p:cNvSpPr txBox="1"/>
          <p:nvPr/>
        </p:nvSpPr>
        <p:spPr>
          <a:xfrm>
            <a:off x="7944252" y="5928334"/>
            <a:ext cx="301686" cy="369332"/>
          </a:xfrm>
          <a:prstGeom prst="rect">
            <a:avLst/>
          </a:prstGeom>
          <a:noFill/>
        </p:spPr>
        <p:txBody>
          <a:bodyPr wrap="none" rtlCol="0">
            <a:spAutoFit/>
          </a:bodyPr>
          <a:lstStyle/>
          <a:p>
            <a:r>
              <a:rPr lang="en-US" altLang="zh-TW" dirty="0">
                <a:solidFill>
                  <a:srgbClr val="C00000"/>
                </a:solidFill>
              </a:rPr>
              <a:t>2</a:t>
            </a:r>
            <a:endParaRPr lang="zh-TW" altLang="en-US" dirty="0">
              <a:solidFill>
                <a:srgbClr val="C00000"/>
              </a:solidFill>
            </a:endParaRPr>
          </a:p>
        </p:txBody>
      </p:sp>
      <p:pic>
        <p:nvPicPr>
          <p:cNvPr id="63" name="圖片 62">
            <a:extLst>
              <a:ext uri="{FF2B5EF4-FFF2-40B4-BE49-F238E27FC236}">
                <a16:creationId xmlns:a16="http://schemas.microsoft.com/office/drawing/2014/main" id="{58AF178F-5D92-4E4C-880D-A796C07BA5F7}"/>
              </a:ext>
            </a:extLst>
          </p:cNvPr>
          <p:cNvPicPr>
            <a:picLocks noChangeAspect="1"/>
          </p:cNvPicPr>
          <p:nvPr/>
        </p:nvPicPr>
        <p:blipFill>
          <a:blip r:embed="rId11"/>
          <a:stretch>
            <a:fillRect/>
          </a:stretch>
        </p:blipFill>
        <p:spPr>
          <a:xfrm>
            <a:off x="4539448" y="2465508"/>
            <a:ext cx="3668800" cy="3302868"/>
          </a:xfrm>
          <a:prstGeom prst="rect">
            <a:avLst/>
          </a:prstGeom>
        </p:spPr>
      </p:pic>
      <p:pic>
        <p:nvPicPr>
          <p:cNvPr id="64" name="圖片 63">
            <a:extLst>
              <a:ext uri="{FF2B5EF4-FFF2-40B4-BE49-F238E27FC236}">
                <a16:creationId xmlns:a16="http://schemas.microsoft.com/office/drawing/2014/main" id="{BE45B80A-77CA-41AE-8479-E5FF4EE7CC1F}"/>
              </a:ext>
            </a:extLst>
          </p:cNvPr>
          <p:cNvPicPr>
            <a:picLocks noChangeAspect="1"/>
          </p:cNvPicPr>
          <p:nvPr/>
        </p:nvPicPr>
        <p:blipFill>
          <a:blip r:embed="rId12"/>
          <a:stretch>
            <a:fillRect/>
          </a:stretch>
        </p:blipFill>
        <p:spPr>
          <a:xfrm>
            <a:off x="5952641" y="2260898"/>
            <a:ext cx="877822" cy="319655"/>
          </a:xfrm>
          <a:prstGeom prst="rect">
            <a:avLst/>
          </a:prstGeom>
        </p:spPr>
      </p:pic>
      <p:sp>
        <p:nvSpPr>
          <p:cNvPr id="2" name="矩形 1">
            <a:extLst>
              <a:ext uri="{FF2B5EF4-FFF2-40B4-BE49-F238E27FC236}">
                <a16:creationId xmlns:a16="http://schemas.microsoft.com/office/drawing/2014/main" id="{16B74FFF-BFA0-4F0B-9DDC-20941E91AA65}"/>
              </a:ext>
            </a:extLst>
          </p:cNvPr>
          <p:cNvSpPr/>
          <p:nvPr/>
        </p:nvSpPr>
        <p:spPr>
          <a:xfrm>
            <a:off x="8511286" y="457667"/>
            <a:ext cx="3692130" cy="2462213"/>
          </a:xfrm>
          <a:prstGeom prst="rect">
            <a:avLst/>
          </a:prstGeom>
        </p:spPr>
        <p:txBody>
          <a:bodyPr wrap="square">
            <a:spAutoFit/>
          </a:bodyPr>
          <a:lstStyle/>
          <a:p>
            <a:pPr marL="171450" lvl="0" indent="-171450">
              <a:buFont typeface="Wingdings" panose="05000000000000000000" pitchFamily="2" charset="2"/>
              <a:buChar char="n"/>
            </a:pPr>
            <a:r>
              <a:rPr lang="zh-TW" altLang="en-US" sz="1100" dirty="0">
                <a:solidFill>
                  <a:prstClr val="black"/>
                </a:solidFill>
                <a:latin typeface="微軟正黑體" panose="020B0604030504040204" pitchFamily="34" charset="-120"/>
                <a:ea typeface="微軟正黑體" panose="020B0604030504040204" pitchFamily="34" charset="-120"/>
              </a:rPr>
              <a:t>我的購物清單按鍵</a:t>
            </a:r>
            <a:r>
              <a:rPr lang="en-US" altLang="zh-TW" sz="1100" dirty="0">
                <a:solidFill>
                  <a:prstClr val="black"/>
                </a:solidFill>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100" dirty="0">
                <a:solidFill>
                  <a:prstClr val="black"/>
                </a:solidFill>
                <a:latin typeface="微軟正黑體" panose="020B0604030504040204" pitchFamily="34" charset="-120"/>
                <a:ea typeface="微軟正黑體" panose="020B0604030504040204" pitchFamily="34" charset="-120"/>
              </a:rPr>
              <a:t>以數字顯示目前已</a:t>
            </a:r>
            <a:r>
              <a:rPr lang="en-US" altLang="zh-TW" sz="1100" dirty="0">
                <a:solidFill>
                  <a:prstClr val="black"/>
                </a:solidFill>
                <a:latin typeface="微軟正黑體" panose="020B0604030504040204" pitchFamily="34" charset="-120"/>
                <a:ea typeface="微軟正黑體" panose="020B0604030504040204" pitchFamily="34" charset="-120"/>
              </a:rPr>
              <a:t>+1 (</a:t>
            </a:r>
            <a:r>
              <a:rPr lang="zh-TW" altLang="en-US" sz="1100" dirty="0">
                <a:solidFill>
                  <a:prstClr val="black"/>
                </a:solidFill>
                <a:latin typeface="微軟正黑體" panose="020B0604030504040204" pitchFamily="34" charset="-120"/>
                <a:ea typeface="微軟正黑體" panose="020B0604030504040204" pitchFamily="34" charset="-120"/>
              </a:rPr>
              <a:t>已為有效單</a:t>
            </a:r>
            <a:r>
              <a:rPr lang="en-US" altLang="zh-TW" sz="1100" dirty="0">
                <a:solidFill>
                  <a:prstClr val="black"/>
                </a:solidFill>
                <a:latin typeface="微軟正黑體" panose="020B0604030504040204" pitchFamily="34" charset="-120"/>
                <a:ea typeface="微軟正黑體" panose="020B0604030504040204" pitchFamily="34" charset="-120"/>
              </a:rPr>
              <a:t>)</a:t>
            </a:r>
            <a:r>
              <a:rPr lang="zh-TW" altLang="en-US" sz="1100" dirty="0">
                <a:solidFill>
                  <a:prstClr val="black"/>
                </a:solidFill>
                <a:latin typeface="微軟正黑體" panose="020B0604030504040204" pitchFamily="34" charset="-120"/>
                <a:ea typeface="微軟正黑體" panose="020B0604030504040204" pitchFamily="34" charset="-120"/>
              </a:rPr>
              <a:t>的單數，當結帳完成，數字顯示消失，該商品不再於顯示清單中。</a:t>
            </a:r>
            <a:endParaRPr lang="en-US" altLang="zh-TW" sz="1100" dirty="0">
              <a:solidFill>
                <a:prstClr val="black"/>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solidFill>
                  <a:prstClr val="black"/>
                </a:solidFill>
              </a:rPr>
              <a:t>購買者喊</a:t>
            </a:r>
            <a:r>
              <a:rPr lang="en-US" altLang="zh-TW" sz="1100" dirty="0">
                <a:solidFill>
                  <a:prstClr val="black"/>
                </a:solidFill>
              </a:rPr>
              <a:t>+1</a:t>
            </a:r>
            <a:r>
              <a:rPr lang="zh-TW" altLang="en-US" sz="1100" dirty="0">
                <a:solidFill>
                  <a:prstClr val="black"/>
                </a:solidFill>
              </a:rPr>
              <a:t>的商品將於此顯示。</a:t>
            </a:r>
            <a:endParaRPr lang="en-US" altLang="zh-TW" sz="1100" dirty="0">
              <a:solidFill>
                <a:prstClr val="black"/>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solidFill>
                  <a:prstClr val="black"/>
                </a:solidFill>
                <a:latin typeface="微軟正黑體" panose="020B0604030504040204" pitchFamily="34" charset="-120"/>
                <a:ea typeface="微軟正黑體" panose="020B0604030504040204" pitchFamily="34" charset="-120"/>
              </a:rPr>
              <a:t>點選按鍵後，於中間顯示內容，再點選一次可回到原本畫面。</a:t>
            </a:r>
            <a:endParaRPr lang="en-US" altLang="zh-TW" sz="1100" dirty="0">
              <a:solidFill>
                <a:prstClr val="black"/>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solidFill>
                  <a:prstClr val="black"/>
                </a:solidFill>
                <a:latin typeface="微軟正黑體" panose="020B0604030504040204" pitchFamily="34" charset="-120"/>
                <a:ea typeface="微軟正黑體" panose="020B0604030504040204" pitchFamily="34" charset="-120"/>
              </a:rPr>
              <a:t>顯示已購買商品名、數量及金額。</a:t>
            </a:r>
            <a:endParaRPr lang="en-US" altLang="zh-TW" sz="1100" dirty="0">
              <a:solidFill>
                <a:prstClr val="black"/>
              </a:solidFill>
              <a:latin typeface="微軟正黑體" panose="020B0604030504040204" pitchFamily="34" charset="-120"/>
              <a:ea typeface="微軟正黑體" panose="020B0604030504040204" pitchFamily="34" charset="-120"/>
            </a:endParaRPr>
          </a:p>
          <a:p>
            <a:pPr marL="171450" lvl="0" indent="-171450">
              <a:buFont typeface="Wingdings" panose="05000000000000000000" pitchFamily="2" charset="2"/>
              <a:buChar char="n"/>
            </a:pPr>
            <a:r>
              <a:rPr lang="zh-TW" altLang="en-US" sz="1100" dirty="0">
                <a:solidFill>
                  <a:prstClr val="black"/>
                </a:solidFill>
                <a:latin typeface="微軟正黑體" panose="020B0604030504040204" pitchFamily="34" charset="-120"/>
                <a:ea typeface="微軟正黑體" panose="020B0604030504040204" pitchFamily="34" charset="-120"/>
              </a:rPr>
              <a:t>點選前往結帳按鍵</a:t>
            </a:r>
            <a:r>
              <a:rPr lang="en-US" altLang="zh-TW" sz="1100" dirty="0">
                <a:solidFill>
                  <a:prstClr val="black"/>
                </a:solidFill>
                <a:latin typeface="微軟正黑體" panose="020B0604030504040204" pitchFamily="34" charset="-120"/>
                <a:ea typeface="微軟正黑體" panose="020B0604030504040204" pitchFamily="34" charset="-120"/>
              </a:rPr>
              <a:t>:</a:t>
            </a:r>
            <a:endParaRPr lang="zh-TW" altLang="en-US" sz="1100" dirty="0">
              <a:solidFill>
                <a:prstClr val="black"/>
              </a:solidFill>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solidFill>
                  <a:prstClr val="black"/>
                </a:solidFill>
                <a:latin typeface="微軟正黑體" panose="020B0604030504040204" pitchFamily="34" charset="-120"/>
                <a:ea typeface="微軟正黑體" panose="020B0604030504040204" pitchFamily="34" charset="-120"/>
              </a:rPr>
              <a:t>未登入手揪</a:t>
            </a:r>
          </a:p>
          <a:p>
            <a:pPr marL="1085850" lvl="2" indent="-171450">
              <a:buFont typeface="Wingdings" panose="05000000000000000000" pitchFamily="2" charset="2"/>
              <a:buChar char="Ø"/>
            </a:pPr>
            <a:r>
              <a:rPr lang="zh-TW" altLang="en-US" sz="1100" dirty="0">
                <a:solidFill>
                  <a:prstClr val="black"/>
                </a:solidFill>
                <a:latin typeface="微軟正黑體" panose="020B0604030504040204" pitchFamily="34" charset="-120"/>
                <a:ea typeface="微軟正黑體" panose="020B0604030504040204" pitchFamily="34" charset="-120"/>
              </a:rPr>
              <a:t>如圖示，留言訊息收起，下方畫面變成帳號登入畫面，進行登入後才可進行結帳動作。</a:t>
            </a:r>
          </a:p>
          <a:p>
            <a:pPr marL="628650" lvl="1" indent="-171450">
              <a:buFont typeface="Arial" panose="020B0604020202020204" pitchFamily="34" charset="0"/>
              <a:buChar char="•"/>
            </a:pPr>
            <a:r>
              <a:rPr lang="zh-TW" altLang="en-US" sz="1100" dirty="0">
                <a:solidFill>
                  <a:prstClr val="black"/>
                </a:solidFill>
                <a:latin typeface="微軟正黑體" panose="020B0604030504040204" pitchFamily="34" charset="-120"/>
                <a:ea typeface="微軟正黑體" panose="020B0604030504040204" pitchFamily="34" charset="-120"/>
              </a:rPr>
              <a:t>已登入手揪</a:t>
            </a:r>
            <a:r>
              <a:rPr lang="en-US" altLang="zh-TW" sz="1100" dirty="0">
                <a:solidFill>
                  <a:prstClr val="black"/>
                </a:solidFill>
                <a:latin typeface="微軟正黑體" panose="020B0604030504040204" pitchFamily="34" charset="-120"/>
                <a:ea typeface="微軟正黑體" panose="020B0604030504040204" pitchFamily="34" charset="-120"/>
              </a:rPr>
              <a:t>:</a:t>
            </a:r>
            <a:r>
              <a:rPr lang="zh-TW" altLang="en-US" sz="1100" dirty="0">
                <a:solidFill>
                  <a:prstClr val="black"/>
                </a:solidFill>
                <a:latin typeface="微軟正黑體" panose="020B0604030504040204" pitchFamily="34" charset="-120"/>
                <a:ea typeface="微軟正黑體" panose="020B0604030504040204" pitchFamily="34" charset="-120"/>
              </a:rPr>
              <a:t>如下頁。</a:t>
            </a:r>
          </a:p>
        </p:txBody>
      </p:sp>
      <p:sp>
        <p:nvSpPr>
          <p:cNvPr id="51" name="文字方塊 50">
            <a:extLst>
              <a:ext uri="{FF2B5EF4-FFF2-40B4-BE49-F238E27FC236}">
                <a16:creationId xmlns:a16="http://schemas.microsoft.com/office/drawing/2014/main" id="{E8EFD620-CB3D-4298-A784-3601E56BDA72}"/>
              </a:ext>
            </a:extLst>
          </p:cNvPr>
          <p:cNvSpPr txBox="1"/>
          <p:nvPr/>
        </p:nvSpPr>
        <p:spPr>
          <a:xfrm>
            <a:off x="9818489" y="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spTree>
    <p:extLst>
      <p:ext uri="{BB962C8B-B14F-4D97-AF65-F5344CB8AC3E}">
        <p14:creationId xmlns:p14="http://schemas.microsoft.com/office/powerpoint/2010/main" val="1894177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a:extLst>
              <a:ext uri="{FF2B5EF4-FFF2-40B4-BE49-F238E27FC236}">
                <a16:creationId xmlns:a16="http://schemas.microsoft.com/office/drawing/2014/main" id="{75456272-F33C-45E1-96B7-BE2447466F38}"/>
              </a:ext>
            </a:extLst>
          </p:cNvPr>
          <p:cNvSpPr/>
          <p:nvPr/>
        </p:nvSpPr>
        <p:spPr>
          <a:xfrm>
            <a:off x="8543718" y="-13400"/>
            <a:ext cx="371742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2693D8E5-0411-49BA-BEBD-A36EF8A2F46F}"/>
              </a:ext>
            </a:extLst>
          </p:cNvPr>
          <p:cNvSpPr/>
          <p:nvPr/>
        </p:nvSpPr>
        <p:spPr>
          <a:xfrm>
            <a:off x="417405" y="280480"/>
            <a:ext cx="3717421" cy="619946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矩形 4">
            <a:extLst>
              <a:ext uri="{FF2B5EF4-FFF2-40B4-BE49-F238E27FC236}">
                <a16:creationId xmlns:a16="http://schemas.microsoft.com/office/drawing/2014/main" id="{FC612C54-FCB6-4296-83DA-1F2F0665542C}"/>
              </a:ext>
            </a:extLst>
          </p:cNvPr>
          <p:cNvSpPr/>
          <p:nvPr/>
        </p:nvSpPr>
        <p:spPr>
          <a:xfrm>
            <a:off x="420669" y="280480"/>
            <a:ext cx="3717421" cy="199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594C741F-0C76-4CDD-AE1F-5ED585723D14}"/>
              </a:ext>
            </a:extLst>
          </p:cNvPr>
          <p:cNvGrpSpPr/>
          <p:nvPr/>
        </p:nvGrpSpPr>
        <p:grpSpPr>
          <a:xfrm>
            <a:off x="420669" y="267923"/>
            <a:ext cx="417910" cy="292066"/>
            <a:chOff x="5685270" y="4918450"/>
            <a:chExt cx="543679" cy="230832"/>
          </a:xfrm>
        </p:grpSpPr>
        <p:sp>
          <p:nvSpPr>
            <p:cNvPr id="7" name="矩形: 圓角 6">
              <a:extLst>
                <a:ext uri="{FF2B5EF4-FFF2-40B4-BE49-F238E27FC236}">
                  <a16:creationId xmlns:a16="http://schemas.microsoft.com/office/drawing/2014/main" id="{8259ABEC-204C-49BB-9D30-4EA35D2E1974}"/>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5943C8F9-CC65-469A-9D91-8F0621BDE5A0}"/>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9" name="矩形 8">
            <a:extLst>
              <a:ext uri="{FF2B5EF4-FFF2-40B4-BE49-F238E27FC236}">
                <a16:creationId xmlns:a16="http://schemas.microsoft.com/office/drawing/2014/main" id="{A189DCFB-0397-4B4B-A6F8-693345255424}"/>
              </a:ext>
            </a:extLst>
          </p:cNvPr>
          <p:cNvSpPr/>
          <p:nvPr/>
        </p:nvSpPr>
        <p:spPr>
          <a:xfrm>
            <a:off x="807341" y="280480"/>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10" name="群組 9">
            <a:extLst>
              <a:ext uri="{FF2B5EF4-FFF2-40B4-BE49-F238E27FC236}">
                <a16:creationId xmlns:a16="http://schemas.microsoft.com/office/drawing/2014/main" id="{4CF29BD7-E1B9-4A3D-9A4F-D7205CDFD7E1}"/>
              </a:ext>
            </a:extLst>
          </p:cNvPr>
          <p:cNvGrpSpPr/>
          <p:nvPr/>
        </p:nvGrpSpPr>
        <p:grpSpPr>
          <a:xfrm>
            <a:off x="475448" y="501620"/>
            <a:ext cx="726262" cy="200055"/>
            <a:chOff x="3976354" y="398965"/>
            <a:chExt cx="765341" cy="200055"/>
          </a:xfrm>
        </p:grpSpPr>
        <p:pic>
          <p:nvPicPr>
            <p:cNvPr id="11" name="圖片 10">
              <a:extLst>
                <a:ext uri="{FF2B5EF4-FFF2-40B4-BE49-F238E27FC236}">
                  <a16:creationId xmlns:a16="http://schemas.microsoft.com/office/drawing/2014/main" id="{C3C3D1F2-E7F1-4C7C-BF7D-A12DDFCD5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12" name="文字方塊 11">
              <a:extLst>
                <a:ext uri="{FF2B5EF4-FFF2-40B4-BE49-F238E27FC236}">
                  <a16:creationId xmlns:a16="http://schemas.microsoft.com/office/drawing/2014/main" id="{741D6913-2C90-431C-AAD5-B36117508CBA}"/>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pic>
        <p:nvPicPr>
          <p:cNvPr id="13" name="圖片 12">
            <a:extLst>
              <a:ext uri="{FF2B5EF4-FFF2-40B4-BE49-F238E27FC236}">
                <a16:creationId xmlns:a16="http://schemas.microsoft.com/office/drawing/2014/main" id="{7937593B-E606-4478-87C6-406B206C8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277" y="701675"/>
            <a:ext cx="1389212" cy="1463962"/>
          </a:xfrm>
          <a:prstGeom prst="rect">
            <a:avLst/>
          </a:prstGeom>
        </p:spPr>
      </p:pic>
      <p:sp>
        <p:nvSpPr>
          <p:cNvPr id="14" name="矩形: 圓角 13">
            <a:extLst>
              <a:ext uri="{FF2B5EF4-FFF2-40B4-BE49-F238E27FC236}">
                <a16:creationId xmlns:a16="http://schemas.microsoft.com/office/drawing/2014/main" id="{A44103B2-2D8A-4884-AC24-A5508F6F8A06}"/>
              </a:ext>
            </a:extLst>
          </p:cNvPr>
          <p:cNvSpPr/>
          <p:nvPr/>
        </p:nvSpPr>
        <p:spPr>
          <a:xfrm>
            <a:off x="445123" y="6174144"/>
            <a:ext cx="2372875" cy="2751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5B43D2CF-9FDB-42DA-996C-F7549D5AECE4}"/>
              </a:ext>
            </a:extLst>
          </p:cNvPr>
          <p:cNvSpPr txBox="1"/>
          <p:nvPr/>
        </p:nvSpPr>
        <p:spPr>
          <a:xfrm>
            <a:off x="529718" y="6200262"/>
            <a:ext cx="1553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16" name="圖片 15">
            <a:extLst>
              <a:ext uri="{FF2B5EF4-FFF2-40B4-BE49-F238E27FC236}">
                <a16:creationId xmlns:a16="http://schemas.microsoft.com/office/drawing/2014/main" id="{A1164E2E-CBE5-4067-8F9E-746AB1DC8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5304" y="6177416"/>
            <a:ext cx="172730" cy="190580"/>
          </a:xfrm>
          <a:prstGeom prst="rect">
            <a:avLst/>
          </a:prstGeom>
        </p:spPr>
      </p:pic>
      <p:pic>
        <p:nvPicPr>
          <p:cNvPr id="17" name="圖片 16">
            <a:extLst>
              <a:ext uri="{FF2B5EF4-FFF2-40B4-BE49-F238E27FC236}">
                <a16:creationId xmlns:a16="http://schemas.microsoft.com/office/drawing/2014/main" id="{C0F737B5-4612-4149-92E9-0E75114B4795}"/>
              </a:ext>
            </a:extLst>
          </p:cNvPr>
          <p:cNvPicPr>
            <a:picLocks noChangeAspect="1"/>
          </p:cNvPicPr>
          <p:nvPr/>
        </p:nvPicPr>
        <p:blipFill rotWithShape="1">
          <a:blip r:embed="rId5"/>
          <a:srcRect l="14990" t="14962" r="48778" b="15552"/>
          <a:stretch/>
        </p:blipFill>
        <p:spPr>
          <a:xfrm>
            <a:off x="2907468" y="6117510"/>
            <a:ext cx="285225" cy="310393"/>
          </a:xfrm>
          <a:prstGeom prst="rect">
            <a:avLst/>
          </a:prstGeom>
        </p:spPr>
      </p:pic>
      <p:pic>
        <p:nvPicPr>
          <p:cNvPr id="18" name="圖片 17">
            <a:extLst>
              <a:ext uri="{FF2B5EF4-FFF2-40B4-BE49-F238E27FC236}">
                <a16:creationId xmlns:a16="http://schemas.microsoft.com/office/drawing/2014/main" id="{9BCC57AA-C674-44DE-AA41-1CCAB5BBAB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9062" y="6136452"/>
            <a:ext cx="255944" cy="269716"/>
          </a:xfrm>
          <a:prstGeom prst="rect">
            <a:avLst/>
          </a:prstGeom>
        </p:spPr>
      </p:pic>
      <p:sp>
        <p:nvSpPr>
          <p:cNvPr id="19" name="文字方塊 18">
            <a:extLst>
              <a:ext uri="{FF2B5EF4-FFF2-40B4-BE49-F238E27FC236}">
                <a16:creationId xmlns:a16="http://schemas.microsoft.com/office/drawing/2014/main" id="{4C8680E2-80B4-4C8D-B163-172F4C401A96}"/>
              </a:ext>
            </a:extLst>
          </p:cNvPr>
          <p:cNvSpPr txBox="1"/>
          <p:nvPr/>
        </p:nvSpPr>
        <p:spPr>
          <a:xfrm>
            <a:off x="3880252" y="5983752"/>
            <a:ext cx="301686" cy="369332"/>
          </a:xfrm>
          <a:prstGeom prst="rect">
            <a:avLst/>
          </a:prstGeom>
          <a:noFill/>
        </p:spPr>
        <p:txBody>
          <a:bodyPr wrap="none" rtlCol="0">
            <a:spAutoFit/>
          </a:bodyPr>
          <a:lstStyle/>
          <a:p>
            <a:r>
              <a:rPr lang="en-US" altLang="zh-TW" dirty="0">
                <a:solidFill>
                  <a:srgbClr val="C00000"/>
                </a:solidFill>
              </a:rPr>
              <a:t>2</a:t>
            </a:r>
            <a:endParaRPr lang="zh-TW" altLang="en-US" dirty="0">
              <a:solidFill>
                <a:srgbClr val="C00000"/>
              </a:solidFill>
            </a:endParaRPr>
          </a:p>
        </p:txBody>
      </p:sp>
      <p:sp>
        <p:nvSpPr>
          <p:cNvPr id="22" name="矩形 21">
            <a:extLst>
              <a:ext uri="{FF2B5EF4-FFF2-40B4-BE49-F238E27FC236}">
                <a16:creationId xmlns:a16="http://schemas.microsoft.com/office/drawing/2014/main" id="{AB8A4E6B-3AA9-4888-A2B1-D4FBCC6727D7}"/>
              </a:ext>
            </a:extLst>
          </p:cNvPr>
          <p:cNvSpPr/>
          <p:nvPr/>
        </p:nvSpPr>
        <p:spPr>
          <a:xfrm>
            <a:off x="4382113" y="284473"/>
            <a:ext cx="3717421" cy="619946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22">
            <a:extLst>
              <a:ext uri="{FF2B5EF4-FFF2-40B4-BE49-F238E27FC236}">
                <a16:creationId xmlns:a16="http://schemas.microsoft.com/office/drawing/2014/main" id="{02034499-B21A-4EBF-B60A-74F0FA4B9214}"/>
              </a:ext>
            </a:extLst>
          </p:cNvPr>
          <p:cNvSpPr/>
          <p:nvPr/>
        </p:nvSpPr>
        <p:spPr>
          <a:xfrm>
            <a:off x="4375602" y="285565"/>
            <a:ext cx="3717421" cy="19941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53DF7FC7-5E25-4D15-82DD-AB6A705C44CB}"/>
              </a:ext>
            </a:extLst>
          </p:cNvPr>
          <p:cNvGrpSpPr/>
          <p:nvPr/>
        </p:nvGrpSpPr>
        <p:grpSpPr>
          <a:xfrm>
            <a:off x="4375602" y="273008"/>
            <a:ext cx="417910" cy="292066"/>
            <a:chOff x="5685270" y="4918450"/>
            <a:chExt cx="543679" cy="230832"/>
          </a:xfrm>
        </p:grpSpPr>
        <p:sp>
          <p:nvSpPr>
            <p:cNvPr id="25" name="矩形: 圓角 24">
              <a:extLst>
                <a:ext uri="{FF2B5EF4-FFF2-40B4-BE49-F238E27FC236}">
                  <a16:creationId xmlns:a16="http://schemas.microsoft.com/office/drawing/2014/main" id="{3ABA6F13-2360-436F-8703-3D5574A04BE4}"/>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CC2E5019-A1C1-4226-8137-643824B593DF}"/>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27" name="矩形 26">
            <a:extLst>
              <a:ext uri="{FF2B5EF4-FFF2-40B4-BE49-F238E27FC236}">
                <a16:creationId xmlns:a16="http://schemas.microsoft.com/office/drawing/2014/main" id="{6D7406C8-4A84-4577-BB65-6816CBF515DE}"/>
              </a:ext>
            </a:extLst>
          </p:cNvPr>
          <p:cNvSpPr/>
          <p:nvPr/>
        </p:nvSpPr>
        <p:spPr>
          <a:xfrm>
            <a:off x="4762274" y="285565"/>
            <a:ext cx="2825085"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主播準備送好禮，親朋好友一起來買起來</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grpSp>
        <p:nvGrpSpPr>
          <p:cNvPr id="28" name="群組 27">
            <a:extLst>
              <a:ext uri="{FF2B5EF4-FFF2-40B4-BE49-F238E27FC236}">
                <a16:creationId xmlns:a16="http://schemas.microsoft.com/office/drawing/2014/main" id="{3DED2C29-48C2-4DD0-AF7D-F7E1BFCE3B96}"/>
              </a:ext>
            </a:extLst>
          </p:cNvPr>
          <p:cNvGrpSpPr/>
          <p:nvPr/>
        </p:nvGrpSpPr>
        <p:grpSpPr>
          <a:xfrm>
            <a:off x="4430381" y="506705"/>
            <a:ext cx="726262" cy="200055"/>
            <a:chOff x="3976354" y="398965"/>
            <a:chExt cx="765341" cy="200055"/>
          </a:xfrm>
        </p:grpSpPr>
        <p:pic>
          <p:nvPicPr>
            <p:cNvPr id="29" name="圖片 28">
              <a:extLst>
                <a:ext uri="{FF2B5EF4-FFF2-40B4-BE49-F238E27FC236}">
                  <a16:creationId xmlns:a16="http://schemas.microsoft.com/office/drawing/2014/main" id="{BA08A28D-4A0B-4C01-ABA7-5F3DE9495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354" y="435743"/>
              <a:ext cx="114381" cy="114381"/>
            </a:xfrm>
            <a:prstGeom prst="rect">
              <a:avLst/>
            </a:prstGeom>
          </p:spPr>
        </p:pic>
        <p:sp>
          <p:nvSpPr>
            <p:cNvPr id="30" name="文字方塊 29">
              <a:extLst>
                <a:ext uri="{FF2B5EF4-FFF2-40B4-BE49-F238E27FC236}">
                  <a16:creationId xmlns:a16="http://schemas.microsoft.com/office/drawing/2014/main" id="{B8367336-8A00-4E3E-A671-1A38E3520571}"/>
                </a:ext>
              </a:extLst>
            </p:cNvPr>
            <p:cNvSpPr txBox="1"/>
            <p:nvPr/>
          </p:nvSpPr>
          <p:spPr>
            <a:xfrm>
              <a:off x="4060098" y="398965"/>
              <a:ext cx="681597" cy="200055"/>
            </a:xfrm>
            <a:prstGeom prst="rect">
              <a:avLst/>
            </a:prstGeom>
            <a:noFill/>
          </p:spPr>
          <p:txBody>
            <a:bodyPr wrap="none" rtlCol="0">
              <a:spAutoFit/>
            </a:bodyPr>
            <a:lstStyle/>
            <a:p>
              <a:r>
                <a:rPr lang="en-US" altLang="zh-TW" sz="700" dirty="0">
                  <a:latin typeface="微軟正黑體" panose="020B0604030504040204" pitchFamily="34" charset="-120"/>
                  <a:ea typeface="微軟正黑體" panose="020B0604030504040204" pitchFamily="34" charset="-120"/>
                </a:rPr>
                <a:t>1212</a:t>
              </a:r>
              <a:r>
                <a:rPr lang="zh-TW" altLang="en-US" sz="700" dirty="0">
                  <a:latin typeface="微軟正黑體" panose="020B0604030504040204" pitchFamily="34" charset="-120"/>
                  <a:ea typeface="微軟正黑體" panose="020B0604030504040204" pitchFamily="34" charset="-120"/>
                </a:rPr>
                <a:t> 觀看者</a:t>
              </a:r>
            </a:p>
          </p:txBody>
        </p:sp>
      </p:grpSp>
      <p:pic>
        <p:nvPicPr>
          <p:cNvPr id="31" name="圖片 30">
            <a:extLst>
              <a:ext uri="{FF2B5EF4-FFF2-40B4-BE49-F238E27FC236}">
                <a16:creationId xmlns:a16="http://schemas.microsoft.com/office/drawing/2014/main" id="{BE1E38E8-FBD4-4231-BE85-FAE55E149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210" y="706760"/>
            <a:ext cx="1389212" cy="1463962"/>
          </a:xfrm>
          <a:prstGeom prst="rect">
            <a:avLst/>
          </a:prstGeom>
        </p:spPr>
      </p:pic>
      <p:sp>
        <p:nvSpPr>
          <p:cNvPr id="32" name="矩形: 圓角 31">
            <a:extLst>
              <a:ext uri="{FF2B5EF4-FFF2-40B4-BE49-F238E27FC236}">
                <a16:creationId xmlns:a16="http://schemas.microsoft.com/office/drawing/2014/main" id="{FDBA338E-894F-4E36-9B25-2774D8BE4CA4}"/>
              </a:ext>
            </a:extLst>
          </p:cNvPr>
          <p:cNvSpPr/>
          <p:nvPr/>
        </p:nvSpPr>
        <p:spPr>
          <a:xfrm>
            <a:off x="4400056" y="6179229"/>
            <a:ext cx="2372875" cy="2751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257F75DE-8268-4E8B-8ECE-D4A5A1887106}"/>
              </a:ext>
            </a:extLst>
          </p:cNvPr>
          <p:cNvSpPr txBox="1"/>
          <p:nvPr/>
        </p:nvSpPr>
        <p:spPr>
          <a:xfrm>
            <a:off x="4484651" y="6205347"/>
            <a:ext cx="1553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寫點訊息給主播吧</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pic>
        <p:nvPicPr>
          <p:cNvPr id="34" name="圖片 33">
            <a:extLst>
              <a:ext uri="{FF2B5EF4-FFF2-40B4-BE49-F238E27FC236}">
                <a16:creationId xmlns:a16="http://schemas.microsoft.com/office/drawing/2014/main" id="{6048508C-C59A-4DA4-8954-20EABC796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237" y="6182501"/>
            <a:ext cx="172730" cy="190580"/>
          </a:xfrm>
          <a:prstGeom prst="rect">
            <a:avLst/>
          </a:prstGeom>
        </p:spPr>
      </p:pic>
      <p:pic>
        <p:nvPicPr>
          <p:cNvPr id="35" name="圖片 34">
            <a:extLst>
              <a:ext uri="{FF2B5EF4-FFF2-40B4-BE49-F238E27FC236}">
                <a16:creationId xmlns:a16="http://schemas.microsoft.com/office/drawing/2014/main" id="{D05105BE-2BB2-420C-B26A-24472628C77D}"/>
              </a:ext>
            </a:extLst>
          </p:cNvPr>
          <p:cNvPicPr>
            <a:picLocks noChangeAspect="1"/>
          </p:cNvPicPr>
          <p:nvPr/>
        </p:nvPicPr>
        <p:blipFill rotWithShape="1">
          <a:blip r:embed="rId5"/>
          <a:srcRect l="14990" t="14962" r="48778" b="15552"/>
          <a:stretch/>
        </p:blipFill>
        <p:spPr>
          <a:xfrm>
            <a:off x="6862401" y="6122595"/>
            <a:ext cx="285225" cy="310393"/>
          </a:xfrm>
          <a:prstGeom prst="rect">
            <a:avLst/>
          </a:prstGeom>
        </p:spPr>
      </p:pic>
      <p:pic>
        <p:nvPicPr>
          <p:cNvPr id="36" name="圖片 35">
            <a:extLst>
              <a:ext uri="{FF2B5EF4-FFF2-40B4-BE49-F238E27FC236}">
                <a16:creationId xmlns:a16="http://schemas.microsoft.com/office/drawing/2014/main" id="{84750FA2-F089-4BF6-BD27-B979C1FEB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3995" y="6141537"/>
            <a:ext cx="255944" cy="269716"/>
          </a:xfrm>
          <a:prstGeom prst="rect">
            <a:avLst/>
          </a:prstGeom>
        </p:spPr>
      </p:pic>
      <p:sp>
        <p:nvSpPr>
          <p:cNvPr id="37" name="文字方塊 36">
            <a:extLst>
              <a:ext uri="{FF2B5EF4-FFF2-40B4-BE49-F238E27FC236}">
                <a16:creationId xmlns:a16="http://schemas.microsoft.com/office/drawing/2014/main" id="{B5A0096E-9658-419B-8329-FFEEF400F4DC}"/>
              </a:ext>
            </a:extLst>
          </p:cNvPr>
          <p:cNvSpPr txBox="1"/>
          <p:nvPr/>
        </p:nvSpPr>
        <p:spPr>
          <a:xfrm>
            <a:off x="7835185" y="5988837"/>
            <a:ext cx="301686" cy="369332"/>
          </a:xfrm>
          <a:prstGeom prst="rect">
            <a:avLst/>
          </a:prstGeom>
          <a:noFill/>
        </p:spPr>
        <p:txBody>
          <a:bodyPr wrap="none" rtlCol="0">
            <a:spAutoFit/>
          </a:bodyPr>
          <a:lstStyle/>
          <a:p>
            <a:r>
              <a:rPr lang="en-US" altLang="zh-TW" dirty="0">
                <a:solidFill>
                  <a:srgbClr val="C00000"/>
                </a:solidFill>
              </a:rPr>
              <a:t>2</a:t>
            </a:r>
            <a:endParaRPr lang="zh-TW" altLang="en-US" dirty="0">
              <a:solidFill>
                <a:srgbClr val="C00000"/>
              </a:solidFill>
            </a:endParaRPr>
          </a:p>
        </p:txBody>
      </p:sp>
      <p:grpSp>
        <p:nvGrpSpPr>
          <p:cNvPr id="70" name="群組 69">
            <a:extLst>
              <a:ext uri="{FF2B5EF4-FFF2-40B4-BE49-F238E27FC236}">
                <a16:creationId xmlns:a16="http://schemas.microsoft.com/office/drawing/2014/main" id="{364D0AC6-7AAD-418D-9F1A-F20D8D5FA493}"/>
              </a:ext>
            </a:extLst>
          </p:cNvPr>
          <p:cNvGrpSpPr/>
          <p:nvPr/>
        </p:nvGrpSpPr>
        <p:grpSpPr>
          <a:xfrm>
            <a:off x="410894" y="2274657"/>
            <a:ext cx="3717421" cy="3762537"/>
            <a:chOff x="8299709" y="1234336"/>
            <a:chExt cx="3717421" cy="3762537"/>
          </a:xfrm>
        </p:grpSpPr>
        <p:sp>
          <p:nvSpPr>
            <p:cNvPr id="41" name="矩形: 圓角 40">
              <a:extLst>
                <a:ext uri="{FF2B5EF4-FFF2-40B4-BE49-F238E27FC236}">
                  <a16:creationId xmlns:a16="http://schemas.microsoft.com/office/drawing/2014/main" id="{893C3489-B643-4AEC-BF7F-3FE469B7267B}"/>
                </a:ext>
              </a:extLst>
            </p:cNvPr>
            <p:cNvSpPr/>
            <p:nvPr/>
          </p:nvSpPr>
          <p:spPr>
            <a:xfrm>
              <a:off x="8535098" y="1655369"/>
              <a:ext cx="3243474" cy="6889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39F9704E-7337-47AB-8B35-C014EE3919AF}"/>
                </a:ext>
              </a:extLst>
            </p:cNvPr>
            <p:cNvSpPr/>
            <p:nvPr/>
          </p:nvSpPr>
          <p:spPr>
            <a:xfrm>
              <a:off x="8299709" y="1234336"/>
              <a:ext cx="3717421" cy="3762537"/>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C75BE0EE-1042-4F21-A92F-74C063F45C27}"/>
                </a:ext>
              </a:extLst>
            </p:cNvPr>
            <p:cNvSpPr txBox="1"/>
            <p:nvPr/>
          </p:nvSpPr>
          <p:spPr>
            <a:xfrm>
              <a:off x="8310805" y="1336355"/>
              <a:ext cx="1704313"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我的購物清單</a:t>
              </a:r>
            </a:p>
          </p:txBody>
        </p:sp>
        <p:sp>
          <p:nvSpPr>
            <p:cNvPr id="44" name="文字方塊 43">
              <a:extLst>
                <a:ext uri="{FF2B5EF4-FFF2-40B4-BE49-F238E27FC236}">
                  <a16:creationId xmlns:a16="http://schemas.microsoft.com/office/drawing/2014/main" id="{57B919C2-BB1E-4F37-AD2A-77923720BF68}"/>
                </a:ext>
              </a:extLst>
            </p:cNvPr>
            <p:cNvSpPr txBox="1"/>
            <p:nvPr/>
          </p:nvSpPr>
          <p:spPr>
            <a:xfrm>
              <a:off x="8535097" y="1691001"/>
              <a:ext cx="2079048" cy="430887"/>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時尚花</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紫</a:t>
              </a:r>
              <a:r>
                <a:rPr lang="en-US" altLang="zh-TW" sz="1100" dirty="0">
                  <a:latin typeface="微軟正黑體" panose="020B0604030504040204" pitchFamily="34" charset="-120"/>
                  <a:ea typeface="微軟正黑體" panose="020B0604030504040204" pitchFamily="34" charset="-120"/>
                </a:rPr>
                <a:t>×1</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$650</a:t>
              </a:r>
              <a:r>
                <a:rPr lang="zh-TW" altLang="en-US" sz="1100" dirty="0">
                  <a:latin typeface="微軟正黑體" panose="020B0604030504040204" pitchFamily="34" charset="-120"/>
                  <a:ea typeface="微軟正黑體" panose="020B0604030504040204" pitchFamily="34" charset="-120"/>
                </a:rPr>
                <a:t> </a:t>
              </a:r>
              <a:endParaRPr lang="en-US" altLang="zh-TW" sz="1100" dirty="0">
                <a:latin typeface="微軟正黑體" panose="020B0604030504040204" pitchFamily="34" charset="-120"/>
                <a:ea typeface="微軟正黑體" panose="020B0604030504040204" pitchFamily="34" charset="-120"/>
              </a:endParaRPr>
            </a:p>
            <a:p>
              <a:r>
                <a:rPr lang="zh-TW" altLang="en-US" sz="1100" dirty="0">
                  <a:latin typeface="微軟正黑體" panose="020B0604030504040204" pitchFamily="34" charset="-120"/>
                  <a:ea typeface="微軟正黑體" panose="020B0604030504040204" pitchFamily="34" charset="-120"/>
                </a:rPr>
                <a:t>微笑太陽</a:t>
              </a:r>
              <a:r>
                <a:rPr lang="en-US" altLang="zh-TW" sz="1100" dirty="0">
                  <a:latin typeface="微軟正黑體" panose="020B0604030504040204" pitchFamily="34" charset="-120"/>
                  <a:ea typeface="微軟正黑體" panose="020B0604030504040204" pitchFamily="34" charset="-120"/>
                </a:rPr>
                <a:t>×2</a:t>
              </a:r>
              <a:r>
                <a:rPr lang="zh-TW" altLang="en-US" sz="1100" dirty="0">
                  <a:latin typeface="微軟正黑體" panose="020B0604030504040204" pitchFamily="34" charset="-120"/>
                  <a:ea typeface="微軟正黑體" panose="020B0604030504040204" pitchFamily="34" charset="-120"/>
                </a:rPr>
                <a:t>                  </a:t>
              </a:r>
              <a:r>
                <a:rPr lang="en-US" altLang="zh-TW" sz="1100" dirty="0">
                  <a:latin typeface="微軟正黑體" panose="020B0604030504040204" pitchFamily="34" charset="-120"/>
                  <a:ea typeface="微軟正黑體" panose="020B0604030504040204" pitchFamily="34" charset="-120"/>
                </a:rPr>
                <a:t>$550</a:t>
              </a:r>
              <a:endParaRPr lang="zh-TW" altLang="en-US" sz="1100" dirty="0">
                <a:latin typeface="微軟正黑體" panose="020B0604030504040204" pitchFamily="34" charset="-120"/>
                <a:ea typeface="微軟正黑體" panose="020B0604030504040204" pitchFamily="34" charset="-120"/>
              </a:endParaRPr>
            </a:p>
          </p:txBody>
        </p:sp>
        <p:sp>
          <p:nvSpPr>
            <p:cNvPr id="45" name="文字方塊 44">
              <a:extLst>
                <a:ext uri="{FF2B5EF4-FFF2-40B4-BE49-F238E27FC236}">
                  <a16:creationId xmlns:a16="http://schemas.microsoft.com/office/drawing/2014/main" id="{6FB5D4BB-878F-4F22-8634-C067B4C219F9}"/>
                </a:ext>
              </a:extLst>
            </p:cNvPr>
            <p:cNvSpPr txBox="1"/>
            <p:nvPr/>
          </p:nvSpPr>
          <p:spPr>
            <a:xfrm>
              <a:off x="10750527" y="2065573"/>
              <a:ext cx="1028045"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合計</a:t>
              </a:r>
              <a:r>
                <a:rPr lang="en-US" altLang="zh-TW" sz="1100" dirty="0">
                  <a:latin typeface="微軟正黑體" panose="020B0604030504040204" pitchFamily="34" charset="-120"/>
                  <a:ea typeface="微軟正黑體" panose="020B0604030504040204" pitchFamily="34" charset="-120"/>
                </a:rPr>
                <a:t>:$1200</a:t>
              </a:r>
              <a:endParaRPr lang="zh-TW" altLang="en-US" sz="1100" dirty="0">
                <a:latin typeface="微軟正黑體" panose="020B0604030504040204" pitchFamily="34" charset="-120"/>
                <a:ea typeface="微軟正黑體" panose="020B0604030504040204" pitchFamily="34" charset="-120"/>
              </a:endParaRPr>
            </a:p>
          </p:txBody>
        </p:sp>
        <p:sp>
          <p:nvSpPr>
            <p:cNvPr id="46" name="文字方塊 45">
              <a:extLst>
                <a:ext uri="{FF2B5EF4-FFF2-40B4-BE49-F238E27FC236}">
                  <a16:creationId xmlns:a16="http://schemas.microsoft.com/office/drawing/2014/main" id="{5A0B5330-C35D-4C36-A55A-C3E91C8E171F}"/>
                </a:ext>
              </a:extLst>
            </p:cNvPr>
            <p:cNvSpPr txBox="1"/>
            <p:nvPr/>
          </p:nvSpPr>
          <p:spPr>
            <a:xfrm>
              <a:off x="8343557" y="2960358"/>
              <a:ext cx="129394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付款方式</a:t>
              </a:r>
            </a:p>
          </p:txBody>
        </p:sp>
        <p:sp>
          <p:nvSpPr>
            <p:cNvPr id="51" name="文字方塊 50">
              <a:extLst>
                <a:ext uri="{FF2B5EF4-FFF2-40B4-BE49-F238E27FC236}">
                  <a16:creationId xmlns:a16="http://schemas.microsoft.com/office/drawing/2014/main" id="{DD1C8BBD-C288-4F00-AFC6-4EBB14148D56}"/>
                </a:ext>
              </a:extLst>
            </p:cNvPr>
            <p:cNvSpPr txBox="1"/>
            <p:nvPr/>
          </p:nvSpPr>
          <p:spPr>
            <a:xfrm>
              <a:off x="8343557" y="2367996"/>
              <a:ext cx="129394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取貨方式</a:t>
              </a:r>
            </a:p>
          </p:txBody>
        </p:sp>
        <p:grpSp>
          <p:nvGrpSpPr>
            <p:cNvPr id="52" name="群組 51">
              <a:extLst>
                <a:ext uri="{FF2B5EF4-FFF2-40B4-BE49-F238E27FC236}">
                  <a16:creationId xmlns:a16="http://schemas.microsoft.com/office/drawing/2014/main" id="{F5E555A9-B12D-4447-B765-D075470D0445}"/>
                </a:ext>
              </a:extLst>
            </p:cNvPr>
            <p:cNvGrpSpPr/>
            <p:nvPr/>
          </p:nvGrpSpPr>
          <p:grpSpPr>
            <a:xfrm>
              <a:off x="8473335" y="2630791"/>
              <a:ext cx="3450407" cy="1962262"/>
              <a:chOff x="4948948" y="2743191"/>
              <a:chExt cx="3450407" cy="1962262"/>
            </a:xfrm>
          </p:grpSpPr>
          <p:grpSp>
            <p:nvGrpSpPr>
              <p:cNvPr id="53" name="群組 52">
                <a:extLst>
                  <a:ext uri="{FF2B5EF4-FFF2-40B4-BE49-F238E27FC236}">
                    <a16:creationId xmlns:a16="http://schemas.microsoft.com/office/drawing/2014/main" id="{5ECDD721-4B68-4316-A22A-131A26E79E1F}"/>
                  </a:ext>
                </a:extLst>
              </p:cNvPr>
              <p:cNvGrpSpPr/>
              <p:nvPr/>
            </p:nvGrpSpPr>
            <p:grpSpPr>
              <a:xfrm>
                <a:off x="5077200" y="2743191"/>
                <a:ext cx="2130910" cy="273955"/>
                <a:chOff x="4736472" y="2536572"/>
                <a:chExt cx="2130910" cy="273955"/>
              </a:xfrm>
            </p:grpSpPr>
            <p:sp>
              <p:nvSpPr>
                <p:cNvPr id="63" name="矩形: 圓角 62">
                  <a:extLst>
                    <a:ext uri="{FF2B5EF4-FFF2-40B4-BE49-F238E27FC236}">
                      <a16:creationId xmlns:a16="http://schemas.microsoft.com/office/drawing/2014/main" id="{52BA03AB-5563-4717-8631-D373A63EBBE2}"/>
                    </a:ext>
                  </a:extLst>
                </p:cNvPr>
                <p:cNvSpPr/>
                <p:nvPr/>
              </p:nvSpPr>
              <p:spPr>
                <a:xfrm>
                  <a:off x="4772634" y="2563701"/>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文字方塊 63">
                  <a:extLst>
                    <a:ext uri="{FF2B5EF4-FFF2-40B4-BE49-F238E27FC236}">
                      <a16:creationId xmlns:a16="http://schemas.microsoft.com/office/drawing/2014/main" id="{43438649-711C-492B-9E06-73AA49310B20}"/>
                    </a:ext>
                  </a:extLst>
                </p:cNvPr>
                <p:cNvSpPr txBox="1"/>
                <p:nvPr/>
              </p:nvSpPr>
              <p:spPr>
                <a:xfrm>
                  <a:off x="4736472" y="2536572"/>
                  <a:ext cx="607859"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信用卡</a:t>
                  </a:r>
                </a:p>
              </p:txBody>
            </p:sp>
            <p:sp>
              <p:nvSpPr>
                <p:cNvPr id="65" name="文字方塊 64">
                  <a:extLst>
                    <a:ext uri="{FF2B5EF4-FFF2-40B4-BE49-F238E27FC236}">
                      <a16:creationId xmlns:a16="http://schemas.microsoft.com/office/drawing/2014/main" id="{3E9D8499-57C2-4590-8C8E-9552FEE6EF0E}"/>
                    </a:ext>
                  </a:extLst>
                </p:cNvPr>
                <p:cNvSpPr txBox="1"/>
                <p:nvPr/>
              </p:nvSpPr>
              <p:spPr>
                <a:xfrm>
                  <a:off x="6118459" y="2548917"/>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貨到付款</a:t>
                  </a:r>
                </a:p>
              </p:txBody>
            </p:sp>
            <p:sp>
              <p:nvSpPr>
                <p:cNvPr id="66" name="文字方塊 65">
                  <a:extLst>
                    <a:ext uri="{FF2B5EF4-FFF2-40B4-BE49-F238E27FC236}">
                      <a16:creationId xmlns:a16="http://schemas.microsoft.com/office/drawing/2014/main" id="{67D5A146-84F6-44FC-B37C-4B488F8DCEC8}"/>
                    </a:ext>
                  </a:extLst>
                </p:cNvPr>
                <p:cNvSpPr txBox="1"/>
                <p:nvPr/>
              </p:nvSpPr>
              <p:spPr>
                <a:xfrm>
                  <a:off x="5343568" y="2539420"/>
                  <a:ext cx="779381" cy="261610"/>
                </a:xfrm>
                <a:prstGeom prst="rect">
                  <a:avLst/>
                </a:prstGeom>
                <a:noFill/>
              </p:spPr>
              <p:txBody>
                <a:bodyPr wrap="none" rtlCol="0">
                  <a:spAutoFit/>
                </a:bodyPr>
                <a:lstStyle/>
                <a:p>
                  <a:r>
                    <a:rPr lang="en-US" altLang="zh-TW" sz="1100" dirty="0">
                      <a:latin typeface="微軟正黑體" panose="020B0604030504040204" pitchFamily="34" charset="-120"/>
                      <a:ea typeface="微軟正黑體" panose="020B0604030504040204" pitchFamily="34" charset="-120"/>
                    </a:rPr>
                    <a:t>ATM</a:t>
                  </a:r>
                  <a:r>
                    <a:rPr lang="zh-TW" altLang="en-US" sz="1100" dirty="0">
                      <a:latin typeface="微軟正黑體" panose="020B0604030504040204" pitchFamily="34" charset="-120"/>
                      <a:ea typeface="微軟正黑體" panose="020B0604030504040204" pitchFamily="34" charset="-120"/>
                    </a:rPr>
                    <a:t>轉帳</a:t>
                  </a:r>
                </a:p>
              </p:txBody>
            </p:sp>
            <p:sp>
              <p:nvSpPr>
                <p:cNvPr id="67" name="矩形: 圓角 66">
                  <a:extLst>
                    <a:ext uri="{FF2B5EF4-FFF2-40B4-BE49-F238E27FC236}">
                      <a16:creationId xmlns:a16="http://schemas.microsoft.com/office/drawing/2014/main" id="{66A235CB-4C85-4048-BFA6-8F7D1C7A0086}"/>
                    </a:ext>
                  </a:extLst>
                </p:cNvPr>
                <p:cNvSpPr/>
                <p:nvPr/>
              </p:nvSpPr>
              <p:spPr>
                <a:xfrm>
                  <a:off x="5407790" y="2571493"/>
                  <a:ext cx="624081"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id="{71D00EDD-83CE-4884-8814-F1904F3C315E}"/>
                    </a:ext>
                  </a:extLst>
                </p:cNvPr>
                <p:cNvSpPr/>
                <p:nvPr/>
              </p:nvSpPr>
              <p:spPr>
                <a:xfrm>
                  <a:off x="6144245" y="2561708"/>
                  <a:ext cx="675240"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grpSp>
          <p:grpSp>
            <p:nvGrpSpPr>
              <p:cNvPr id="54" name="群組 53">
                <a:extLst>
                  <a:ext uri="{FF2B5EF4-FFF2-40B4-BE49-F238E27FC236}">
                    <a16:creationId xmlns:a16="http://schemas.microsoft.com/office/drawing/2014/main" id="{063BC41C-E437-4505-90E4-F6F3C8644F7D}"/>
                  </a:ext>
                </a:extLst>
              </p:cNvPr>
              <p:cNvGrpSpPr/>
              <p:nvPr/>
            </p:nvGrpSpPr>
            <p:grpSpPr>
              <a:xfrm>
                <a:off x="5077200" y="3430124"/>
                <a:ext cx="2299783" cy="265594"/>
                <a:chOff x="4753176" y="3251043"/>
                <a:chExt cx="2299783" cy="265594"/>
              </a:xfrm>
            </p:grpSpPr>
            <p:sp>
              <p:nvSpPr>
                <p:cNvPr id="57" name="文字方塊 56">
                  <a:extLst>
                    <a:ext uri="{FF2B5EF4-FFF2-40B4-BE49-F238E27FC236}">
                      <a16:creationId xmlns:a16="http://schemas.microsoft.com/office/drawing/2014/main" id="{FCC7576E-69C4-4361-9394-1DBDF7A1186B}"/>
                    </a:ext>
                  </a:extLst>
                </p:cNvPr>
                <p:cNvSpPr txBox="1"/>
                <p:nvPr/>
              </p:nvSpPr>
              <p:spPr>
                <a:xfrm>
                  <a:off x="4784035" y="3251043"/>
                  <a:ext cx="525078"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宅配</a:t>
                  </a:r>
                </a:p>
              </p:txBody>
            </p:sp>
            <p:sp>
              <p:nvSpPr>
                <p:cNvPr id="58" name="文字方塊 57">
                  <a:extLst>
                    <a:ext uri="{FF2B5EF4-FFF2-40B4-BE49-F238E27FC236}">
                      <a16:creationId xmlns:a16="http://schemas.microsoft.com/office/drawing/2014/main" id="{E1E93353-1F53-463C-A9D1-0338813720FA}"/>
                    </a:ext>
                  </a:extLst>
                </p:cNvPr>
                <p:cNvSpPr txBox="1"/>
                <p:nvPr/>
              </p:nvSpPr>
              <p:spPr>
                <a:xfrm>
                  <a:off x="5331391" y="3255027"/>
                  <a:ext cx="748923"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超商取貨</a:t>
                  </a:r>
                </a:p>
              </p:txBody>
            </p:sp>
            <p:sp>
              <p:nvSpPr>
                <p:cNvPr id="59" name="文字方塊 58">
                  <a:extLst>
                    <a:ext uri="{FF2B5EF4-FFF2-40B4-BE49-F238E27FC236}">
                      <a16:creationId xmlns:a16="http://schemas.microsoft.com/office/drawing/2014/main" id="{40FD6EE3-1427-4805-9B06-5DA97A7419B3}"/>
                    </a:ext>
                  </a:extLst>
                </p:cNvPr>
                <p:cNvSpPr txBox="1"/>
                <p:nvPr/>
              </p:nvSpPr>
              <p:spPr>
                <a:xfrm>
                  <a:off x="6021908" y="3255027"/>
                  <a:ext cx="1031051"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超商貨到付款</a:t>
                  </a:r>
                </a:p>
              </p:txBody>
            </p:sp>
            <p:sp>
              <p:nvSpPr>
                <p:cNvPr id="60" name="矩形: 圓角 59">
                  <a:extLst>
                    <a:ext uri="{FF2B5EF4-FFF2-40B4-BE49-F238E27FC236}">
                      <a16:creationId xmlns:a16="http://schemas.microsoft.com/office/drawing/2014/main" id="{8E55023F-7D56-4B9A-B8D9-4F89BB71D6DE}"/>
                    </a:ext>
                  </a:extLst>
                </p:cNvPr>
                <p:cNvSpPr/>
                <p:nvPr/>
              </p:nvSpPr>
              <p:spPr>
                <a:xfrm>
                  <a:off x="4753176" y="3281089"/>
                  <a:ext cx="535537"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圓角 60">
                  <a:extLst>
                    <a:ext uri="{FF2B5EF4-FFF2-40B4-BE49-F238E27FC236}">
                      <a16:creationId xmlns:a16="http://schemas.microsoft.com/office/drawing/2014/main" id="{29E5750F-EDF9-4B99-957E-1E961AD75680}"/>
                    </a:ext>
                  </a:extLst>
                </p:cNvPr>
                <p:cNvSpPr/>
                <p:nvPr/>
              </p:nvSpPr>
              <p:spPr>
                <a:xfrm>
                  <a:off x="5402843" y="3284292"/>
                  <a:ext cx="56408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圓角 61">
                  <a:extLst>
                    <a:ext uri="{FF2B5EF4-FFF2-40B4-BE49-F238E27FC236}">
                      <a16:creationId xmlns:a16="http://schemas.microsoft.com/office/drawing/2014/main" id="{20EC4D18-06E2-426A-864A-AAA2B5D72547}"/>
                    </a:ext>
                  </a:extLst>
                </p:cNvPr>
                <p:cNvSpPr/>
                <p:nvPr/>
              </p:nvSpPr>
              <p:spPr>
                <a:xfrm>
                  <a:off x="6066244" y="3281089"/>
                  <a:ext cx="916505" cy="207353"/>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5" name="矩形: 圓角 54">
                <a:extLst>
                  <a:ext uri="{FF2B5EF4-FFF2-40B4-BE49-F238E27FC236}">
                    <a16:creationId xmlns:a16="http://schemas.microsoft.com/office/drawing/2014/main" id="{1697C9CE-00BD-4156-82FC-7A760B6C3425}"/>
                  </a:ext>
                </a:extLst>
              </p:cNvPr>
              <p:cNvSpPr/>
              <p:nvPr/>
            </p:nvSpPr>
            <p:spPr>
              <a:xfrm>
                <a:off x="4948948" y="3758585"/>
                <a:ext cx="3243474" cy="9387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56" name="矩形 55">
                <a:extLst>
                  <a:ext uri="{FF2B5EF4-FFF2-40B4-BE49-F238E27FC236}">
                    <a16:creationId xmlns:a16="http://schemas.microsoft.com/office/drawing/2014/main" id="{5F91B253-7116-485D-A134-89DE8B91575F}"/>
                  </a:ext>
                </a:extLst>
              </p:cNvPr>
              <p:cNvSpPr/>
              <p:nvPr/>
            </p:nvSpPr>
            <p:spPr>
              <a:xfrm>
                <a:off x="4948948" y="3766734"/>
                <a:ext cx="3450407" cy="938719"/>
              </a:xfrm>
              <a:prstGeom prst="rect">
                <a:avLst/>
              </a:prstGeom>
            </p:spPr>
            <p:txBody>
              <a:bodyPr wrap="square">
                <a:spAutoFit/>
              </a:bodyPr>
              <a:lstStyle/>
              <a:p>
                <a:r>
                  <a:rPr lang="zh-TW" altLang="en-US" sz="1100" dirty="0">
                    <a:latin typeface="微軟正黑體" panose="020B0604030504040204" pitchFamily="34" charset="-120"/>
                    <a:ea typeface="微軟正黑體" panose="020B0604030504040204" pitchFamily="34" charset="-120"/>
                  </a:rPr>
                  <a:t>付款方式：信用卡</a:t>
                </a:r>
              </a:p>
              <a:p>
                <a:r>
                  <a:rPr lang="zh-TW" altLang="en-US" sz="1100" dirty="0">
                    <a:latin typeface="微軟正黑體" panose="020B0604030504040204" pitchFamily="34" charset="-120"/>
                    <a:ea typeface="微軟正黑體" panose="020B0604030504040204" pitchFamily="34" charset="-120"/>
                  </a:rPr>
                  <a:t>取貨方式： 宅配（運費</a:t>
                </a:r>
                <a:r>
                  <a:rPr lang="en-US" altLang="zh-TW" sz="1100" dirty="0">
                    <a:latin typeface="微軟正黑體" panose="020B0604030504040204" pitchFamily="34" charset="-120"/>
                    <a:ea typeface="微軟正黑體" panose="020B0604030504040204" pitchFamily="34" charset="-120"/>
                  </a:rPr>
                  <a:t>100</a:t>
                </a:r>
                <a:r>
                  <a:rPr lang="zh-TW" altLang="en-US" sz="1100" dirty="0">
                    <a:latin typeface="微軟正黑體" panose="020B0604030504040204" pitchFamily="34" charset="-120"/>
                    <a:ea typeface="微軟正黑體" panose="020B0604030504040204" pitchFamily="34" charset="-120"/>
                  </a:rPr>
                  <a:t>）元</a:t>
                </a:r>
              </a:p>
              <a:p>
                <a:r>
                  <a:rPr lang="zh-TW" altLang="en-US" sz="1100" dirty="0">
                    <a:latin typeface="微軟正黑體" panose="020B0604030504040204" pitchFamily="34" charset="-120"/>
                    <a:ea typeface="微軟正黑體" panose="020B0604030504040204" pitchFamily="34" charset="-120"/>
                  </a:rPr>
                  <a:t>滿額免運：消費滿 </a:t>
                </a:r>
                <a:r>
                  <a:rPr lang="en-US" altLang="zh-TW" sz="1100" dirty="0">
                    <a:latin typeface="微軟正黑體" panose="020B0604030504040204" pitchFamily="34" charset="-120"/>
                    <a:ea typeface="微軟正黑體" panose="020B0604030504040204" pitchFamily="34" charset="-120"/>
                  </a:rPr>
                  <a:t>800 </a:t>
                </a:r>
                <a:r>
                  <a:rPr lang="zh-TW" altLang="en-US" sz="1100" dirty="0">
                    <a:latin typeface="微軟正黑體" panose="020B0604030504040204" pitchFamily="34" charset="-120"/>
                    <a:ea typeface="微軟正黑體" panose="020B0604030504040204" pitchFamily="34" charset="-120"/>
                  </a:rPr>
                  <a:t>元可享免運費</a:t>
                </a:r>
                <a:endParaRPr lang="en-US" altLang="zh-TW" sz="1100" dirty="0">
                  <a:latin typeface="微軟正黑體" panose="020B0604030504040204" pitchFamily="34" charset="-120"/>
                  <a:ea typeface="微軟正黑體" panose="020B0604030504040204" pitchFamily="34" charset="-120"/>
                </a:endParaRPr>
              </a:p>
              <a:p>
                <a:r>
                  <a:rPr lang="en-US" altLang="zh-TW" sz="1100" dirty="0">
                    <a:latin typeface="微軟正黑體" panose="020B0604030504040204" pitchFamily="34" charset="-120"/>
                    <a:ea typeface="微軟正黑體" panose="020B0604030504040204" pitchFamily="34" charset="-120"/>
                  </a:rPr>
                  <a:t>			</a:t>
                </a:r>
              </a:p>
              <a:p>
                <a:r>
                  <a:rPr lang="en-US" altLang="zh-TW" sz="1100" dirty="0">
                    <a:latin typeface="微軟正黑體" panose="020B0604030504040204" pitchFamily="34" charset="-120"/>
                    <a:ea typeface="微軟正黑體" panose="020B0604030504040204" pitchFamily="34" charset="-120"/>
                  </a:rPr>
                  <a:t>		</a:t>
                </a:r>
                <a:r>
                  <a:rPr lang="zh-TW" altLang="en-US" sz="1100" dirty="0">
                    <a:latin typeface="微軟正黑體" panose="020B0604030504040204" pitchFamily="34" charset="-120"/>
                    <a:ea typeface="微軟正黑體" panose="020B0604030504040204" pitchFamily="34" charset="-120"/>
                  </a:rPr>
                  <a:t>       總金額：</a:t>
                </a:r>
                <a:r>
                  <a:rPr lang="en-US" altLang="zh-TW" sz="1100" dirty="0">
                    <a:latin typeface="微軟正黑體" panose="020B0604030504040204" pitchFamily="34" charset="-120"/>
                    <a:ea typeface="微軟正黑體" panose="020B0604030504040204" pitchFamily="34" charset="-120"/>
                  </a:rPr>
                  <a:t>$1200</a:t>
                </a:r>
                <a:endParaRPr lang="zh-TW" altLang="en-US" sz="1100" dirty="0">
                  <a:latin typeface="微軟正黑體" panose="020B0604030504040204" pitchFamily="34" charset="-120"/>
                  <a:ea typeface="微軟正黑體" panose="020B0604030504040204" pitchFamily="34" charset="-120"/>
                </a:endParaRPr>
              </a:p>
            </p:txBody>
          </p:sp>
        </p:grpSp>
        <p:sp>
          <p:nvSpPr>
            <p:cNvPr id="48" name="文字方塊 47">
              <a:extLst>
                <a:ext uri="{FF2B5EF4-FFF2-40B4-BE49-F238E27FC236}">
                  <a16:creationId xmlns:a16="http://schemas.microsoft.com/office/drawing/2014/main" id="{FF8D342E-4670-4BF1-B568-F0A9D2AA9716}"/>
                </a:ext>
              </a:extLst>
            </p:cNvPr>
            <p:cNvSpPr txBox="1"/>
            <p:nvPr/>
          </p:nvSpPr>
          <p:spPr>
            <a:xfrm>
              <a:off x="9896986" y="4685957"/>
              <a:ext cx="569387" cy="246221"/>
            </a:xfrm>
            <a:prstGeom prst="rect">
              <a:avLst/>
            </a:prstGeom>
            <a:solidFill>
              <a:schemeClr val="accent6">
                <a:lumMod val="20000"/>
                <a:lumOff val="80000"/>
              </a:schemeClr>
            </a:solidFill>
            <a:ln>
              <a:solidFill>
                <a:schemeClr val="bg1">
                  <a:lumMod val="50000"/>
                </a:schemeClr>
              </a:solidFill>
            </a:ln>
          </p:spPr>
          <p:txBody>
            <a:bodyPr wrap="none" rtlCol="0">
              <a:spAutoFit/>
            </a:bodyPr>
            <a:lstStyle/>
            <a:p>
              <a:r>
                <a:rPr lang="zh-TW" altLang="en-US" sz="1000" b="1" dirty="0">
                  <a:latin typeface="微軟正黑體" panose="020B0604030504040204" pitchFamily="34" charset="-120"/>
                  <a:ea typeface="微軟正黑體" panose="020B0604030504040204" pitchFamily="34" charset="-120"/>
                </a:rPr>
                <a:t>下一頁</a:t>
              </a:r>
            </a:p>
          </p:txBody>
        </p:sp>
      </p:grpSp>
      <p:pic>
        <p:nvPicPr>
          <p:cNvPr id="49" name="圖片 48">
            <a:extLst>
              <a:ext uri="{FF2B5EF4-FFF2-40B4-BE49-F238E27FC236}">
                <a16:creationId xmlns:a16="http://schemas.microsoft.com/office/drawing/2014/main" id="{A5354D61-B0D7-42FD-85FC-1723D641A0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8262" y="6293838"/>
            <a:ext cx="405891" cy="405891"/>
          </a:xfrm>
          <a:prstGeom prst="rect">
            <a:avLst/>
          </a:prstGeom>
        </p:spPr>
      </p:pic>
      <p:pic>
        <p:nvPicPr>
          <p:cNvPr id="72" name="圖片 71">
            <a:extLst>
              <a:ext uri="{FF2B5EF4-FFF2-40B4-BE49-F238E27FC236}">
                <a16:creationId xmlns:a16="http://schemas.microsoft.com/office/drawing/2014/main" id="{BA57D9BB-A039-4220-B927-7FD28A3BF8DB}"/>
              </a:ext>
            </a:extLst>
          </p:cNvPr>
          <p:cNvPicPr>
            <a:picLocks noChangeAspect="1"/>
          </p:cNvPicPr>
          <p:nvPr/>
        </p:nvPicPr>
        <p:blipFill>
          <a:blip r:embed="rId8"/>
          <a:stretch>
            <a:fillRect/>
          </a:stretch>
        </p:blipFill>
        <p:spPr>
          <a:xfrm>
            <a:off x="4787412" y="2301929"/>
            <a:ext cx="2793975" cy="3822841"/>
          </a:xfrm>
          <a:prstGeom prst="rect">
            <a:avLst/>
          </a:prstGeom>
          <a:ln>
            <a:solidFill>
              <a:schemeClr val="bg1">
                <a:lumMod val="50000"/>
              </a:schemeClr>
            </a:solidFill>
          </a:ln>
        </p:spPr>
      </p:pic>
      <p:sp>
        <p:nvSpPr>
          <p:cNvPr id="74" name="矩形 73">
            <a:extLst>
              <a:ext uri="{FF2B5EF4-FFF2-40B4-BE49-F238E27FC236}">
                <a16:creationId xmlns:a16="http://schemas.microsoft.com/office/drawing/2014/main" id="{81732510-1BA0-471C-9402-36080C532824}"/>
              </a:ext>
            </a:extLst>
          </p:cNvPr>
          <p:cNvSpPr/>
          <p:nvPr/>
        </p:nvSpPr>
        <p:spPr>
          <a:xfrm>
            <a:off x="7521202" y="2303648"/>
            <a:ext cx="129309" cy="3906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438E9E88-F774-4C4C-A70B-EE532B8F948A}"/>
              </a:ext>
            </a:extLst>
          </p:cNvPr>
          <p:cNvSpPr/>
          <p:nvPr/>
        </p:nvSpPr>
        <p:spPr>
          <a:xfrm>
            <a:off x="4773699" y="2301930"/>
            <a:ext cx="89083" cy="3815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0ABDADDE-0B14-4E8C-921C-CA3F9C8B2C3A}"/>
              </a:ext>
            </a:extLst>
          </p:cNvPr>
          <p:cNvSpPr/>
          <p:nvPr/>
        </p:nvSpPr>
        <p:spPr>
          <a:xfrm>
            <a:off x="8537207" y="369332"/>
            <a:ext cx="3641771" cy="2462213"/>
          </a:xfrm>
          <a:prstGeom prst="rect">
            <a:avLst/>
          </a:prstGeom>
        </p:spPr>
        <p:txBody>
          <a:bodyPr wrap="square">
            <a:spAutoFit/>
          </a:bodyPr>
          <a:lstStyle/>
          <a:p>
            <a:pPr marL="171450" indent="-171450">
              <a:buFont typeface="Wingdings" panose="05000000000000000000" pitchFamily="2" charset="2"/>
              <a:buChar char="n"/>
            </a:pPr>
            <a:r>
              <a:rPr lang="zh-TW" altLang="en-US" sz="1100" dirty="0">
                <a:latin typeface="微軟正黑體" panose="020B0604030504040204" pitchFamily="34" charset="-120"/>
                <a:ea typeface="微軟正黑體" panose="020B0604030504040204" pitchFamily="34" charset="-120"/>
              </a:rPr>
              <a:t>點選前往結帳按鍵</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未登入手揪</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如上頁。</a:t>
            </a:r>
          </a:p>
          <a:p>
            <a:pPr marL="628650" lvl="1" indent="-1714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已登入手揪</a:t>
            </a:r>
            <a:r>
              <a:rPr lang="en-US" altLang="zh-TW" sz="11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如圖示，留言訊息收起，下方變成結帳畫面。</a:t>
            </a:r>
            <a:endParaRPr lang="en-US" altLang="zh-TW" sz="11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我的購物清單</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商品名稱、規格、個數、合計價錢。</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取貨方式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付款方式</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依用戶設定顯示。</a:t>
            </a:r>
          </a:p>
          <a:p>
            <a:pPr marL="1600200" lvl="3" indent="-228600">
              <a:buFont typeface="+mj-lt"/>
              <a:buAutoNum type="arabicPeriod"/>
            </a:pPr>
            <a:r>
              <a:rPr lang="zh-TW" altLang="en-US" sz="1100" dirty="0">
                <a:latin typeface="微軟正黑體" panose="020B0604030504040204" pitchFamily="34" charset="-120"/>
                <a:ea typeface="微軟正黑體" panose="020B0604030504040204" pitchFamily="34" charset="-120"/>
              </a:rPr>
              <a:t>顯示上述選擇結果及總金額</a:t>
            </a:r>
          </a:p>
          <a:p>
            <a:pPr marL="1085850" lvl="2" indent="-171450">
              <a:buFont typeface="Wingdings" panose="05000000000000000000" pitchFamily="2" charset="2"/>
              <a:buChar char="Ø"/>
            </a:pPr>
            <a:r>
              <a:rPr lang="zh-TW" altLang="en-US" sz="1100" dirty="0">
                <a:latin typeface="微軟正黑體" panose="020B0604030504040204" pitchFamily="34" charset="-120"/>
                <a:ea typeface="微軟正黑體" panose="020B0604030504040204" pitchFamily="34" charset="-120"/>
              </a:rPr>
              <a:t>點選下一頁，消費者可於此處填入基本資料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依照選擇的取貨及付款方式，呈現對應須填入之資料</a:t>
            </a:r>
            <a:r>
              <a:rPr lang="en-US" altLang="zh-TW" sz="1100" dirty="0">
                <a:latin typeface="微軟正黑體" panose="020B0604030504040204" pitchFamily="34" charset="-120"/>
                <a:ea typeface="微軟正黑體" panose="020B0604030504040204" pitchFamily="34" charset="-120"/>
              </a:rPr>
              <a:t>)</a:t>
            </a:r>
            <a:r>
              <a:rPr lang="zh-TW" altLang="en-US" sz="1100" dirty="0">
                <a:latin typeface="微軟正黑體" panose="020B0604030504040204" pitchFamily="34" charset="-120"/>
                <a:ea typeface="微軟正黑體" panose="020B0604030504040204" pitchFamily="34" charset="-120"/>
              </a:rPr>
              <a:t>，填入完畢按下確認結帳即可完成訂單。</a:t>
            </a:r>
          </a:p>
        </p:txBody>
      </p:sp>
      <p:sp>
        <p:nvSpPr>
          <p:cNvPr id="71" name="文字方塊 70">
            <a:extLst>
              <a:ext uri="{FF2B5EF4-FFF2-40B4-BE49-F238E27FC236}">
                <a16:creationId xmlns:a16="http://schemas.microsoft.com/office/drawing/2014/main" id="{1B58FC16-8644-4548-8416-EF6FD9AC9F7A}"/>
              </a:ext>
            </a:extLst>
          </p:cNvPr>
          <p:cNvSpPr txBox="1"/>
          <p:nvPr/>
        </p:nvSpPr>
        <p:spPr>
          <a:xfrm>
            <a:off x="9818489" y="0"/>
            <a:ext cx="156966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買家手機畫面</a:t>
            </a:r>
          </a:p>
        </p:txBody>
      </p:sp>
    </p:spTree>
    <p:extLst>
      <p:ext uri="{BB962C8B-B14F-4D97-AF65-F5344CB8AC3E}">
        <p14:creationId xmlns:p14="http://schemas.microsoft.com/office/powerpoint/2010/main" val="175286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群組 264">
            <a:extLst>
              <a:ext uri="{FF2B5EF4-FFF2-40B4-BE49-F238E27FC236}">
                <a16:creationId xmlns:a16="http://schemas.microsoft.com/office/drawing/2014/main" id="{CF9F052F-EAD2-422A-A44A-E4CB00EE5E30}"/>
              </a:ext>
            </a:extLst>
          </p:cNvPr>
          <p:cNvGrpSpPr/>
          <p:nvPr/>
        </p:nvGrpSpPr>
        <p:grpSpPr>
          <a:xfrm>
            <a:off x="7304250" y="4200927"/>
            <a:ext cx="728284" cy="246221"/>
            <a:chOff x="2517007" y="6395492"/>
            <a:chExt cx="728284" cy="246221"/>
          </a:xfrm>
        </p:grpSpPr>
        <p:sp>
          <p:nvSpPr>
            <p:cNvPr id="266" name="矩形: 圓角 265">
              <a:extLst>
                <a:ext uri="{FF2B5EF4-FFF2-40B4-BE49-F238E27FC236}">
                  <a16:creationId xmlns:a16="http://schemas.microsoft.com/office/drawing/2014/main" id="{E41D15AD-1A87-43C3-9370-8960D1349C1A}"/>
                </a:ext>
              </a:extLst>
            </p:cNvPr>
            <p:cNvSpPr/>
            <p:nvPr/>
          </p:nvSpPr>
          <p:spPr>
            <a:xfrm>
              <a:off x="2517007" y="6421780"/>
              <a:ext cx="728284" cy="21544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文字方塊 266">
              <a:extLst>
                <a:ext uri="{FF2B5EF4-FFF2-40B4-BE49-F238E27FC236}">
                  <a16:creationId xmlns:a16="http://schemas.microsoft.com/office/drawing/2014/main" id="{9C7BAD4C-23BC-4817-B281-40EC9F5369CD}"/>
                </a:ext>
              </a:extLst>
            </p:cNvPr>
            <p:cNvSpPr txBox="1"/>
            <p:nvPr/>
          </p:nvSpPr>
          <p:spPr>
            <a:xfrm>
              <a:off x="2518324" y="6395492"/>
              <a:ext cx="697627" cy="246221"/>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sz="1000" b="1" dirty="0">
                  <a:solidFill>
                    <a:schemeClr val="tx1"/>
                  </a:solidFill>
                  <a:effectLst>
                    <a:outerShdw blurRad="38100" dist="38100" dir="2700000" algn="tl">
                      <a:srgbClr val="000000">
                        <a:alpha val="43137"/>
                      </a:srgbClr>
                    </a:outerShdw>
                  </a:effectLst>
                </a:rPr>
                <a:t>切換畫面</a:t>
              </a:r>
            </a:p>
          </p:txBody>
        </p:sp>
      </p:grpSp>
      <p:pic>
        <p:nvPicPr>
          <p:cNvPr id="270" name="圖片 269">
            <a:extLst>
              <a:ext uri="{FF2B5EF4-FFF2-40B4-BE49-F238E27FC236}">
                <a16:creationId xmlns:a16="http://schemas.microsoft.com/office/drawing/2014/main" id="{D7E4AF30-6DA7-4106-9204-48EB9D901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144" y="4214714"/>
            <a:ext cx="148843" cy="145237"/>
          </a:xfrm>
          <a:prstGeom prst="rect">
            <a:avLst/>
          </a:prstGeom>
        </p:spPr>
      </p:pic>
      <p:sp>
        <p:nvSpPr>
          <p:cNvPr id="274" name="文字方塊 273">
            <a:extLst>
              <a:ext uri="{FF2B5EF4-FFF2-40B4-BE49-F238E27FC236}">
                <a16:creationId xmlns:a16="http://schemas.microsoft.com/office/drawing/2014/main" id="{24E0D4AA-603E-473D-85E6-4065226EF5B0}"/>
              </a:ext>
            </a:extLst>
          </p:cNvPr>
          <p:cNvSpPr txBox="1"/>
          <p:nvPr/>
        </p:nvSpPr>
        <p:spPr>
          <a:xfrm>
            <a:off x="6447914" y="4194545"/>
            <a:ext cx="364202" cy="215444"/>
          </a:xfrm>
          <a:prstGeom prst="rect">
            <a:avLst/>
          </a:prstGeom>
          <a:noFill/>
        </p:spPr>
        <p:txBody>
          <a:bodyPr wrap="none" rtlCol="0">
            <a:spAutoFit/>
          </a:bodyPr>
          <a:lstStyle/>
          <a:p>
            <a:r>
              <a:rPr lang="en-US" altLang="zh-TW" sz="800" b="1" dirty="0"/>
              <a:t>1.2k</a:t>
            </a:r>
            <a:endParaRPr lang="zh-TW" altLang="en-US" sz="800" b="1" dirty="0"/>
          </a:p>
        </p:txBody>
      </p:sp>
      <p:grpSp>
        <p:nvGrpSpPr>
          <p:cNvPr id="271" name="群組 270">
            <a:extLst>
              <a:ext uri="{FF2B5EF4-FFF2-40B4-BE49-F238E27FC236}">
                <a16:creationId xmlns:a16="http://schemas.microsoft.com/office/drawing/2014/main" id="{F1944707-23B4-40A0-9667-D1E36CE4A148}"/>
              </a:ext>
            </a:extLst>
          </p:cNvPr>
          <p:cNvGrpSpPr/>
          <p:nvPr/>
        </p:nvGrpSpPr>
        <p:grpSpPr>
          <a:xfrm>
            <a:off x="6923575" y="4138086"/>
            <a:ext cx="440397" cy="292066"/>
            <a:chOff x="5685270" y="4918450"/>
            <a:chExt cx="543679" cy="230832"/>
          </a:xfrm>
        </p:grpSpPr>
        <p:sp>
          <p:nvSpPr>
            <p:cNvPr id="272" name="矩形: 圓角 271">
              <a:extLst>
                <a:ext uri="{FF2B5EF4-FFF2-40B4-BE49-F238E27FC236}">
                  <a16:creationId xmlns:a16="http://schemas.microsoft.com/office/drawing/2014/main" id="{9445EC55-7B63-48DD-80FF-BD04072CE6CF}"/>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文字方塊 272">
              <a:extLst>
                <a:ext uri="{FF2B5EF4-FFF2-40B4-BE49-F238E27FC236}">
                  <a16:creationId xmlns:a16="http://schemas.microsoft.com/office/drawing/2014/main" id="{7260A015-CA7D-49E7-B7CC-AFA562AB778F}"/>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281" name="文字方塊 280">
            <a:extLst>
              <a:ext uri="{FF2B5EF4-FFF2-40B4-BE49-F238E27FC236}">
                <a16:creationId xmlns:a16="http://schemas.microsoft.com/office/drawing/2014/main" id="{5FC4B13E-0423-4A6B-9927-20958B8509D9}"/>
              </a:ext>
            </a:extLst>
          </p:cNvPr>
          <p:cNvSpPr txBox="1"/>
          <p:nvPr/>
        </p:nvSpPr>
        <p:spPr>
          <a:xfrm>
            <a:off x="4554911" y="5981295"/>
            <a:ext cx="641522"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留言</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sp>
        <p:nvSpPr>
          <p:cNvPr id="248" name="文字方塊 247">
            <a:extLst>
              <a:ext uri="{FF2B5EF4-FFF2-40B4-BE49-F238E27FC236}">
                <a16:creationId xmlns:a16="http://schemas.microsoft.com/office/drawing/2014/main" id="{CE50E55A-D5CD-4006-9DC2-9828B5783C22}"/>
              </a:ext>
            </a:extLst>
          </p:cNvPr>
          <p:cNvSpPr txBox="1"/>
          <p:nvPr/>
        </p:nvSpPr>
        <p:spPr>
          <a:xfrm>
            <a:off x="6496402" y="4422471"/>
            <a:ext cx="264816" cy="276999"/>
          </a:xfrm>
          <a:prstGeom prst="rect">
            <a:avLst/>
          </a:prstGeom>
          <a:noFill/>
        </p:spPr>
        <p:txBody>
          <a:bodyPr wrap="none" rtlCol="0">
            <a:spAutoFit/>
          </a:bodyPr>
          <a:lstStyle/>
          <a:p>
            <a:r>
              <a:rPr lang="en-US" altLang="zh-TW" sz="1200" dirty="0">
                <a:solidFill>
                  <a:srgbClr val="FF0000"/>
                </a:solidFill>
              </a:rPr>
              <a:t>X</a:t>
            </a:r>
            <a:endParaRPr lang="zh-TW" altLang="en-US" sz="1200" dirty="0">
              <a:solidFill>
                <a:srgbClr val="FF0000"/>
              </a:solidFill>
            </a:endParaRPr>
          </a:p>
        </p:txBody>
      </p:sp>
      <p:grpSp>
        <p:nvGrpSpPr>
          <p:cNvPr id="277" name="群組 276">
            <a:extLst>
              <a:ext uri="{FF2B5EF4-FFF2-40B4-BE49-F238E27FC236}">
                <a16:creationId xmlns:a16="http://schemas.microsoft.com/office/drawing/2014/main" id="{66EE644A-C4A4-4F99-BC5F-05D9FE3138F6}"/>
              </a:ext>
            </a:extLst>
          </p:cNvPr>
          <p:cNvGrpSpPr/>
          <p:nvPr/>
        </p:nvGrpSpPr>
        <p:grpSpPr>
          <a:xfrm>
            <a:off x="5808101" y="4705097"/>
            <a:ext cx="595776" cy="215444"/>
            <a:chOff x="5679761" y="4937685"/>
            <a:chExt cx="565473" cy="170274"/>
          </a:xfrm>
        </p:grpSpPr>
        <p:sp>
          <p:nvSpPr>
            <p:cNvPr id="278" name="矩形: 圓角 277">
              <a:extLst>
                <a:ext uri="{FF2B5EF4-FFF2-40B4-BE49-F238E27FC236}">
                  <a16:creationId xmlns:a16="http://schemas.microsoft.com/office/drawing/2014/main" id="{D2D9AA39-F344-406A-A404-3ABA4534DB8A}"/>
                </a:ext>
              </a:extLst>
            </p:cNvPr>
            <p:cNvSpPr/>
            <p:nvPr/>
          </p:nvSpPr>
          <p:spPr>
            <a:xfrm>
              <a:off x="5717082" y="4961299"/>
              <a:ext cx="469281" cy="11411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文字方塊 278">
              <a:extLst>
                <a:ext uri="{FF2B5EF4-FFF2-40B4-BE49-F238E27FC236}">
                  <a16:creationId xmlns:a16="http://schemas.microsoft.com/office/drawing/2014/main" id="{F21EC7FE-3372-4C0E-84B6-AF6930490162}"/>
                </a:ext>
              </a:extLst>
            </p:cNvPr>
            <p:cNvSpPr txBox="1"/>
            <p:nvPr/>
          </p:nvSpPr>
          <p:spPr>
            <a:xfrm>
              <a:off x="5679761" y="4937685"/>
              <a:ext cx="565473" cy="170274"/>
            </a:xfrm>
            <a:prstGeom prst="rect">
              <a:avLst/>
            </a:prstGeom>
            <a:noFill/>
          </p:spPr>
          <p:txBody>
            <a:bodyPr wrap="square" rtlCol="0">
              <a:spAutoFit/>
            </a:bodyPr>
            <a:lstStyle/>
            <a:p>
              <a:r>
                <a:rPr lang="zh-TW" altLang="en-US" sz="800" dirty="0">
                  <a:solidFill>
                    <a:schemeClr val="bg1"/>
                  </a:solidFill>
                </a:rPr>
                <a:t>轉單成功</a:t>
              </a:r>
            </a:p>
          </p:txBody>
        </p:sp>
      </p:grpSp>
      <p:sp>
        <p:nvSpPr>
          <p:cNvPr id="246" name="文字方塊 245">
            <a:extLst>
              <a:ext uri="{FF2B5EF4-FFF2-40B4-BE49-F238E27FC236}">
                <a16:creationId xmlns:a16="http://schemas.microsoft.com/office/drawing/2014/main" id="{9022CBCF-03F5-408E-B9DC-98892443A52C}"/>
              </a:ext>
            </a:extLst>
          </p:cNvPr>
          <p:cNvSpPr txBox="1"/>
          <p:nvPr/>
        </p:nvSpPr>
        <p:spPr>
          <a:xfrm>
            <a:off x="4590122" y="4431751"/>
            <a:ext cx="1885226" cy="700192"/>
          </a:xfrm>
          <a:prstGeom prst="rect">
            <a:avLst/>
          </a:prstGeom>
          <a:noFill/>
        </p:spPr>
        <p:txBody>
          <a:bodyPr wrap="square" rtlCol="0">
            <a:spAutoFit/>
          </a:bodyPr>
          <a:lstStyle/>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郭阿田</a:t>
            </a:r>
            <a:r>
              <a:rPr lang="en-US" altLang="zh-TW" sz="1050" dirty="0">
                <a:latin typeface="微軟正黑體" panose="020B0604030504040204" pitchFamily="34" charset="-120"/>
                <a:ea typeface="微軟正黑體" panose="020B0604030504040204" pitchFamily="34" charset="-120"/>
              </a:rPr>
              <a:t>:+g</a:t>
            </a:r>
          </a:p>
          <a:p>
            <a:endParaRPr lang="en-US" altLang="zh-TW" sz="200" dirty="0">
              <a:latin typeface="微軟正黑體" panose="020B0604030504040204" pitchFamily="34" charset="-120"/>
              <a:ea typeface="微軟正黑體" panose="020B0604030504040204" pitchFamily="34" charset="-120"/>
            </a:endParaRP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馬佩佩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時尚花</a:t>
            </a:r>
            <a:r>
              <a:rPr lang="en-US" altLang="zh-TW" sz="1050" dirty="0">
                <a:latin typeface="微軟正黑體" panose="020B0604030504040204" pitchFamily="34" charset="-120"/>
                <a:ea typeface="微軟正黑體" panose="020B0604030504040204" pitchFamily="34" charset="-120"/>
              </a:rPr>
              <a:t>+1</a:t>
            </a: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游膩膩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小綠花</a:t>
            </a:r>
            <a:r>
              <a:rPr lang="en-US" altLang="zh-TW" sz="1050" dirty="0">
                <a:latin typeface="微軟正黑體" panose="020B0604030504040204" pitchFamily="34" charset="-120"/>
                <a:ea typeface="微軟正黑體" panose="020B0604030504040204" pitchFamily="34" charset="-120"/>
              </a:rPr>
              <a:t>+1</a:t>
            </a:r>
            <a:endParaRPr lang="zh-TW" altLang="en-US" sz="1050" dirty="0">
              <a:latin typeface="微軟正黑體" panose="020B0604030504040204" pitchFamily="34" charset="-120"/>
              <a:ea typeface="微軟正黑體" panose="020B0604030504040204" pitchFamily="34" charset="-120"/>
            </a:endParaRPr>
          </a:p>
        </p:txBody>
      </p:sp>
      <p:sp>
        <p:nvSpPr>
          <p:cNvPr id="285" name="文字方塊 284">
            <a:extLst>
              <a:ext uri="{FF2B5EF4-FFF2-40B4-BE49-F238E27FC236}">
                <a16:creationId xmlns:a16="http://schemas.microsoft.com/office/drawing/2014/main" id="{92607714-F9F0-489D-8479-633FD5651233}"/>
              </a:ext>
            </a:extLst>
          </p:cNvPr>
          <p:cNvSpPr txBox="1"/>
          <p:nvPr/>
        </p:nvSpPr>
        <p:spPr>
          <a:xfrm>
            <a:off x="2311733" y="4197012"/>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購買者</a:t>
            </a:r>
          </a:p>
        </p:txBody>
      </p:sp>
      <p:pic>
        <p:nvPicPr>
          <p:cNvPr id="275" name="圖片 274">
            <a:extLst>
              <a:ext uri="{FF2B5EF4-FFF2-40B4-BE49-F238E27FC236}">
                <a16:creationId xmlns:a16="http://schemas.microsoft.com/office/drawing/2014/main" id="{3966EDE6-9089-4D6A-8574-56951B973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601" y="4880503"/>
            <a:ext cx="1279847" cy="1279847"/>
          </a:xfrm>
          <a:prstGeom prst="rect">
            <a:avLst/>
          </a:prstGeom>
        </p:spPr>
      </p:pic>
      <p:sp>
        <p:nvSpPr>
          <p:cNvPr id="22" name="矩形 21">
            <a:extLst>
              <a:ext uri="{FF2B5EF4-FFF2-40B4-BE49-F238E27FC236}">
                <a16:creationId xmlns:a16="http://schemas.microsoft.com/office/drawing/2014/main" id="{93251A83-C4A1-49F8-AB0C-8A15AF239C23}"/>
              </a:ext>
            </a:extLst>
          </p:cNvPr>
          <p:cNvSpPr/>
          <p:nvPr/>
        </p:nvSpPr>
        <p:spPr>
          <a:xfrm>
            <a:off x="52110" y="78635"/>
            <a:ext cx="955048" cy="301344"/>
          </a:xfrm>
          <a:prstGeom prst="rect">
            <a:avLst/>
          </a:prstGeom>
          <a:solidFill>
            <a:srgbClr val="FFC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6C211B23-9849-4630-AB9A-7035600EB2A5}"/>
              </a:ext>
            </a:extLst>
          </p:cNvPr>
          <p:cNvSpPr/>
          <p:nvPr/>
        </p:nvSpPr>
        <p:spPr>
          <a:xfrm>
            <a:off x="9088298" y="9781"/>
            <a:ext cx="3103097"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9" name="矩形 8">
            <a:extLst>
              <a:ext uri="{FF2B5EF4-FFF2-40B4-BE49-F238E27FC236}">
                <a16:creationId xmlns:a16="http://schemas.microsoft.com/office/drawing/2014/main" id="{96914C08-B98A-4EF1-9D43-068488C324DA}"/>
              </a:ext>
            </a:extLst>
          </p:cNvPr>
          <p:cNvSpPr/>
          <p:nvPr/>
        </p:nvSpPr>
        <p:spPr>
          <a:xfrm>
            <a:off x="991082" y="78635"/>
            <a:ext cx="955048" cy="301344"/>
          </a:xfrm>
          <a:prstGeom prst="rect">
            <a:avLst/>
          </a:prstGeom>
          <a:solidFill>
            <a:schemeClr val="bg1"/>
          </a:solidFill>
          <a:ln w="952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BF73BBA4-6656-4991-B24B-DE5398E74562}"/>
              </a:ext>
            </a:extLst>
          </p:cNvPr>
          <p:cNvCxnSpPr>
            <a:cxnSpLocks/>
          </p:cNvCxnSpPr>
          <p:nvPr/>
        </p:nvCxnSpPr>
        <p:spPr>
          <a:xfrm>
            <a:off x="1929520" y="375360"/>
            <a:ext cx="7159382" cy="12775"/>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DAFCFD6-EF67-4303-A183-A7013FD69ADE}"/>
              </a:ext>
            </a:extLst>
          </p:cNvPr>
          <p:cNvCxnSpPr>
            <a:cxnSpLocks/>
          </p:cNvCxnSpPr>
          <p:nvPr/>
        </p:nvCxnSpPr>
        <p:spPr>
          <a:xfrm flipV="1">
            <a:off x="59056" y="74770"/>
            <a:ext cx="1879496" cy="329"/>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9C82E757-0260-44DC-85C8-47620F584762}"/>
              </a:ext>
            </a:extLst>
          </p:cNvPr>
          <p:cNvCxnSpPr>
            <a:cxnSpLocks/>
          </p:cNvCxnSpPr>
          <p:nvPr/>
        </p:nvCxnSpPr>
        <p:spPr>
          <a:xfrm flipH="1">
            <a:off x="34481" y="78635"/>
            <a:ext cx="30090" cy="678914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412E551E-C9DD-493C-A5EC-CFBD7BF19C30}"/>
              </a:ext>
            </a:extLst>
          </p:cNvPr>
          <p:cNvCxnSpPr>
            <a:cxnSpLocks/>
          </p:cNvCxnSpPr>
          <p:nvPr/>
        </p:nvCxnSpPr>
        <p:spPr>
          <a:xfrm>
            <a:off x="9088903" y="388135"/>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5491D0B9-D710-437D-BD16-104965F984FE}"/>
              </a:ext>
            </a:extLst>
          </p:cNvPr>
          <p:cNvSpPr txBox="1"/>
          <p:nvPr/>
        </p:nvSpPr>
        <p:spPr>
          <a:xfrm>
            <a:off x="889615" y="128628"/>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20" name="文字方塊 19">
            <a:extLst>
              <a:ext uri="{FF2B5EF4-FFF2-40B4-BE49-F238E27FC236}">
                <a16:creationId xmlns:a16="http://schemas.microsoft.com/office/drawing/2014/main" id="{8E4CB049-3FA7-41CA-871B-40B034657A80}"/>
              </a:ext>
            </a:extLst>
          </p:cNvPr>
          <p:cNvSpPr txBox="1"/>
          <p:nvPr/>
        </p:nvSpPr>
        <p:spPr>
          <a:xfrm>
            <a:off x="-58859" y="11289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98" name="文字方塊 97">
            <a:extLst>
              <a:ext uri="{FF2B5EF4-FFF2-40B4-BE49-F238E27FC236}">
                <a16:creationId xmlns:a16="http://schemas.microsoft.com/office/drawing/2014/main" id="{8A75DC57-C718-4B42-86A8-932F7B374476}"/>
              </a:ext>
            </a:extLst>
          </p:cNvPr>
          <p:cNvSpPr txBox="1"/>
          <p:nvPr/>
        </p:nvSpPr>
        <p:spPr>
          <a:xfrm>
            <a:off x="9993515" y="-20505"/>
            <a:ext cx="171072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建立直播</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準備中</a:t>
            </a:r>
          </a:p>
        </p:txBody>
      </p:sp>
      <p:sp>
        <p:nvSpPr>
          <p:cNvPr id="82" name="文字方塊 81">
            <a:extLst>
              <a:ext uri="{FF2B5EF4-FFF2-40B4-BE49-F238E27FC236}">
                <a16:creationId xmlns:a16="http://schemas.microsoft.com/office/drawing/2014/main" id="{F4364F99-14BA-4BF7-8989-81E0D3AB709F}"/>
              </a:ext>
            </a:extLst>
          </p:cNvPr>
          <p:cNvSpPr txBox="1"/>
          <p:nvPr/>
        </p:nvSpPr>
        <p:spPr>
          <a:xfrm>
            <a:off x="5499489" y="598644"/>
            <a:ext cx="1550424"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直播遊戲資訊</a:t>
            </a:r>
          </a:p>
        </p:txBody>
      </p:sp>
      <p:grpSp>
        <p:nvGrpSpPr>
          <p:cNvPr id="119" name="群組 118">
            <a:extLst>
              <a:ext uri="{FF2B5EF4-FFF2-40B4-BE49-F238E27FC236}">
                <a16:creationId xmlns:a16="http://schemas.microsoft.com/office/drawing/2014/main" id="{68C3EE9D-7EB7-48A7-8610-597902E1AE37}"/>
              </a:ext>
            </a:extLst>
          </p:cNvPr>
          <p:cNvGrpSpPr/>
          <p:nvPr/>
        </p:nvGrpSpPr>
        <p:grpSpPr>
          <a:xfrm>
            <a:off x="4399635" y="6549193"/>
            <a:ext cx="954107" cy="276999"/>
            <a:chOff x="3366443" y="5845950"/>
            <a:chExt cx="1271311" cy="386068"/>
          </a:xfrm>
        </p:grpSpPr>
        <p:sp>
          <p:nvSpPr>
            <p:cNvPr id="120" name="矩形: 圓角 119">
              <a:extLst>
                <a:ext uri="{FF2B5EF4-FFF2-40B4-BE49-F238E27FC236}">
                  <a16:creationId xmlns:a16="http://schemas.microsoft.com/office/drawing/2014/main" id="{178E0D73-4E3A-4B16-8896-5818CCEB7CD1}"/>
                </a:ext>
              </a:extLst>
            </p:cNvPr>
            <p:cNvSpPr/>
            <p:nvPr/>
          </p:nvSpPr>
          <p:spPr>
            <a:xfrm>
              <a:off x="3389560" y="5885895"/>
              <a:ext cx="1190696" cy="30777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文字方塊 120">
              <a:extLst>
                <a:ext uri="{FF2B5EF4-FFF2-40B4-BE49-F238E27FC236}">
                  <a16:creationId xmlns:a16="http://schemas.microsoft.com/office/drawing/2014/main" id="{CC1C92B8-8D80-4E5B-B97E-BF7BA19754F9}"/>
                </a:ext>
              </a:extLst>
            </p:cNvPr>
            <p:cNvSpPr txBox="1"/>
            <p:nvPr/>
          </p:nvSpPr>
          <p:spPr>
            <a:xfrm>
              <a:off x="3366443" y="5845950"/>
              <a:ext cx="1271311" cy="386068"/>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存入草稿夾</a:t>
              </a:r>
              <a:endParaRPr lang="en-US" altLang="zh-TW" sz="1200" b="1" dirty="0">
                <a:latin typeface="微軟正黑體" panose="020B0604030504040204" pitchFamily="34" charset="-120"/>
                <a:ea typeface="微軟正黑體" panose="020B0604030504040204" pitchFamily="34" charset="-120"/>
              </a:endParaRPr>
            </a:p>
          </p:txBody>
        </p:sp>
      </p:grpSp>
      <p:sp>
        <p:nvSpPr>
          <p:cNvPr id="7" name="矩形 6">
            <a:extLst>
              <a:ext uri="{FF2B5EF4-FFF2-40B4-BE49-F238E27FC236}">
                <a16:creationId xmlns:a16="http://schemas.microsoft.com/office/drawing/2014/main" id="{0C8F3566-63E0-4996-B770-53236449E004}"/>
              </a:ext>
            </a:extLst>
          </p:cNvPr>
          <p:cNvSpPr/>
          <p:nvPr/>
        </p:nvSpPr>
        <p:spPr>
          <a:xfrm>
            <a:off x="2492341" y="2492952"/>
            <a:ext cx="2822561" cy="132751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9669512A-8639-44C9-9A6B-B2C57B6C3A09}"/>
              </a:ext>
            </a:extLst>
          </p:cNvPr>
          <p:cNvGrpSpPr/>
          <p:nvPr/>
        </p:nvGrpSpPr>
        <p:grpSpPr>
          <a:xfrm>
            <a:off x="2492936" y="978857"/>
            <a:ext cx="2601473" cy="795126"/>
            <a:chOff x="2586813" y="1054144"/>
            <a:chExt cx="2279274" cy="795126"/>
          </a:xfrm>
        </p:grpSpPr>
        <p:pic>
          <p:nvPicPr>
            <p:cNvPr id="3" name="圖片 2">
              <a:extLst>
                <a:ext uri="{FF2B5EF4-FFF2-40B4-BE49-F238E27FC236}">
                  <a16:creationId xmlns:a16="http://schemas.microsoft.com/office/drawing/2014/main" id="{E3D054EA-98E8-4E15-93BB-7B4D475A8C99}"/>
                </a:ext>
              </a:extLst>
            </p:cNvPr>
            <p:cNvPicPr>
              <a:picLocks noChangeAspect="1"/>
            </p:cNvPicPr>
            <p:nvPr/>
          </p:nvPicPr>
          <p:blipFill rotWithShape="1">
            <a:blip r:embed="rId4">
              <a:extLst>
                <a:ext uri="{28A0092B-C50C-407E-A947-70E740481C1C}">
                  <a14:useLocalDpi xmlns:a14="http://schemas.microsoft.com/office/drawing/2010/main" val="0"/>
                </a:ext>
              </a:extLst>
            </a:blip>
            <a:srcRect t="14611"/>
            <a:stretch/>
          </p:blipFill>
          <p:spPr>
            <a:xfrm>
              <a:off x="2639342" y="1055914"/>
              <a:ext cx="742643" cy="438693"/>
            </a:xfrm>
            <a:prstGeom prst="rect">
              <a:avLst/>
            </a:prstGeom>
          </p:spPr>
        </p:pic>
        <p:pic>
          <p:nvPicPr>
            <p:cNvPr id="15" name="圖片 14">
              <a:extLst>
                <a:ext uri="{FF2B5EF4-FFF2-40B4-BE49-F238E27FC236}">
                  <a16:creationId xmlns:a16="http://schemas.microsoft.com/office/drawing/2014/main" id="{E9E614FC-62B7-4E5E-88D4-60EC1972ECFF}"/>
                </a:ext>
              </a:extLst>
            </p:cNvPr>
            <p:cNvPicPr>
              <a:picLocks noChangeAspect="1"/>
            </p:cNvPicPr>
            <p:nvPr/>
          </p:nvPicPr>
          <p:blipFill rotWithShape="1">
            <a:blip r:embed="rId5">
              <a:extLst>
                <a:ext uri="{28A0092B-C50C-407E-A947-70E740481C1C}">
                  <a14:useLocalDpi xmlns:a14="http://schemas.microsoft.com/office/drawing/2010/main" val="0"/>
                </a:ext>
              </a:extLst>
            </a:blip>
            <a:srcRect t="1595" b="11865"/>
            <a:stretch/>
          </p:blipFill>
          <p:spPr>
            <a:xfrm>
              <a:off x="3381393" y="1055681"/>
              <a:ext cx="742643" cy="486706"/>
            </a:xfrm>
            <a:prstGeom prst="rect">
              <a:avLst/>
            </a:prstGeom>
          </p:spPr>
        </p:pic>
        <p:sp>
          <p:nvSpPr>
            <p:cNvPr id="26" name="矩形 25">
              <a:extLst>
                <a:ext uri="{FF2B5EF4-FFF2-40B4-BE49-F238E27FC236}">
                  <a16:creationId xmlns:a16="http://schemas.microsoft.com/office/drawing/2014/main" id="{6909A908-1825-47EA-A038-43D8BC1A75BD}"/>
                </a:ext>
              </a:extLst>
            </p:cNvPr>
            <p:cNvSpPr/>
            <p:nvPr/>
          </p:nvSpPr>
          <p:spPr>
            <a:xfrm>
              <a:off x="2658925" y="1499966"/>
              <a:ext cx="742643"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33D83B-24D1-408A-8297-B8F114524AF1}"/>
                </a:ext>
              </a:extLst>
            </p:cNvPr>
            <p:cNvSpPr txBox="1"/>
            <p:nvPr/>
          </p:nvSpPr>
          <p:spPr>
            <a:xfrm>
              <a:off x="2586813" y="1472711"/>
              <a:ext cx="766557" cy="369332"/>
            </a:xfrm>
            <a:prstGeom prst="rect">
              <a:avLst/>
            </a:prstGeom>
            <a:noFill/>
          </p:spPr>
          <p:txBody>
            <a:bodyPr wrap="none" rtlCol="0">
              <a:spAutoFit/>
            </a:bodyPr>
            <a:lstStyle/>
            <a:p>
              <a:r>
                <a:rPr lang="zh-TW" altLang="en-US" sz="600" dirty="0">
                  <a:latin typeface="微軟正黑體" panose="020B0604030504040204" pitchFamily="34" charset="-120"/>
                  <a:ea typeface="微軟正黑體" panose="020B0604030504040204" pitchFamily="34" charset="-120"/>
                </a:rPr>
                <a:t>小綠花</a:t>
              </a:r>
              <a:endParaRPr lang="en-US" altLang="zh-TW" sz="600" dirty="0">
                <a:latin typeface="微軟正黑體" panose="020B0604030504040204" pitchFamily="34" charset="-120"/>
                <a:ea typeface="微軟正黑體" panose="020B0604030504040204" pitchFamily="34" charset="-120"/>
              </a:endParaRPr>
            </a:p>
            <a:p>
              <a:r>
                <a:rPr lang="zh-TW" altLang="en-US" sz="600" dirty="0">
                  <a:latin typeface="微軟正黑體" panose="020B0604030504040204" pitchFamily="34" charset="-120"/>
                  <a:ea typeface="微軟正黑體" panose="020B0604030504040204" pitchFamily="34" charset="-120"/>
                </a:rPr>
                <a:t>直播銷售價</a:t>
              </a:r>
              <a:r>
                <a:rPr lang="en-US" altLang="zh-TW" sz="600" dirty="0">
                  <a:latin typeface="微軟正黑體" panose="020B0604030504040204" pitchFamily="34" charset="-120"/>
                  <a:ea typeface="微軟正黑體" panose="020B0604030504040204" pitchFamily="34" charset="-120"/>
                </a:rPr>
                <a:t>:$800</a:t>
              </a:r>
            </a:p>
            <a:p>
              <a:r>
                <a:rPr lang="zh-TW" altLang="en-US" sz="600" dirty="0">
                  <a:latin typeface="微軟正黑體" panose="020B0604030504040204" pitchFamily="34" charset="-120"/>
                  <a:ea typeface="微軟正黑體" panose="020B0604030504040204" pitchFamily="34" charset="-120"/>
                </a:rPr>
                <a:t>販賣數量</a:t>
              </a:r>
              <a:r>
                <a:rPr lang="en-US" altLang="zh-TW" sz="600" dirty="0">
                  <a:latin typeface="微軟正黑體" panose="020B0604030504040204" pitchFamily="34" charset="-120"/>
                  <a:ea typeface="微軟正黑體" panose="020B0604030504040204" pitchFamily="34" charset="-120"/>
                </a:rPr>
                <a:t>:30/0</a:t>
              </a:r>
            </a:p>
          </p:txBody>
        </p:sp>
        <p:sp>
          <p:nvSpPr>
            <p:cNvPr id="53" name="矩形 52">
              <a:extLst>
                <a:ext uri="{FF2B5EF4-FFF2-40B4-BE49-F238E27FC236}">
                  <a16:creationId xmlns:a16="http://schemas.microsoft.com/office/drawing/2014/main" id="{08E9E814-CEA2-4C1C-BDDF-E0C79148E9FB}"/>
                </a:ext>
              </a:extLst>
            </p:cNvPr>
            <p:cNvSpPr/>
            <p:nvPr/>
          </p:nvSpPr>
          <p:spPr>
            <a:xfrm>
              <a:off x="3386378" y="1506512"/>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22F5879C-F092-4802-97DA-79598D648988}"/>
                </a:ext>
              </a:extLst>
            </p:cNvPr>
            <p:cNvSpPr txBox="1"/>
            <p:nvPr/>
          </p:nvSpPr>
          <p:spPr>
            <a:xfrm>
              <a:off x="3321214" y="1479938"/>
              <a:ext cx="766557" cy="369332"/>
            </a:xfrm>
            <a:prstGeom prst="rect">
              <a:avLst/>
            </a:prstGeom>
            <a:noFill/>
          </p:spPr>
          <p:txBody>
            <a:bodyPr wrap="non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粉色</a:t>
              </a:r>
              <a:endParaRPr lang="en-US" altLang="zh-TW" dirty="0"/>
            </a:p>
            <a:p>
              <a:r>
                <a:rPr lang="zh-TW" altLang="en-US" dirty="0"/>
                <a:t>直播銷售價</a:t>
              </a:r>
              <a:r>
                <a:rPr lang="en-US" altLang="zh-TW" dirty="0"/>
                <a:t>:$700</a:t>
              </a:r>
            </a:p>
            <a:p>
              <a:r>
                <a:rPr lang="zh-TW" altLang="en-US" dirty="0"/>
                <a:t>販賣數量</a:t>
              </a:r>
              <a:r>
                <a:rPr lang="en-US" altLang="zh-TW" dirty="0"/>
                <a:t>:15/0</a:t>
              </a:r>
            </a:p>
          </p:txBody>
        </p:sp>
        <p:pic>
          <p:nvPicPr>
            <p:cNvPr id="56" name="圖片 55">
              <a:extLst>
                <a:ext uri="{FF2B5EF4-FFF2-40B4-BE49-F238E27FC236}">
                  <a16:creationId xmlns:a16="http://schemas.microsoft.com/office/drawing/2014/main" id="{785302BE-3273-4D69-A675-18D97863F890}"/>
                </a:ext>
              </a:extLst>
            </p:cNvPr>
            <p:cNvPicPr>
              <a:picLocks noChangeAspect="1"/>
            </p:cNvPicPr>
            <p:nvPr/>
          </p:nvPicPr>
          <p:blipFill rotWithShape="1">
            <a:blip r:embed="rId5">
              <a:extLst>
                <a:ext uri="{28A0092B-C50C-407E-A947-70E740481C1C}">
                  <a14:useLocalDpi xmlns:a14="http://schemas.microsoft.com/office/drawing/2010/main" val="0"/>
                </a:ext>
              </a:extLst>
            </a:blip>
            <a:srcRect t="1595" b="11865"/>
            <a:stretch/>
          </p:blipFill>
          <p:spPr>
            <a:xfrm>
              <a:off x="4123444" y="1054144"/>
              <a:ext cx="742643" cy="470923"/>
            </a:xfrm>
            <a:prstGeom prst="rect">
              <a:avLst/>
            </a:prstGeom>
          </p:spPr>
        </p:pic>
        <p:sp>
          <p:nvSpPr>
            <p:cNvPr id="57" name="矩形 56">
              <a:extLst>
                <a:ext uri="{FF2B5EF4-FFF2-40B4-BE49-F238E27FC236}">
                  <a16:creationId xmlns:a16="http://schemas.microsoft.com/office/drawing/2014/main" id="{0D78CF30-E16F-4181-9573-EB51BFB3879A}"/>
                </a:ext>
              </a:extLst>
            </p:cNvPr>
            <p:cNvSpPr/>
            <p:nvPr/>
          </p:nvSpPr>
          <p:spPr>
            <a:xfrm>
              <a:off x="4119476" y="1516383"/>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08EAFC27-CE31-4115-ACE4-EC8E40E3D68F}"/>
                </a:ext>
              </a:extLst>
            </p:cNvPr>
            <p:cNvSpPr txBox="1"/>
            <p:nvPr/>
          </p:nvSpPr>
          <p:spPr>
            <a:xfrm>
              <a:off x="4063703" y="1479938"/>
              <a:ext cx="766557" cy="369332"/>
            </a:xfrm>
            <a:prstGeom prst="rect">
              <a:avLst/>
            </a:prstGeom>
            <a:noFill/>
          </p:spPr>
          <p:txBody>
            <a:bodyPr wrap="squar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紫色</a:t>
              </a:r>
              <a:endParaRPr lang="en-US" altLang="zh-TW" dirty="0"/>
            </a:p>
            <a:p>
              <a:r>
                <a:rPr lang="zh-TW" altLang="en-US" dirty="0"/>
                <a:t>直播銷售價</a:t>
              </a:r>
              <a:r>
                <a:rPr lang="en-US" altLang="zh-TW" dirty="0"/>
                <a:t>:$700</a:t>
              </a:r>
            </a:p>
            <a:p>
              <a:r>
                <a:rPr lang="zh-TW" altLang="en-US" dirty="0"/>
                <a:t>販賣數量</a:t>
              </a:r>
              <a:r>
                <a:rPr lang="en-US" altLang="zh-TW" dirty="0"/>
                <a:t>:30/0</a:t>
              </a:r>
            </a:p>
          </p:txBody>
        </p:sp>
      </p:grpSp>
      <p:sp>
        <p:nvSpPr>
          <p:cNvPr id="44" name="文字方塊 43">
            <a:extLst>
              <a:ext uri="{FF2B5EF4-FFF2-40B4-BE49-F238E27FC236}">
                <a16:creationId xmlns:a16="http://schemas.microsoft.com/office/drawing/2014/main" id="{0AA17214-AA4F-48C3-A752-C6AC932B44AD}"/>
              </a:ext>
            </a:extLst>
          </p:cNvPr>
          <p:cNvSpPr txBox="1"/>
          <p:nvPr/>
        </p:nvSpPr>
        <p:spPr>
          <a:xfrm>
            <a:off x="2555518" y="2528236"/>
            <a:ext cx="734037"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小綠花 </a:t>
            </a:r>
          </a:p>
        </p:txBody>
      </p:sp>
      <p:sp>
        <p:nvSpPr>
          <p:cNvPr id="48" name="文字方塊 47">
            <a:extLst>
              <a:ext uri="{FF2B5EF4-FFF2-40B4-BE49-F238E27FC236}">
                <a16:creationId xmlns:a16="http://schemas.microsoft.com/office/drawing/2014/main" id="{1F46F1F5-1B8E-4B94-96A3-EBB0492C37D0}"/>
              </a:ext>
            </a:extLst>
          </p:cNvPr>
          <p:cNvSpPr txBox="1"/>
          <p:nvPr/>
        </p:nvSpPr>
        <p:spPr>
          <a:xfrm>
            <a:off x="2419769" y="589488"/>
            <a:ext cx="1550424"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直播商品資訊</a:t>
            </a:r>
          </a:p>
        </p:txBody>
      </p:sp>
      <p:grpSp>
        <p:nvGrpSpPr>
          <p:cNvPr id="17" name="群組 16">
            <a:extLst>
              <a:ext uri="{FF2B5EF4-FFF2-40B4-BE49-F238E27FC236}">
                <a16:creationId xmlns:a16="http://schemas.microsoft.com/office/drawing/2014/main" id="{010CCF5F-1088-4318-A1F0-3FC1BFA71FD7}"/>
              </a:ext>
            </a:extLst>
          </p:cNvPr>
          <p:cNvGrpSpPr/>
          <p:nvPr/>
        </p:nvGrpSpPr>
        <p:grpSpPr>
          <a:xfrm>
            <a:off x="2582060" y="1792481"/>
            <a:ext cx="752008" cy="651391"/>
            <a:chOff x="2727916" y="1734750"/>
            <a:chExt cx="658870" cy="651391"/>
          </a:xfrm>
        </p:grpSpPr>
        <p:pic>
          <p:nvPicPr>
            <p:cNvPr id="97" name="圖片 96">
              <a:extLst>
                <a:ext uri="{FF2B5EF4-FFF2-40B4-BE49-F238E27FC236}">
                  <a16:creationId xmlns:a16="http://schemas.microsoft.com/office/drawing/2014/main" id="{F9F0BB27-5801-412A-B2C2-8517E8F1FB5B}"/>
                </a:ext>
              </a:extLst>
            </p:cNvPr>
            <p:cNvPicPr>
              <a:picLocks noChangeAspect="1"/>
            </p:cNvPicPr>
            <p:nvPr/>
          </p:nvPicPr>
          <p:blipFill rotWithShape="1">
            <a:blip r:embed="rId6"/>
            <a:srcRect l="33984" t="5254" r="36426" b="66215"/>
            <a:stretch/>
          </p:blipFill>
          <p:spPr>
            <a:xfrm>
              <a:off x="2727916" y="1734750"/>
              <a:ext cx="646332" cy="651391"/>
            </a:xfrm>
            <a:prstGeom prst="rect">
              <a:avLst/>
            </a:prstGeom>
            <a:ln>
              <a:solidFill>
                <a:schemeClr val="bg1">
                  <a:lumMod val="85000"/>
                </a:schemeClr>
              </a:solidFill>
            </a:ln>
          </p:spPr>
        </p:pic>
        <p:sp>
          <p:nvSpPr>
            <p:cNvPr id="108" name="文字方塊 107">
              <a:extLst>
                <a:ext uri="{FF2B5EF4-FFF2-40B4-BE49-F238E27FC236}">
                  <a16:creationId xmlns:a16="http://schemas.microsoft.com/office/drawing/2014/main" id="{75799EA6-C818-41C0-9C23-EA7EA6BE326B}"/>
                </a:ext>
              </a:extLst>
            </p:cNvPr>
            <p:cNvSpPr txBox="1"/>
            <p:nvPr/>
          </p:nvSpPr>
          <p:spPr>
            <a:xfrm>
              <a:off x="2740455" y="2126538"/>
              <a:ext cx="646331" cy="230832"/>
            </a:xfrm>
            <a:prstGeom prst="rect">
              <a:avLst/>
            </a:prstGeom>
            <a:solidFill>
              <a:schemeClr val="bg1"/>
            </a:solidFill>
          </p:spPr>
          <p:txBody>
            <a:bodyPr wrap="none" rtlCol="0">
              <a:spAutoFit/>
            </a:bodyPr>
            <a:lstStyle/>
            <a:p>
              <a:r>
                <a:rPr lang="zh-TW" altLang="en-US" sz="900" dirty="0">
                  <a:latin typeface="微軟正黑體" panose="020B0604030504040204" pitchFamily="34" charset="-120"/>
                  <a:ea typeface="微軟正黑體" panose="020B0604030504040204" pitchFamily="34" charset="-120"/>
                </a:rPr>
                <a:t>新增商品</a:t>
              </a:r>
            </a:p>
          </p:txBody>
        </p:sp>
      </p:grpSp>
      <p:sp>
        <p:nvSpPr>
          <p:cNvPr id="159" name="文字方塊 158">
            <a:extLst>
              <a:ext uri="{FF2B5EF4-FFF2-40B4-BE49-F238E27FC236}">
                <a16:creationId xmlns:a16="http://schemas.microsoft.com/office/drawing/2014/main" id="{2A69D3BE-1728-4778-9816-CD6FF716690C}"/>
              </a:ext>
            </a:extLst>
          </p:cNvPr>
          <p:cNvSpPr txBox="1"/>
          <p:nvPr/>
        </p:nvSpPr>
        <p:spPr>
          <a:xfrm>
            <a:off x="2527025" y="2916874"/>
            <a:ext cx="1176801" cy="261610"/>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直播銷售價格</a:t>
            </a:r>
          </a:p>
        </p:txBody>
      </p:sp>
      <p:sp>
        <p:nvSpPr>
          <p:cNvPr id="160" name="矩形 159">
            <a:extLst>
              <a:ext uri="{FF2B5EF4-FFF2-40B4-BE49-F238E27FC236}">
                <a16:creationId xmlns:a16="http://schemas.microsoft.com/office/drawing/2014/main" id="{A63BA088-E771-4E37-B3F4-D18DE48CF0F0}"/>
              </a:ext>
            </a:extLst>
          </p:cNvPr>
          <p:cNvSpPr/>
          <p:nvPr/>
        </p:nvSpPr>
        <p:spPr>
          <a:xfrm>
            <a:off x="2524443" y="965137"/>
            <a:ext cx="844399" cy="786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文字方塊 168">
            <a:extLst>
              <a:ext uri="{FF2B5EF4-FFF2-40B4-BE49-F238E27FC236}">
                <a16:creationId xmlns:a16="http://schemas.microsoft.com/office/drawing/2014/main" id="{742C6C23-D048-49A2-9052-6075E6D6E0EF}"/>
              </a:ext>
            </a:extLst>
          </p:cNvPr>
          <p:cNvSpPr txBox="1"/>
          <p:nvPr/>
        </p:nvSpPr>
        <p:spPr>
          <a:xfrm>
            <a:off x="2533834" y="3130358"/>
            <a:ext cx="857927" cy="253916"/>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欲販售數量</a:t>
            </a:r>
          </a:p>
        </p:txBody>
      </p:sp>
      <p:sp>
        <p:nvSpPr>
          <p:cNvPr id="170" name="文字方塊 169">
            <a:extLst>
              <a:ext uri="{FF2B5EF4-FFF2-40B4-BE49-F238E27FC236}">
                <a16:creationId xmlns:a16="http://schemas.microsoft.com/office/drawing/2014/main" id="{A496875B-A937-4431-BA3E-BD27B9B37CEC}"/>
              </a:ext>
            </a:extLst>
          </p:cNvPr>
          <p:cNvSpPr txBox="1"/>
          <p:nvPr/>
        </p:nvSpPr>
        <p:spPr>
          <a:xfrm>
            <a:off x="2546510" y="3347552"/>
            <a:ext cx="693786"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計時器</a:t>
            </a:r>
          </a:p>
        </p:txBody>
      </p:sp>
      <p:grpSp>
        <p:nvGrpSpPr>
          <p:cNvPr id="178" name="群組 177">
            <a:extLst>
              <a:ext uri="{FF2B5EF4-FFF2-40B4-BE49-F238E27FC236}">
                <a16:creationId xmlns:a16="http://schemas.microsoft.com/office/drawing/2014/main" id="{784FC2AD-C848-4B18-AD4F-339FE580CA49}"/>
              </a:ext>
            </a:extLst>
          </p:cNvPr>
          <p:cNvGrpSpPr/>
          <p:nvPr/>
        </p:nvGrpSpPr>
        <p:grpSpPr>
          <a:xfrm>
            <a:off x="2837523" y="3582854"/>
            <a:ext cx="684089" cy="261610"/>
            <a:chOff x="4417943" y="2274002"/>
            <a:chExt cx="545899" cy="261610"/>
          </a:xfrm>
        </p:grpSpPr>
        <p:sp>
          <p:nvSpPr>
            <p:cNvPr id="179" name="矩形: 圓角 178">
              <a:extLst>
                <a:ext uri="{FF2B5EF4-FFF2-40B4-BE49-F238E27FC236}">
                  <a16:creationId xmlns:a16="http://schemas.microsoft.com/office/drawing/2014/main" id="{9E06E2D1-95DF-49A0-88F0-8D90B27B72EA}"/>
                </a:ext>
              </a:extLst>
            </p:cNvPr>
            <p:cNvSpPr/>
            <p:nvPr/>
          </p:nvSpPr>
          <p:spPr>
            <a:xfrm>
              <a:off x="4417943" y="2303540"/>
              <a:ext cx="545899" cy="19804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80" name="文字方塊 179">
              <a:extLst>
                <a:ext uri="{FF2B5EF4-FFF2-40B4-BE49-F238E27FC236}">
                  <a16:creationId xmlns:a16="http://schemas.microsoft.com/office/drawing/2014/main" id="{382B2768-4CE8-4CC1-A1D5-998ED02B0DA5}"/>
                </a:ext>
              </a:extLst>
            </p:cNvPr>
            <p:cNvSpPr txBox="1"/>
            <p:nvPr/>
          </p:nvSpPr>
          <p:spPr>
            <a:xfrm>
              <a:off x="4486961" y="2274002"/>
              <a:ext cx="321728"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儲存</a:t>
              </a:r>
            </a:p>
          </p:txBody>
        </p:sp>
      </p:grpSp>
      <p:grpSp>
        <p:nvGrpSpPr>
          <p:cNvPr id="19" name="群組 18">
            <a:extLst>
              <a:ext uri="{FF2B5EF4-FFF2-40B4-BE49-F238E27FC236}">
                <a16:creationId xmlns:a16="http://schemas.microsoft.com/office/drawing/2014/main" id="{5A9B6E77-730B-4DBB-8332-0AAF29143E05}"/>
              </a:ext>
            </a:extLst>
          </p:cNvPr>
          <p:cNvGrpSpPr/>
          <p:nvPr/>
        </p:nvGrpSpPr>
        <p:grpSpPr>
          <a:xfrm>
            <a:off x="3955193" y="2901502"/>
            <a:ext cx="1043660" cy="253916"/>
            <a:chOff x="5363780" y="1854240"/>
            <a:chExt cx="914400" cy="253916"/>
          </a:xfrm>
        </p:grpSpPr>
        <p:sp>
          <p:nvSpPr>
            <p:cNvPr id="18" name="矩形 17">
              <a:extLst>
                <a:ext uri="{FF2B5EF4-FFF2-40B4-BE49-F238E27FC236}">
                  <a16:creationId xmlns:a16="http://schemas.microsoft.com/office/drawing/2014/main" id="{65DE02E4-FB1E-4F51-B0E7-C463D846AE2E}"/>
                </a:ext>
              </a:extLst>
            </p:cNvPr>
            <p:cNvSpPr/>
            <p:nvPr/>
          </p:nvSpPr>
          <p:spPr>
            <a:xfrm>
              <a:off x="5363780" y="1881125"/>
              <a:ext cx="914400" cy="189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1CCBD79F-AA4C-4460-BEDF-44A1ABCB980E}"/>
                </a:ext>
              </a:extLst>
            </p:cNvPr>
            <p:cNvSpPr txBox="1"/>
            <p:nvPr/>
          </p:nvSpPr>
          <p:spPr>
            <a:xfrm>
              <a:off x="5584421" y="1854240"/>
              <a:ext cx="567032" cy="253916"/>
            </a:xfrm>
            <a:prstGeom prst="rect">
              <a:avLst/>
            </a:prstGeom>
            <a:noFill/>
          </p:spPr>
          <p:txBody>
            <a:bodyPr wrap="square" rtlCol="0">
              <a:spAutoFit/>
            </a:bodyPr>
            <a:lstStyle/>
            <a:p>
              <a:r>
                <a:rPr lang="en-US" altLang="zh-TW" sz="1050" dirty="0">
                  <a:latin typeface="微軟正黑體" panose="020B0604030504040204" pitchFamily="34" charset="-120"/>
                  <a:ea typeface="微軟正黑體" panose="020B0604030504040204" pitchFamily="34" charset="-120"/>
                </a:rPr>
                <a:t>800</a:t>
              </a:r>
              <a:r>
                <a:rPr lang="zh-TW" altLang="en-US" sz="1050" dirty="0">
                  <a:latin typeface="微軟正黑體" panose="020B0604030504040204" pitchFamily="34" charset="-120"/>
                  <a:ea typeface="微軟正黑體" panose="020B0604030504040204" pitchFamily="34" charset="-120"/>
                </a:rPr>
                <a:t>元</a:t>
              </a:r>
            </a:p>
          </p:txBody>
        </p:sp>
      </p:grpSp>
      <p:grpSp>
        <p:nvGrpSpPr>
          <p:cNvPr id="190" name="群組 189">
            <a:extLst>
              <a:ext uri="{FF2B5EF4-FFF2-40B4-BE49-F238E27FC236}">
                <a16:creationId xmlns:a16="http://schemas.microsoft.com/office/drawing/2014/main" id="{5469D7C1-60FA-40AC-B234-D6D7CB98AB86}"/>
              </a:ext>
            </a:extLst>
          </p:cNvPr>
          <p:cNvGrpSpPr/>
          <p:nvPr/>
        </p:nvGrpSpPr>
        <p:grpSpPr>
          <a:xfrm>
            <a:off x="3949628" y="3111223"/>
            <a:ext cx="1043660" cy="253916"/>
            <a:chOff x="5363780" y="1854337"/>
            <a:chExt cx="914400" cy="253916"/>
          </a:xfrm>
        </p:grpSpPr>
        <p:sp>
          <p:nvSpPr>
            <p:cNvPr id="191" name="矩形 190">
              <a:extLst>
                <a:ext uri="{FF2B5EF4-FFF2-40B4-BE49-F238E27FC236}">
                  <a16:creationId xmlns:a16="http://schemas.microsoft.com/office/drawing/2014/main" id="{1F38FAA8-3C19-4F39-AA1D-9F7943E51D00}"/>
                </a:ext>
              </a:extLst>
            </p:cNvPr>
            <p:cNvSpPr/>
            <p:nvPr/>
          </p:nvSpPr>
          <p:spPr>
            <a:xfrm>
              <a:off x="5363780" y="1881125"/>
              <a:ext cx="914400" cy="189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文字方塊 191">
              <a:extLst>
                <a:ext uri="{FF2B5EF4-FFF2-40B4-BE49-F238E27FC236}">
                  <a16:creationId xmlns:a16="http://schemas.microsoft.com/office/drawing/2014/main" id="{FB7CFEED-EC56-4E67-9F81-30F3FF1F6F25}"/>
                </a:ext>
              </a:extLst>
            </p:cNvPr>
            <p:cNvSpPr txBox="1"/>
            <p:nvPr/>
          </p:nvSpPr>
          <p:spPr>
            <a:xfrm>
              <a:off x="5616429" y="1854337"/>
              <a:ext cx="519200" cy="253916"/>
            </a:xfrm>
            <a:prstGeom prst="rect">
              <a:avLst/>
            </a:prstGeom>
            <a:noFill/>
          </p:spPr>
          <p:txBody>
            <a:bodyPr wrap="square" rtlCol="0">
              <a:spAutoFit/>
            </a:bodyPr>
            <a:lstStyle/>
            <a:p>
              <a:r>
                <a:rPr lang="en-US" altLang="zh-TW" sz="1050" dirty="0">
                  <a:latin typeface="微軟正黑體" panose="020B0604030504040204" pitchFamily="34" charset="-120"/>
                  <a:ea typeface="微軟正黑體" panose="020B0604030504040204" pitchFamily="34" charset="-120"/>
                </a:rPr>
                <a:t>30</a:t>
              </a:r>
              <a:r>
                <a:rPr lang="zh-TW" altLang="en-US" sz="1050" dirty="0">
                  <a:latin typeface="微軟正黑體" panose="020B0604030504040204" pitchFamily="34" charset="-120"/>
                  <a:ea typeface="微軟正黑體" panose="020B0604030504040204" pitchFamily="34" charset="-120"/>
                </a:rPr>
                <a:t>個</a:t>
              </a:r>
            </a:p>
          </p:txBody>
        </p:sp>
      </p:grpSp>
      <p:grpSp>
        <p:nvGrpSpPr>
          <p:cNvPr id="193" name="群組 192">
            <a:extLst>
              <a:ext uri="{FF2B5EF4-FFF2-40B4-BE49-F238E27FC236}">
                <a16:creationId xmlns:a16="http://schemas.microsoft.com/office/drawing/2014/main" id="{3734FB35-DE90-4656-A18C-BB722A7632B9}"/>
              </a:ext>
            </a:extLst>
          </p:cNvPr>
          <p:cNvGrpSpPr/>
          <p:nvPr/>
        </p:nvGrpSpPr>
        <p:grpSpPr>
          <a:xfrm>
            <a:off x="3962574" y="3309870"/>
            <a:ext cx="1043660" cy="253916"/>
            <a:chOff x="5363780" y="1828549"/>
            <a:chExt cx="914400" cy="253916"/>
          </a:xfrm>
        </p:grpSpPr>
        <p:sp>
          <p:nvSpPr>
            <p:cNvPr id="194" name="矩形 193">
              <a:extLst>
                <a:ext uri="{FF2B5EF4-FFF2-40B4-BE49-F238E27FC236}">
                  <a16:creationId xmlns:a16="http://schemas.microsoft.com/office/drawing/2014/main" id="{E0D9149A-FAA6-490C-8EAF-1C53C4A5CE73}"/>
                </a:ext>
              </a:extLst>
            </p:cNvPr>
            <p:cNvSpPr/>
            <p:nvPr/>
          </p:nvSpPr>
          <p:spPr>
            <a:xfrm>
              <a:off x="5363780" y="1881125"/>
              <a:ext cx="914400" cy="189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文字方塊 194">
              <a:extLst>
                <a:ext uri="{FF2B5EF4-FFF2-40B4-BE49-F238E27FC236}">
                  <a16:creationId xmlns:a16="http://schemas.microsoft.com/office/drawing/2014/main" id="{FC7E79DD-8153-4F3C-BFD2-A1D087051837}"/>
                </a:ext>
              </a:extLst>
            </p:cNvPr>
            <p:cNvSpPr txBox="1"/>
            <p:nvPr/>
          </p:nvSpPr>
          <p:spPr>
            <a:xfrm>
              <a:off x="5492618" y="1828549"/>
              <a:ext cx="733271" cy="253916"/>
            </a:xfrm>
            <a:prstGeom prst="rect">
              <a:avLst/>
            </a:prstGeom>
            <a:noFill/>
          </p:spPr>
          <p:txBody>
            <a:bodyPr wrap="square" rtlCol="0">
              <a:spAutoFit/>
            </a:bodyPr>
            <a:lstStyle/>
            <a:p>
              <a:r>
                <a:rPr lang="en-US" altLang="zh-TW" sz="1050" dirty="0">
                  <a:latin typeface="微軟正黑體" panose="020B0604030504040204" pitchFamily="34" charset="-120"/>
                  <a:ea typeface="微軟正黑體" panose="020B0604030504040204" pitchFamily="34" charset="-120"/>
                </a:rPr>
                <a:t>00:02:00</a:t>
              </a:r>
              <a:endParaRPr lang="zh-TW" altLang="en-US" sz="1050" dirty="0">
                <a:latin typeface="微軟正黑體" panose="020B0604030504040204" pitchFamily="34" charset="-120"/>
                <a:ea typeface="微軟正黑體" panose="020B0604030504040204" pitchFamily="34" charset="-120"/>
              </a:endParaRPr>
            </a:p>
          </p:txBody>
        </p:sp>
      </p:grpSp>
      <p:grpSp>
        <p:nvGrpSpPr>
          <p:cNvPr id="196" name="群組 195">
            <a:extLst>
              <a:ext uri="{FF2B5EF4-FFF2-40B4-BE49-F238E27FC236}">
                <a16:creationId xmlns:a16="http://schemas.microsoft.com/office/drawing/2014/main" id="{230CF2C3-7CAD-4DD9-B813-10C876FAB742}"/>
              </a:ext>
            </a:extLst>
          </p:cNvPr>
          <p:cNvGrpSpPr/>
          <p:nvPr/>
        </p:nvGrpSpPr>
        <p:grpSpPr>
          <a:xfrm>
            <a:off x="4135642" y="3592141"/>
            <a:ext cx="684089" cy="261610"/>
            <a:chOff x="4417943" y="2274002"/>
            <a:chExt cx="545899" cy="261610"/>
          </a:xfrm>
        </p:grpSpPr>
        <p:sp>
          <p:nvSpPr>
            <p:cNvPr id="197" name="矩形: 圓角 196">
              <a:extLst>
                <a:ext uri="{FF2B5EF4-FFF2-40B4-BE49-F238E27FC236}">
                  <a16:creationId xmlns:a16="http://schemas.microsoft.com/office/drawing/2014/main" id="{710E0CE9-A8AB-4C5A-9644-1BE37E08E841}"/>
                </a:ext>
              </a:extLst>
            </p:cNvPr>
            <p:cNvSpPr/>
            <p:nvPr/>
          </p:nvSpPr>
          <p:spPr>
            <a:xfrm>
              <a:off x="4417943" y="2303540"/>
              <a:ext cx="545899" cy="19804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98" name="文字方塊 197">
              <a:extLst>
                <a:ext uri="{FF2B5EF4-FFF2-40B4-BE49-F238E27FC236}">
                  <a16:creationId xmlns:a16="http://schemas.microsoft.com/office/drawing/2014/main" id="{41B4A010-C950-439C-AD0F-04211BD6B933}"/>
                </a:ext>
              </a:extLst>
            </p:cNvPr>
            <p:cNvSpPr txBox="1"/>
            <p:nvPr/>
          </p:nvSpPr>
          <p:spPr>
            <a:xfrm>
              <a:off x="4486961" y="2274002"/>
              <a:ext cx="425156"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刪除</a:t>
              </a:r>
            </a:p>
          </p:txBody>
        </p:sp>
      </p:grpSp>
      <p:sp>
        <p:nvSpPr>
          <p:cNvPr id="199" name="文字方塊 198">
            <a:extLst>
              <a:ext uri="{FF2B5EF4-FFF2-40B4-BE49-F238E27FC236}">
                <a16:creationId xmlns:a16="http://schemas.microsoft.com/office/drawing/2014/main" id="{49AA21B5-18FD-493F-B68B-AAC310F2DF92}"/>
              </a:ext>
            </a:extLst>
          </p:cNvPr>
          <p:cNvSpPr txBox="1"/>
          <p:nvPr/>
        </p:nvSpPr>
        <p:spPr>
          <a:xfrm>
            <a:off x="6136130" y="1023690"/>
            <a:ext cx="1210588" cy="215444"/>
          </a:xfrm>
          <a:prstGeom prst="rect">
            <a:avLst/>
          </a:prstGeom>
          <a:noFill/>
        </p:spPr>
        <p:txBody>
          <a:bodyPr wrap="none" rtlCol="0">
            <a:spAutoFit/>
          </a:bodyPr>
          <a:lstStyle>
            <a:defPPr>
              <a:defRPr lang="zh-TW"/>
            </a:defPPr>
            <a:lvl1pPr>
              <a:defRPr sz="1100" b="1" u="sng">
                <a:solidFill>
                  <a:schemeClr val="tx2">
                    <a:lumMod val="60000"/>
                    <a:lumOff val="40000"/>
                  </a:schemeClr>
                </a:solidFill>
                <a:latin typeface="微軟正黑體" panose="020B0604030504040204" pitchFamily="34" charset="-120"/>
                <a:ea typeface="微軟正黑體" panose="020B0604030504040204" pitchFamily="34" charset="-120"/>
              </a:defRPr>
            </a:lvl1pPr>
          </a:lstStyle>
          <a:p>
            <a:r>
              <a:rPr lang="zh-TW" altLang="en-US" sz="800" dirty="0"/>
              <a:t>點選項目即可進行修改</a:t>
            </a:r>
          </a:p>
        </p:txBody>
      </p:sp>
      <p:sp>
        <p:nvSpPr>
          <p:cNvPr id="186" name="文字方塊 185">
            <a:extLst>
              <a:ext uri="{FF2B5EF4-FFF2-40B4-BE49-F238E27FC236}">
                <a16:creationId xmlns:a16="http://schemas.microsoft.com/office/drawing/2014/main" id="{7841E2FD-41B4-4AF4-9C9F-4515B6DE632D}"/>
              </a:ext>
            </a:extLst>
          </p:cNvPr>
          <p:cNvSpPr txBox="1"/>
          <p:nvPr/>
        </p:nvSpPr>
        <p:spPr>
          <a:xfrm>
            <a:off x="8344341" y="498525"/>
            <a:ext cx="670410" cy="246221"/>
          </a:xfrm>
          <a:prstGeom prst="rect">
            <a:avLst/>
          </a:prstGeom>
          <a:noFill/>
          <a:ln>
            <a:solidFill>
              <a:schemeClr val="accent4"/>
            </a:solidFill>
          </a:ln>
        </p:spPr>
        <p:txBody>
          <a:bodyPr wrap="square" rtlCol="0">
            <a:spAutoFit/>
          </a:bodyPr>
          <a:lstStyle/>
          <a:p>
            <a:endParaRPr lang="zh-TW" altLang="en-US" sz="1000" b="1" dirty="0">
              <a:solidFill>
                <a:srgbClr val="C00000"/>
              </a:solidFill>
              <a:latin typeface="微軟正黑體" panose="020B0604030504040204" pitchFamily="34" charset="-120"/>
              <a:ea typeface="微軟正黑體" panose="020B0604030504040204" pitchFamily="34" charset="-120"/>
            </a:endParaRPr>
          </a:p>
        </p:txBody>
      </p:sp>
      <p:sp>
        <p:nvSpPr>
          <p:cNvPr id="185" name="文字方塊 184">
            <a:extLst>
              <a:ext uri="{FF2B5EF4-FFF2-40B4-BE49-F238E27FC236}">
                <a16:creationId xmlns:a16="http://schemas.microsoft.com/office/drawing/2014/main" id="{93F8FE0C-ADC8-4E31-9545-57B4212511E2}"/>
              </a:ext>
            </a:extLst>
          </p:cNvPr>
          <p:cNvSpPr txBox="1"/>
          <p:nvPr/>
        </p:nvSpPr>
        <p:spPr>
          <a:xfrm>
            <a:off x="8382680" y="499703"/>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準備中</a:t>
            </a:r>
          </a:p>
        </p:txBody>
      </p:sp>
      <p:grpSp>
        <p:nvGrpSpPr>
          <p:cNvPr id="201" name="群組 200">
            <a:extLst>
              <a:ext uri="{FF2B5EF4-FFF2-40B4-BE49-F238E27FC236}">
                <a16:creationId xmlns:a16="http://schemas.microsoft.com/office/drawing/2014/main" id="{AA3E2A03-5AD0-4D6C-8B8C-5C84E88E6286}"/>
              </a:ext>
            </a:extLst>
          </p:cNvPr>
          <p:cNvGrpSpPr/>
          <p:nvPr/>
        </p:nvGrpSpPr>
        <p:grpSpPr>
          <a:xfrm>
            <a:off x="8236967" y="1008073"/>
            <a:ext cx="646331" cy="230832"/>
            <a:chOff x="2911233" y="3869601"/>
            <a:chExt cx="716453" cy="230832"/>
          </a:xfrm>
        </p:grpSpPr>
        <p:sp>
          <p:nvSpPr>
            <p:cNvPr id="202" name="矩形: 圓角 201">
              <a:extLst>
                <a:ext uri="{FF2B5EF4-FFF2-40B4-BE49-F238E27FC236}">
                  <a16:creationId xmlns:a16="http://schemas.microsoft.com/office/drawing/2014/main" id="{B2187C96-EB8A-41CB-9DB7-920B5296269F}"/>
                </a:ext>
              </a:extLst>
            </p:cNvPr>
            <p:cNvSpPr/>
            <p:nvPr/>
          </p:nvSpPr>
          <p:spPr>
            <a:xfrm>
              <a:off x="2974824" y="3887596"/>
              <a:ext cx="608433" cy="17579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文字方塊 202">
              <a:extLst>
                <a:ext uri="{FF2B5EF4-FFF2-40B4-BE49-F238E27FC236}">
                  <a16:creationId xmlns:a16="http://schemas.microsoft.com/office/drawing/2014/main" id="{1B08057F-2690-41B3-9BC0-188C5ADB6E37}"/>
                </a:ext>
              </a:extLst>
            </p:cNvPr>
            <p:cNvSpPr txBox="1"/>
            <p:nvPr/>
          </p:nvSpPr>
          <p:spPr>
            <a:xfrm>
              <a:off x="2911233" y="3869601"/>
              <a:ext cx="716453" cy="230832"/>
            </a:xfrm>
            <a:prstGeom prst="rect">
              <a:avLst/>
            </a:prstGeom>
            <a:noFill/>
            <a:ln>
              <a:noFill/>
            </a:ln>
          </p:spPr>
          <p:txBody>
            <a:bodyPr wrap="none" rtlCol="0">
              <a:spAutoFit/>
            </a:bodyPr>
            <a:lstStyle/>
            <a:p>
              <a:r>
                <a:rPr lang="zh-TW" altLang="en-US" sz="900" b="1" dirty="0">
                  <a:latin typeface="微軟正黑體" panose="020B0604030504040204" pitchFamily="34" charset="-120"/>
                  <a:ea typeface="微軟正黑體" panose="020B0604030504040204" pitchFamily="34" charset="-120"/>
                </a:rPr>
                <a:t>新增活動</a:t>
              </a:r>
            </a:p>
          </p:txBody>
        </p:sp>
      </p:grpSp>
      <p:sp>
        <p:nvSpPr>
          <p:cNvPr id="204" name="文字方塊 203">
            <a:extLst>
              <a:ext uri="{FF2B5EF4-FFF2-40B4-BE49-F238E27FC236}">
                <a16:creationId xmlns:a16="http://schemas.microsoft.com/office/drawing/2014/main" id="{EF31FA30-C8FB-4192-870D-5C5187F62829}"/>
              </a:ext>
            </a:extLst>
          </p:cNvPr>
          <p:cNvSpPr txBox="1"/>
          <p:nvPr/>
        </p:nvSpPr>
        <p:spPr>
          <a:xfrm>
            <a:off x="5430172" y="993900"/>
            <a:ext cx="800219" cy="276999"/>
          </a:xfrm>
          <a:prstGeom prst="rect">
            <a:avLst/>
          </a:prstGeom>
          <a:noFill/>
        </p:spPr>
        <p:txBody>
          <a:bodyPr wrap="non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遊戲項目</a:t>
            </a:r>
          </a:p>
        </p:txBody>
      </p:sp>
      <p:cxnSp>
        <p:nvCxnSpPr>
          <p:cNvPr id="205" name="直線接點 204">
            <a:extLst>
              <a:ext uri="{FF2B5EF4-FFF2-40B4-BE49-F238E27FC236}">
                <a16:creationId xmlns:a16="http://schemas.microsoft.com/office/drawing/2014/main" id="{5D35E837-4C16-4A5B-9FE6-CBCED1BD89B7}"/>
              </a:ext>
            </a:extLst>
          </p:cNvPr>
          <p:cNvCxnSpPr>
            <a:cxnSpLocks/>
          </p:cNvCxnSpPr>
          <p:nvPr/>
        </p:nvCxnSpPr>
        <p:spPr>
          <a:xfrm>
            <a:off x="5499489" y="1257427"/>
            <a:ext cx="332119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6" name="文字方塊 205">
            <a:extLst>
              <a:ext uri="{FF2B5EF4-FFF2-40B4-BE49-F238E27FC236}">
                <a16:creationId xmlns:a16="http://schemas.microsoft.com/office/drawing/2014/main" id="{C732F089-F58A-4673-A408-400DDEC09D62}"/>
              </a:ext>
            </a:extLst>
          </p:cNvPr>
          <p:cNvSpPr txBox="1"/>
          <p:nvPr/>
        </p:nvSpPr>
        <p:spPr>
          <a:xfrm>
            <a:off x="5405727" y="1301865"/>
            <a:ext cx="1577676"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終極密碼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兔兔娃▼</a:t>
            </a:r>
          </a:p>
        </p:txBody>
      </p:sp>
      <p:sp>
        <p:nvSpPr>
          <p:cNvPr id="207" name="文字方塊 206">
            <a:extLst>
              <a:ext uri="{FF2B5EF4-FFF2-40B4-BE49-F238E27FC236}">
                <a16:creationId xmlns:a16="http://schemas.microsoft.com/office/drawing/2014/main" id="{282FFD2A-04EE-4D22-A7A7-AD8E455B74A9}"/>
              </a:ext>
            </a:extLst>
          </p:cNvPr>
          <p:cNvSpPr txBox="1"/>
          <p:nvPr/>
        </p:nvSpPr>
        <p:spPr>
          <a:xfrm>
            <a:off x="5404855" y="2050050"/>
            <a:ext cx="2385589"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投票</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大家希望情人節收到哪種花束</a:t>
            </a:r>
            <a:r>
              <a:rPr lang="en-US" altLang="zh-TW" sz="1000" dirty="0">
                <a:latin typeface="微軟正黑體" panose="020B0604030504040204" pitchFamily="34" charset="-120"/>
                <a:ea typeface="微軟正黑體" panose="020B0604030504040204" pitchFamily="34" charset="-120"/>
              </a:rPr>
              <a:t>? </a:t>
            </a:r>
            <a:r>
              <a:rPr lang="zh-TW" altLang="en-US" sz="1000" dirty="0">
                <a:latin typeface="微軟正黑體" panose="020B0604030504040204" pitchFamily="34" charset="-120"/>
                <a:ea typeface="微軟正黑體" panose="020B0604030504040204" pitchFamily="34" charset="-120"/>
              </a:rPr>
              <a:t>▲</a:t>
            </a:r>
            <a:endParaRPr lang="en-US" altLang="zh-TW" sz="1000" dirty="0">
              <a:latin typeface="微軟正黑體" panose="020B0604030504040204" pitchFamily="34" charset="-120"/>
              <a:ea typeface="微軟正黑體" panose="020B0604030504040204" pitchFamily="34" charset="-120"/>
            </a:endParaRPr>
          </a:p>
        </p:txBody>
      </p:sp>
      <p:sp>
        <p:nvSpPr>
          <p:cNvPr id="208" name="文字方塊 207">
            <a:extLst>
              <a:ext uri="{FF2B5EF4-FFF2-40B4-BE49-F238E27FC236}">
                <a16:creationId xmlns:a16="http://schemas.microsoft.com/office/drawing/2014/main" id="{64E40B45-9931-4981-A54F-F824BDBA8DBD}"/>
              </a:ext>
            </a:extLst>
          </p:cNvPr>
          <p:cNvSpPr txBox="1"/>
          <p:nvPr/>
        </p:nvSpPr>
        <p:spPr>
          <a:xfrm>
            <a:off x="5419876" y="2518799"/>
            <a:ext cx="1960793"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關鍵字</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好友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小豬娃▲</a:t>
            </a:r>
          </a:p>
        </p:txBody>
      </p:sp>
      <p:grpSp>
        <p:nvGrpSpPr>
          <p:cNvPr id="29" name="群組 28">
            <a:extLst>
              <a:ext uri="{FF2B5EF4-FFF2-40B4-BE49-F238E27FC236}">
                <a16:creationId xmlns:a16="http://schemas.microsoft.com/office/drawing/2014/main" id="{079056C5-5BBB-441E-99F2-E05F89308CC3}"/>
              </a:ext>
            </a:extLst>
          </p:cNvPr>
          <p:cNvGrpSpPr/>
          <p:nvPr/>
        </p:nvGrpSpPr>
        <p:grpSpPr>
          <a:xfrm>
            <a:off x="5757709" y="2243642"/>
            <a:ext cx="657967" cy="246221"/>
            <a:chOff x="5550189" y="1794027"/>
            <a:chExt cx="657967" cy="246221"/>
          </a:xfrm>
        </p:grpSpPr>
        <p:pic>
          <p:nvPicPr>
            <p:cNvPr id="209" name="圖片 208">
              <a:extLst>
                <a:ext uri="{FF2B5EF4-FFF2-40B4-BE49-F238E27FC236}">
                  <a16:creationId xmlns:a16="http://schemas.microsoft.com/office/drawing/2014/main" id="{E78CE3E6-531C-4E7B-8685-40DBEF6D3B12}"/>
                </a:ext>
              </a:extLst>
            </p:cNvPr>
            <p:cNvPicPr>
              <a:picLocks noChangeAspect="1"/>
            </p:cNvPicPr>
            <p:nvPr/>
          </p:nvPicPr>
          <p:blipFill rotWithShape="1">
            <a:blip r:embed="rId7"/>
            <a:srcRect l="27600" t="42798" r="69760" b="52255"/>
            <a:stretch/>
          </p:blipFill>
          <p:spPr>
            <a:xfrm>
              <a:off x="5550189" y="1836761"/>
              <a:ext cx="164960" cy="173862"/>
            </a:xfrm>
            <a:prstGeom prst="rect">
              <a:avLst/>
            </a:prstGeom>
          </p:spPr>
        </p:pic>
        <p:sp>
          <p:nvSpPr>
            <p:cNvPr id="212" name="文字方塊 211">
              <a:extLst>
                <a:ext uri="{FF2B5EF4-FFF2-40B4-BE49-F238E27FC236}">
                  <a16:creationId xmlns:a16="http://schemas.microsoft.com/office/drawing/2014/main" id="{DDF6044A-D2B9-49E0-B46D-4ED8285EF59F}"/>
                </a:ext>
              </a:extLst>
            </p:cNvPr>
            <p:cNvSpPr txBox="1"/>
            <p:nvPr/>
          </p:nvSpPr>
          <p:spPr>
            <a:xfrm>
              <a:off x="5637166" y="1794027"/>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玫瑰</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F788FD2E-8DDF-4678-89DE-753849D0E96A}"/>
              </a:ext>
            </a:extLst>
          </p:cNvPr>
          <p:cNvGrpSpPr/>
          <p:nvPr/>
        </p:nvGrpSpPr>
        <p:grpSpPr>
          <a:xfrm>
            <a:off x="6400558" y="2243979"/>
            <a:ext cx="715058" cy="246221"/>
            <a:chOff x="6628700" y="1803320"/>
            <a:chExt cx="715058" cy="246221"/>
          </a:xfrm>
        </p:grpSpPr>
        <p:pic>
          <p:nvPicPr>
            <p:cNvPr id="210" name="圖片 209">
              <a:extLst>
                <a:ext uri="{FF2B5EF4-FFF2-40B4-BE49-F238E27FC236}">
                  <a16:creationId xmlns:a16="http://schemas.microsoft.com/office/drawing/2014/main" id="{4D6BF210-550F-412E-83E4-2166CB3F6E3E}"/>
                </a:ext>
              </a:extLst>
            </p:cNvPr>
            <p:cNvPicPr>
              <a:picLocks noChangeAspect="1"/>
            </p:cNvPicPr>
            <p:nvPr/>
          </p:nvPicPr>
          <p:blipFill rotWithShape="1">
            <a:blip r:embed="rId7"/>
            <a:srcRect l="30119" t="42798" r="67199" b="52255"/>
            <a:stretch/>
          </p:blipFill>
          <p:spPr>
            <a:xfrm>
              <a:off x="6628700" y="1835167"/>
              <a:ext cx="193887" cy="201136"/>
            </a:xfrm>
            <a:prstGeom prst="rect">
              <a:avLst/>
            </a:prstGeom>
          </p:spPr>
        </p:pic>
        <p:sp>
          <p:nvSpPr>
            <p:cNvPr id="213" name="文字方塊 212">
              <a:extLst>
                <a:ext uri="{FF2B5EF4-FFF2-40B4-BE49-F238E27FC236}">
                  <a16:creationId xmlns:a16="http://schemas.microsoft.com/office/drawing/2014/main" id="{1FD3F031-5AEE-4C2F-B1C4-720845A6627E}"/>
                </a:ext>
              </a:extLst>
            </p:cNvPr>
            <p:cNvSpPr txBox="1"/>
            <p:nvPr/>
          </p:nvSpPr>
          <p:spPr>
            <a:xfrm>
              <a:off x="6772768" y="1803320"/>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百合</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1" name="群組 30">
            <a:extLst>
              <a:ext uri="{FF2B5EF4-FFF2-40B4-BE49-F238E27FC236}">
                <a16:creationId xmlns:a16="http://schemas.microsoft.com/office/drawing/2014/main" id="{AAF44535-8E35-4799-B0B8-296483EDAB3D}"/>
              </a:ext>
            </a:extLst>
          </p:cNvPr>
          <p:cNvGrpSpPr/>
          <p:nvPr/>
        </p:nvGrpSpPr>
        <p:grpSpPr>
          <a:xfrm>
            <a:off x="7083868" y="2259285"/>
            <a:ext cx="669801" cy="246221"/>
            <a:chOff x="7699980" y="1819129"/>
            <a:chExt cx="669801" cy="246221"/>
          </a:xfrm>
        </p:grpSpPr>
        <p:pic>
          <p:nvPicPr>
            <p:cNvPr id="211" name="圖片 210">
              <a:extLst>
                <a:ext uri="{FF2B5EF4-FFF2-40B4-BE49-F238E27FC236}">
                  <a16:creationId xmlns:a16="http://schemas.microsoft.com/office/drawing/2014/main" id="{E0200D3E-302A-4DD8-B0BF-A40681691E4E}"/>
                </a:ext>
              </a:extLst>
            </p:cNvPr>
            <p:cNvPicPr>
              <a:picLocks noChangeAspect="1"/>
            </p:cNvPicPr>
            <p:nvPr/>
          </p:nvPicPr>
          <p:blipFill rotWithShape="1">
            <a:blip r:embed="rId7"/>
            <a:srcRect l="32581" t="42798" r="64810" b="52255"/>
            <a:stretch/>
          </p:blipFill>
          <p:spPr>
            <a:xfrm>
              <a:off x="7699980" y="1840109"/>
              <a:ext cx="172081" cy="176360"/>
            </a:xfrm>
            <a:prstGeom prst="rect">
              <a:avLst/>
            </a:prstGeom>
          </p:spPr>
        </p:pic>
        <p:sp>
          <p:nvSpPr>
            <p:cNvPr id="214" name="文字方塊 213">
              <a:extLst>
                <a:ext uri="{FF2B5EF4-FFF2-40B4-BE49-F238E27FC236}">
                  <a16:creationId xmlns:a16="http://schemas.microsoft.com/office/drawing/2014/main" id="{B86D2765-2C3B-4950-9A44-A22ABCEFAAA0}"/>
                </a:ext>
              </a:extLst>
            </p:cNvPr>
            <p:cNvSpPr txBox="1"/>
            <p:nvPr/>
          </p:nvSpPr>
          <p:spPr>
            <a:xfrm>
              <a:off x="7798791" y="1819129"/>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桔梗</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sp>
        <p:nvSpPr>
          <p:cNvPr id="215" name="文字方塊 214">
            <a:extLst>
              <a:ext uri="{FF2B5EF4-FFF2-40B4-BE49-F238E27FC236}">
                <a16:creationId xmlns:a16="http://schemas.microsoft.com/office/drawing/2014/main" id="{BDCCC608-DE26-429E-9DF8-E920ECC28989}"/>
              </a:ext>
            </a:extLst>
          </p:cNvPr>
          <p:cNvSpPr txBox="1"/>
          <p:nvPr/>
        </p:nvSpPr>
        <p:spPr>
          <a:xfrm>
            <a:off x="5717960" y="1472147"/>
            <a:ext cx="1412566" cy="553998"/>
          </a:xfrm>
          <a:prstGeom prst="rect">
            <a:avLst/>
          </a:prstGeom>
          <a:noFill/>
        </p:spPr>
        <p:txBody>
          <a:bodyPr wrap="none" rtlCol="0">
            <a:spAutoFit/>
          </a:bodyPr>
          <a:lstStyle/>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兔子娃娃</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獎品名額</a:t>
            </a:r>
            <a:r>
              <a:rPr lang="en-US" altLang="zh-TW" sz="1000" dirty="0">
                <a:latin typeface="微軟正黑體" panose="020B0604030504040204" pitchFamily="34" charset="-120"/>
                <a:ea typeface="微軟正黑體" panose="020B0604030504040204" pitchFamily="34" charset="-120"/>
              </a:rPr>
              <a:t>:3</a:t>
            </a:r>
            <a:r>
              <a:rPr lang="zh-TW" altLang="en-US" sz="1000" dirty="0">
                <a:latin typeface="微軟正黑體" panose="020B0604030504040204" pitchFamily="34" charset="-120"/>
                <a:ea typeface="微軟正黑體" panose="020B0604030504040204" pitchFamily="34" charset="-120"/>
              </a:rPr>
              <a:t>名</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計時器</a:t>
            </a:r>
            <a:r>
              <a:rPr lang="en-US" altLang="zh-TW" sz="1000" dirty="0">
                <a:latin typeface="微軟正黑體" panose="020B0604030504040204" pitchFamily="34" charset="-120"/>
                <a:ea typeface="微軟正黑體" panose="020B0604030504040204" pitchFamily="34" charset="-120"/>
              </a:rPr>
              <a:t>:2</a:t>
            </a:r>
            <a:r>
              <a:rPr lang="zh-TW" altLang="en-US" sz="1000" dirty="0">
                <a:latin typeface="微軟正黑體" panose="020B0604030504040204" pitchFamily="34" charset="-120"/>
                <a:ea typeface="微軟正黑體" panose="020B0604030504040204" pitchFamily="34" charset="-120"/>
              </a:rPr>
              <a:t>分鐘</a:t>
            </a:r>
          </a:p>
        </p:txBody>
      </p:sp>
      <p:sp>
        <p:nvSpPr>
          <p:cNvPr id="216" name="文字方塊 215">
            <a:extLst>
              <a:ext uri="{FF2B5EF4-FFF2-40B4-BE49-F238E27FC236}">
                <a16:creationId xmlns:a16="http://schemas.microsoft.com/office/drawing/2014/main" id="{17AB4A75-30C2-4299-B040-2325170C3A1D}"/>
              </a:ext>
            </a:extLst>
          </p:cNvPr>
          <p:cNvSpPr txBox="1"/>
          <p:nvPr/>
        </p:nvSpPr>
        <p:spPr>
          <a:xfrm>
            <a:off x="8308909" y="1306471"/>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等待中</a:t>
            </a:r>
          </a:p>
        </p:txBody>
      </p:sp>
      <p:pic>
        <p:nvPicPr>
          <p:cNvPr id="217" name="圖片 216">
            <a:extLst>
              <a:ext uri="{FF2B5EF4-FFF2-40B4-BE49-F238E27FC236}">
                <a16:creationId xmlns:a16="http://schemas.microsoft.com/office/drawing/2014/main" id="{07A1BB3C-4864-41A9-93EB-20996A1253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4647" y="2498001"/>
            <a:ext cx="205910" cy="196086"/>
          </a:xfrm>
          <a:prstGeom prst="rect">
            <a:avLst/>
          </a:prstGeom>
        </p:spPr>
      </p:pic>
      <p:sp>
        <p:nvSpPr>
          <p:cNvPr id="232" name="矩形: 圓角 231">
            <a:extLst>
              <a:ext uri="{FF2B5EF4-FFF2-40B4-BE49-F238E27FC236}">
                <a16:creationId xmlns:a16="http://schemas.microsoft.com/office/drawing/2014/main" id="{E4422F3B-5FA9-4476-A3C5-E566BE1F7F82}"/>
              </a:ext>
            </a:extLst>
          </p:cNvPr>
          <p:cNvSpPr/>
          <p:nvPr/>
        </p:nvSpPr>
        <p:spPr>
          <a:xfrm>
            <a:off x="4559123" y="5973971"/>
            <a:ext cx="2290577" cy="2200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矩形 232">
            <a:extLst>
              <a:ext uri="{FF2B5EF4-FFF2-40B4-BE49-F238E27FC236}">
                <a16:creationId xmlns:a16="http://schemas.microsoft.com/office/drawing/2014/main" id="{64E40225-22C5-4B18-9A01-85831A5325CD}"/>
              </a:ext>
            </a:extLst>
          </p:cNvPr>
          <p:cNvSpPr/>
          <p:nvPr/>
        </p:nvSpPr>
        <p:spPr>
          <a:xfrm>
            <a:off x="4607463" y="4271611"/>
            <a:ext cx="2235043" cy="2133156"/>
          </a:xfrm>
          <a:prstGeom prst="rect">
            <a:avLst/>
          </a:prstGeom>
          <a:solidFill>
            <a:srgbClr val="AFABAB"/>
          </a:solid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矩形 233">
            <a:extLst>
              <a:ext uri="{FF2B5EF4-FFF2-40B4-BE49-F238E27FC236}">
                <a16:creationId xmlns:a16="http://schemas.microsoft.com/office/drawing/2014/main" id="{D5B8C3B3-FB55-4EF2-962D-9769C4F2DF88}"/>
              </a:ext>
            </a:extLst>
          </p:cNvPr>
          <p:cNvSpPr/>
          <p:nvPr/>
        </p:nvSpPr>
        <p:spPr>
          <a:xfrm>
            <a:off x="6844217" y="4265681"/>
            <a:ext cx="2204180" cy="2133156"/>
          </a:xfrm>
          <a:prstGeom prst="rect">
            <a:avLst/>
          </a:prstGeom>
          <a:solidFill>
            <a:srgbClr val="AFABAB"/>
          </a:solid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文字方塊 234">
            <a:extLst>
              <a:ext uri="{FF2B5EF4-FFF2-40B4-BE49-F238E27FC236}">
                <a16:creationId xmlns:a16="http://schemas.microsoft.com/office/drawing/2014/main" id="{D4716D92-B4CB-45EE-A27F-42D0EAE50028}"/>
              </a:ext>
            </a:extLst>
          </p:cNvPr>
          <p:cNvSpPr txBox="1"/>
          <p:nvPr/>
        </p:nvSpPr>
        <p:spPr>
          <a:xfrm>
            <a:off x="2346423" y="4488945"/>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吳小花    小綠花    </a:t>
            </a:r>
            <a:r>
              <a:rPr lang="en-US" altLang="zh-TW" sz="1050" dirty="0">
                <a:latin typeface="微軟正黑體" panose="020B0604030504040204" pitchFamily="34" charset="-120"/>
                <a:ea typeface="微軟正黑體" panose="020B0604030504040204" pitchFamily="34" charset="-120"/>
              </a:rPr>
              <a:t>3</a:t>
            </a:r>
            <a:r>
              <a:rPr lang="zh-TW" altLang="en-US" sz="1050" dirty="0">
                <a:latin typeface="微軟正黑體" panose="020B0604030504040204" pitchFamily="34" charset="-120"/>
                <a:ea typeface="微軟正黑體" panose="020B0604030504040204" pitchFamily="34" charset="-120"/>
              </a:rPr>
              <a:t>個</a:t>
            </a:r>
          </a:p>
        </p:txBody>
      </p:sp>
      <p:pic>
        <p:nvPicPr>
          <p:cNvPr id="237" name="圖片 236">
            <a:extLst>
              <a:ext uri="{FF2B5EF4-FFF2-40B4-BE49-F238E27FC236}">
                <a16:creationId xmlns:a16="http://schemas.microsoft.com/office/drawing/2014/main" id="{D33C30D6-AA69-4345-9800-4B2C60BDF7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5997" y="4489510"/>
            <a:ext cx="225001" cy="225001"/>
          </a:xfrm>
          <a:prstGeom prst="rect">
            <a:avLst/>
          </a:prstGeom>
        </p:spPr>
      </p:pic>
      <p:pic>
        <p:nvPicPr>
          <p:cNvPr id="238" name="圖片 237">
            <a:extLst>
              <a:ext uri="{FF2B5EF4-FFF2-40B4-BE49-F238E27FC236}">
                <a16:creationId xmlns:a16="http://schemas.microsoft.com/office/drawing/2014/main" id="{57395431-A1F2-4B4F-B807-9E75840717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195471" y="4511356"/>
            <a:ext cx="165301" cy="165301"/>
          </a:xfrm>
          <a:prstGeom prst="rect">
            <a:avLst/>
          </a:prstGeom>
        </p:spPr>
      </p:pic>
      <p:sp>
        <p:nvSpPr>
          <p:cNvPr id="239" name="文字方塊 238">
            <a:extLst>
              <a:ext uri="{FF2B5EF4-FFF2-40B4-BE49-F238E27FC236}">
                <a16:creationId xmlns:a16="http://schemas.microsoft.com/office/drawing/2014/main" id="{68A79659-E1C5-4059-AE1F-B293F73D6B35}"/>
              </a:ext>
            </a:extLst>
          </p:cNvPr>
          <p:cNvSpPr txBox="1"/>
          <p:nvPr/>
        </p:nvSpPr>
        <p:spPr>
          <a:xfrm>
            <a:off x="3907192" y="4203074"/>
            <a:ext cx="492443"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操作</a:t>
            </a:r>
          </a:p>
        </p:txBody>
      </p:sp>
      <p:sp>
        <p:nvSpPr>
          <p:cNvPr id="240" name="文字方塊 239">
            <a:extLst>
              <a:ext uri="{FF2B5EF4-FFF2-40B4-BE49-F238E27FC236}">
                <a16:creationId xmlns:a16="http://schemas.microsoft.com/office/drawing/2014/main" id="{9CA1945F-BA8C-46FF-88D6-092D5954A54F}"/>
              </a:ext>
            </a:extLst>
          </p:cNvPr>
          <p:cNvSpPr txBox="1"/>
          <p:nvPr/>
        </p:nvSpPr>
        <p:spPr>
          <a:xfrm>
            <a:off x="2337277" y="4701930"/>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游膩膩    小綠花    </a:t>
            </a:r>
            <a:r>
              <a:rPr lang="en-US" altLang="zh-TW" sz="1050" dirty="0">
                <a:latin typeface="微軟正黑體" panose="020B0604030504040204" pitchFamily="34" charset="-120"/>
                <a:ea typeface="微軟正黑體" panose="020B0604030504040204" pitchFamily="34" charset="-120"/>
              </a:rPr>
              <a:t>1</a:t>
            </a:r>
            <a:r>
              <a:rPr lang="zh-TW" altLang="en-US" sz="1050" dirty="0">
                <a:latin typeface="微軟正黑體" panose="020B0604030504040204" pitchFamily="34" charset="-120"/>
                <a:ea typeface="微軟正黑體" panose="020B0604030504040204" pitchFamily="34" charset="-120"/>
              </a:rPr>
              <a:t>個</a:t>
            </a:r>
          </a:p>
        </p:txBody>
      </p:sp>
      <p:pic>
        <p:nvPicPr>
          <p:cNvPr id="241" name="圖片 240">
            <a:extLst>
              <a:ext uri="{FF2B5EF4-FFF2-40B4-BE49-F238E27FC236}">
                <a16:creationId xmlns:a16="http://schemas.microsoft.com/office/drawing/2014/main" id="{790D8ECD-43F7-4D42-BB15-F20C87EB92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4004" y="4733291"/>
            <a:ext cx="225001" cy="225001"/>
          </a:xfrm>
          <a:prstGeom prst="rect">
            <a:avLst/>
          </a:prstGeom>
        </p:spPr>
      </p:pic>
      <p:pic>
        <p:nvPicPr>
          <p:cNvPr id="242" name="圖片 241">
            <a:extLst>
              <a:ext uri="{FF2B5EF4-FFF2-40B4-BE49-F238E27FC236}">
                <a16:creationId xmlns:a16="http://schemas.microsoft.com/office/drawing/2014/main" id="{161B1516-6721-4569-8E37-511263ED63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205573" y="4750637"/>
            <a:ext cx="165301" cy="165301"/>
          </a:xfrm>
          <a:prstGeom prst="rect">
            <a:avLst/>
          </a:prstGeom>
        </p:spPr>
      </p:pic>
      <p:grpSp>
        <p:nvGrpSpPr>
          <p:cNvPr id="243" name="群組 242">
            <a:extLst>
              <a:ext uri="{FF2B5EF4-FFF2-40B4-BE49-F238E27FC236}">
                <a16:creationId xmlns:a16="http://schemas.microsoft.com/office/drawing/2014/main" id="{C84E8ED1-D3DC-4A3B-8D6A-ECD45AEAD1E0}"/>
              </a:ext>
            </a:extLst>
          </p:cNvPr>
          <p:cNvGrpSpPr/>
          <p:nvPr/>
        </p:nvGrpSpPr>
        <p:grpSpPr>
          <a:xfrm>
            <a:off x="3888521" y="5760866"/>
            <a:ext cx="540578" cy="280483"/>
            <a:chOff x="2511705" y="6421780"/>
            <a:chExt cx="540578" cy="280483"/>
          </a:xfrm>
        </p:grpSpPr>
        <p:sp>
          <p:nvSpPr>
            <p:cNvPr id="244" name="矩形: 圓角 243">
              <a:extLst>
                <a:ext uri="{FF2B5EF4-FFF2-40B4-BE49-F238E27FC236}">
                  <a16:creationId xmlns:a16="http://schemas.microsoft.com/office/drawing/2014/main" id="{0539FB45-7B26-401E-A867-FC7863005CCB}"/>
                </a:ext>
              </a:extLst>
            </p:cNvPr>
            <p:cNvSpPr/>
            <p:nvPr/>
          </p:nvSpPr>
          <p:spPr>
            <a:xfrm>
              <a:off x="2511705" y="6421780"/>
              <a:ext cx="540578" cy="26787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文字方塊 244">
              <a:extLst>
                <a:ext uri="{FF2B5EF4-FFF2-40B4-BE49-F238E27FC236}">
                  <a16:creationId xmlns:a16="http://schemas.microsoft.com/office/drawing/2014/main" id="{84AFB6AD-3E7C-451A-9181-4E539775A009}"/>
                </a:ext>
              </a:extLst>
            </p:cNvPr>
            <p:cNvSpPr txBox="1"/>
            <p:nvPr/>
          </p:nvSpPr>
          <p:spPr>
            <a:xfrm>
              <a:off x="2556025" y="6440653"/>
              <a:ext cx="466794"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solidFill>
                    <a:schemeClr val="tx1"/>
                  </a:solidFill>
                  <a:effectLst>
                    <a:outerShdw blurRad="38100" dist="38100" dir="2700000" algn="tl">
                      <a:srgbClr val="000000">
                        <a:alpha val="43137"/>
                      </a:srgbClr>
                    </a:outerShdw>
                  </a:effectLst>
                </a:rPr>
                <a:t>結單</a:t>
              </a:r>
            </a:p>
          </p:txBody>
        </p:sp>
      </p:grpSp>
      <p:sp>
        <p:nvSpPr>
          <p:cNvPr id="282" name="文字方塊 281">
            <a:extLst>
              <a:ext uri="{FF2B5EF4-FFF2-40B4-BE49-F238E27FC236}">
                <a16:creationId xmlns:a16="http://schemas.microsoft.com/office/drawing/2014/main" id="{67AEC659-06A4-4B8E-AEA0-FD9F9CF74805}"/>
              </a:ext>
            </a:extLst>
          </p:cNvPr>
          <p:cNvSpPr txBox="1"/>
          <p:nvPr/>
        </p:nvSpPr>
        <p:spPr>
          <a:xfrm>
            <a:off x="2376283" y="3988018"/>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dirty="0"/>
              <a:t>下單畫面</a:t>
            </a:r>
          </a:p>
        </p:txBody>
      </p:sp>
      <p:sp>
        <p:nvSpPr>
          <p:cNvPr id="283" name="矩形 282">
            <a:extLst>
              <a:ext uri="{FF2B5EF4-FFF2-40B4-BE49-F238E27FC236}">
                <a16:creationId xmlns:a16="http://schemas.microsoft.com/office/drawing/2014/main" id="{DA4D9891-0D96-4674-A4B9-FF365A463389}"/>
              </a:ext>
            </a:extLst>
          </p:cNvPr>
          <p:cNvSpPr/>
          <p:nvPr/>
        </p:nvSpPr>
        <p:spPr>
          <a:xfrm>
            <a:off x="2386161" y="4269067"/>
            <a:ext cx="2233948" cy="2133156"/>
          </a:xfrm>
          <a:prstGeom prst="rect">
            <a:avLst/>
          </a:prstGeom>
          <a:solidFill>
            <a:schemeClr val="bg2">
              <a:lumMod val="75000"/>
            </a:schemeClr>
          </a:solid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C9FB6EDA-1625-4368-80F7-5BE5AA763C53}"/>
              </a:ext>
            </a:extLst>
          </p:cNvPr>
          <p:cNvSpPr/>
          <p:nvPr/>
        </p:nvSpPr>
        <p:spPr>
          <a:xfrm>
            <a:off x="2419768" y="897265"/>
            <a:ext cx="2985087" cy="2993705"/>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矩形 283">
            <a:extLst>
              <a:ext uri="{FF2B5EF4-FFF2-40B4-BE49-F238E27FC236}">
                <a16:creationId xmlns:a16="http://schemas.microsoft.com/office/drawing/2014/main" id="{ADD62BD2-B260-4187-972B-B4EE664E472C}"/>
              </a:ext>
            </a:extLst>
          </p:cNvPr>
          <p:cNvSpPr/>
          <p:nvPr/>
        </p:nvSpPr>
        <p:spPr>
          <a:xfrm>
            <a:off x="5416613" y="898440"/>
            <a:ext cx="3638959" cy="2998396"/>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文字方塊 285">
            <a:extLst>
              <a:ext uri="{FF2B5EF4-FFF2-40B4-BE49-F238E27FC236}">
                <a16:creationId xmlns:a16="http://schemas.microsoft.com/office/drawing/2014/main" id="{8BACFD84-F1AF-404E-996F-CE085E103D68}"/>
              </a:ext>
            </a:extLst>
          </p:cNvPr>
          <p:cNvSpPr txBox="1"/>
          <p:nvPr/>
        </p:nvSpPr>
        <p:spPr>
          <a:xfrm>
            <a:off x="8301704" y="2054117"/>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等待中</a:t>
            </a:r>
          </a:p>
        </p:txBody>
      </p:sp>
      <p:sp>
        <p:nvSpPr>
          <p:cNvPr id="287" name="文字方塊 286">
            <a:extLst>
              <a:ext uri="{FF2B5EF4-FFF2-40B4-BE49-F238E27FC236}">
                <a16:creationId xmlns:a16="http://schemas.microsoft.com/office/drawing/2014/main" id="{2EEB88D5-239A-4D84-AA77-17D50B67B23C}"/>
              </a:ext>
            </a:extLst>
          </p:cNvPr>
          <p:cNvSpPr txBox="1"/>
          <p:nvPr/>
        </p:nvSpPr>
        <p:spPr>
          <a:xfrm>
            <a:off x="8319091" y="2517860"/>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等待中</a:t>
            </a:r>
          </a:p>
        </p:txBody>
      </p:sp>
      <p:grpSp>
        <p:nvGrpSpPr>
          <p:cNvPr id="55" name="群組 54">
            <a:extLst>
              <a:ext uri="{FF2B5EF4-FFF2-40B4-BE49-F238E27FC236}">
                <a16:creationId xmlns:a16="http://schemas.microsoft.com/office/drawing/2014/main" id="{61FBF6CD-4188-4845-8D0F-C00D4AC520D7}"/>
              </a:ext>
            </a:extLst>
          </p:cNvPr>
          <p:cNvGrpSpPr/>
          <p:nvPr/>
        </p:nvGrpSpPr>
        <p:grpSpPr>
          <a:xfrm>
            <a:off x="4922604" y="4567146"/>
            <a:ext cx="2696578" cy="1822610"/>
            <a:chOff x="9801959" y="4861180"/>
            <a:chExt cx="2696578" cy="1822610"/>
          </a:xfrm>
        </p:grpSpPr>
        <p:sp>
          <p:nvSpPr>
            <p:cNvPr id="125" name="矩形 124">
              <a:extLst>
                <a:ext uri="{FF2B5EF4-FFF2-40B4-BE49-F238E27FC236}">
                  <a16:creationId xmlns:a16="http://schemas.microsoft.com/office/drawing/2014/main" id="{EEC76D85-184C-47F7-886A-BF799B8ADB2B}"/>
                </a:ext>
              </a:extLst>
            </p:cNvPr>
            <p:cNvSpPr/>
            <p:nvPr/>
          </p:nvSpPr>
          <p:spPr>
            <a:xfrm>
              <a:off x="10100522" y="4879357"/>
              <a:ext cx="2031017" cy="1804433"/>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文字方塊 126">
              <a:extLst>
                <a:ext uri="{FF2B5EF4-FFF2-40B4-BE49-F238E27FC236}">
                  <a16:creationId xmlns:a16="http://schemas.microsoft.com/office/drawing/2014/main" id="{B9651A1D-2ABC-4DC7-8212-F2EE34E06CE3}"/>
                </a:ext>
              </a:extLst>
            </p:cNvPr>
            <p:cNvSpPr txBox="1"/>
            <p:nvPr/>
          </p:nvSpPr>
          <p:spPr>
            <a:xfrm>
              <a:off x="11855340" y="4861180"/>
              <a:ext cx="244607" cy="307777"/>
            </a:xfrm>
            <a:prstGeom prst="rect">
              <a:avLst/>
            </a:prstGeom>
            <a:noFill/>
          </p:spPr>
          <p:txBody>
            <a:bodyPr wrap="square" rtlCol="0">
              <a:spAutoFit/>
            </a:bodyPr>
            <a:lstStyle/>
            <a:p>
              <a:r>
                <a:rPr lang="en-US" altLang="zh-TW" sz="1400" dirty="0"/>
                <a:t>X</a:t>
              </a:r>
              <a:endParaRPr lang="zh-TW" altLang="en-US" sz="1400" dirty="0"/>
            </a:p>
          </p:txBody>
        </p:sp>
        <p:grpSp>
          <p:nvGrpSpPr>
            <p:cNvPr id="128" name="群組 127">
              <a:extLst>
                <a:ext uri="{FF2B5EF4-FFF2-40B4-BE49-F238E27FC236}">
                  <a16:creationId xmlns:a16="http://schemas.microsoft.com/office/drawing/2014/main" id="{B0D42213-03EA-4D65-A660-7C303709A63E}"/>
                </a:ext>
              </a:extLst>
            </p:cNvPr>
            <p:cNvGrpSpPr/>
            <p:nvPr/>
          </p:nvGrpSpPr>
          <p:grpSpPr>
            <a:xfrm>
              <a:off x="10923583" y="6340689"/>
              <a:ext cx="466794" cy="261610"/>
              <a:chOff x="3238262" y="5911746"/>
              <a:chExt cx="621985" cy="345021"/>
            </a:xfrm>
          </p:grpSpPr>
          <p:sp>
            <p:nvSpPr>
              <p:cNvPr id="132" name="矩形: 圓角 131">
                <a:extLst>
                  <a:ext uri="{FF2B5EF4-FFF2-40B4-BE49-F238E27FC236}">
                    <a16:creationId xmlns:a16="http://schemas.microsoft.com/office/drawing/2014/main" id="{BBDF4E84-23D2-475F-85C0-B30A9ADB9B19}"/>
                  </a:ext>
                </a:extLst>
              </p:cNvPr>
              <p:cNvSpPr/>
              <p:nvPr/>
            </p:nvSpPr>
            <p:spPr>
              <a:xfrm>
                <a:off x="3285953" y="5947638"/>
                <a:ext cx="543740" cy="30777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文字方塊 132">
                <a:extLst>
                  <a:ext uri="{FF2B5EF4-FFF2-40B4-BE49-F238E27FC236}">
                    <a16:creationId xmlns:a16="http://schemas.microsoft.com/office/drawing/2014/main" id="{AF2710D9-DC1C-4042-BBA7-5C5875553F21}"/>
                  </a:ext>
                </a:extLst>
              </p:cNvPr>
              <p:cNvSpPr txBox="1"/>
              <p:nvPr/>
            </p:nvSpPr>
            <p:spPr>
              <a:xfrm>
                <a:off x="3238262" y="5911746"/>
                <a:ext cx="621985" cy="345021"/>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grpSp>
          <p:nvGrpSpPr>
            <p:cNvPr id="129" name="群組 128">
              <a:extLst>
                <a:ext uri="{FF2B5EF4-FFF2-40B4-BE49-F238E27FC236}">
                  <a16:creationId xmlns:a16="http://schemas.microsoft.com/office/drawing/2014/main" id="{01043874-5BA1-4177-B2F8-FE3C611EB6C4}"/>
                </a:ext>
              </a:extLst>
            </p:cNvPr>
            <p:cNvGrpSpPr/>
            <p:nvPr/>
          </p:nvGrpSpPr>
          <p:grpSpPr>
            <a:xfrm>
              <a:off x="10860342" y="5090018"/>
              <a:ext cx="557115" cy="659922"/>
              <a:chOff x="8170795" y="4909931"/>
              <a:chExt cx="683529" cy="780604"/>
            </a:xfrm>
          </p:grpSpPr>
          <p:sp>
            <p:nvSpPr>
              <p:cNvPr id="130" name="橢圓 129">
                <a:extLst>
                  <a:ext uri="{FF2B5EF4-FFF2-40B4-BE49-F238E27FC236}">
                    <a16:creationId xmlns:a16="http://schemas.microsoft.com/office/drawing/2014/main" id="{3E1433BA-BB61-4102-881D-3E2A0BCBDF4C}"/>
                  </a:ext>
                </a:extLst>
              </p:cNvPr>
              <p:cNvSpPr/>
              <p:nvPr/>
            </p:nvSpPr>
            <p:spPr>
              <a:xfrm>
                <a:off x="8170795" y="4959489"/>
                <a:ext cx="683529" cy="723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文字方塊 130">
                <a:extLst>
                  <a:ext uri="{FF2B5EF4-FFF2-40B4-BE49-F238E27FC236}">
                    <a16:creationId xmlns:a16="http://schemas.microsoft.com/office/drawing/2014/main" id="{1E09C608-7B37-44C7-98B1-CAC4A5C460CB}"/>
                  </a:ext>
                </a:extLst>
              </p:cNvPr>
              <p:cNvSpPr txBox="1"/>
              <p:nvPr/>
            </p:nvSpPr>
            <p:spPr>
              <a:xfrm>
                <a:off x="8294056" y="4909931"/>
                <a:ext cx="390019" cy="780604"/>
              </a:xfrm>
              <a:prstGeom prst="rect">
                <a:avLst/>
              </a:prstGeom>
              <a:noFill/>
            </p:spPr>
            <p:txBody>
              <a:bodyPr wrap="square" rtlCol="0">
                <a:spAutoFit/>
              </a:bodyPr>
              <a:lstStyle/>
              <a:p>
                <a:r>
                  <a:rPr lang="en-US" altLang="zh-TW" sz="4000" b="1" dirty="0">
                    <a:solidFill>
                      <a:schemeClr val="bg1"/>
                    </a:solidFill>
                  </a:rPr>
                  <a:t>!</a:t>
                </a:r>
                <a:endParaRPr lang="zh-TW" altLang="en-US" sz="4000" b="1" dirty="0">
                  <a:solidFill>
                    <a:schemeClr val="bg1"/>
                  </a:solidFill>
                </a:endParaRPr>
              </a:p>
            </p:txBody>
          </p:sp>
        </p:grpSp>
        <p:sp>
          <p:nvSpPr>
            <p:cNvPr id="126" name="文字方塊 125">
              <a:extLst>
                <a:ext uri="{FF2B5EF4-FFF2-40B4-BE49-F238E27FC236}">
                  <a16:creationId xmlns:a16="http://schemas.microsoft.com/office/drawing/2014/main" id="{03F8BE63-7102-4620-8B22-AB681C981FF1}"/>
                </a:ext>
              </a:extLst>
            </p:cNvPr>
            <p:cNvSpPr txBox="1"/>
            <p:nvPr/>
          </p:nvSpPr>
          <p:spPr>
            <a:xfrm>
              <a:off x="9801959" y="5863203"/>
              <a:ext cx="2696578" cy="446276"/>
            </a:xfrm>
            <a:prstGeom prst="rect">
              <a:avLst/>
            </a:prstGeom>
            <a:noFill/>
          </p:spPr>
          <p:txBody>
            <a:bodyPr wrap="square" rtlCol="0">
              <a:spAutoFit/>
            </a:bodyPr>
            <a:lstStyle/>
            <a:p>
              <a:pPr algn="ct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記得將直播顯示為公開狀態，</a:t>
              </a:r>
              <a:endParaRPr lang="en-US" altLang="zh-TW" sz="1100" b="1" dirty="0">
                <a:latin typeface="微軟正黑體" panose="020B0604030504040204" pitchFamily="34" charset="-120"/>
                <a:ea typeface="微軟正黑體" panose="020B0604030504040204" pitchFamily="34" charset="-120"/>
              </a:endParaRPr>
            </a:p>
            <a:p>
              <a:pPr algn="ctr"/>
              <a:endParaRPr lang="en-US" altLang="zh-TW" sz="100" b="1" dirty="0">
                <a:latin typeface="微軟正黑體" panose="020B0604030504040204" pitchFamily="34" charset="-120"/>
                <a:ea typeface="微軟正黑體" panose="020B0604030504040204" pitchFamily="34" charset="-120"/>
              </a:endParaRPr>
            </a:p>
            <a:p>
              <a:pPr algn="ctr"/>
              <a:r>
                <a:rPr lang="zh-TW" altLang="en-US" sz="1100" b="1" dirty="0">
                  <a:latin typeface="微軟正黑體" panose="020B0604030504040204" pitchFamily="34" charset="-120"/>
                  <a:ea typeface="微軟正黑體" panose="020B0604030504040204" pitchFamily="34" charset="-120"/>
                </a:rPr>
                <a:t>準備好了</a:t>
              </a: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我們開始直播吧</a:t>
              </a:r>
              <a:r>
                <a:rPr lang="en-US" altLang="zh-TW" sz="1100" b="1" dirty="0">
                  <a:latin typeface="微軟正黑體" panose="020B0604030504040204" pitchFamily="34" charset="-120"/>
                  <a:ea typeface="微軟正黑體" panose="020B0604030504040204" pitchFamily="34" charset="-120"/>
                </a:rPr>
                <a:t>!</a:t>
              </a:r>
            </a:p>
          </p:txBody>
        </p:sp>
      </p:grpSp>
      <p:sp>
        <p:nvSpPr>
          <p:cNvPr id="324" name="文字方塊 323">
            <a:extLst>
              <a:ext uri="{FF2B5EF4-FFF2-40B4-BE49-F238E27FC236}">
                <a16:creationId xmlns:a16="http://schemas.microsoft.com/office/drawing/2014/main" id="{BD735029-DE56-4B56-86FF-1FAC5B44C23C}"/>
              </a:ext>
            </a:extLst>
          </p:cNvPr>
          <p:cNvSpPr txBox="1"/>
          <p:nvPr/>
        </p:nvSpPr>
        <p:spPr>
          <a:xfrm>
            <a:off x="7829259" y="2934990"/>
            <a:ext cx="343439" cy="391621"/>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325" name="文字方塊 324">
            <a:extLst>
              <a:ext uri="{FF2B5EF4-FFF2-40B4-BE49-F238E27FC236}">
                <a16:creationId xmlns:a16="http://schemas.microsoft.com/office/drawing/2014/main" id="{3C299D7E-0F82-4B23-AFE1-8599A5DB0023}"/>
              </a:ext>
            </a:extLst>
          </p:cNvPr>
          <p:cNvSpPr txBox="1"/>
          <p:nvPr/>
        </p:nvSpPr>
        <p:spPr>
          <a:xfrm>
            <a:off x="7839448" y="3424569"/>
            <a:ext cx="343439" cy="391621"/>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326" name="矩形 325">
            <a:extLst>
              <a:ext uri="{FF2B5EF4-FFF2-40B4-BE49-F238E27FC236}">
                <a16:creationId xmlns:a16="http://schemas.microsoft.com/office/drawing/2014/main" id="{C79A4708-8F4D-4C3F-9BD1-B3B97C0014F0}"/>
              </a:ext>
            </a:extLst>
          </p:cNvPr>
          <p:cNvSpPr/>
          <p:nvPr/>
        </p:nvSpPr>
        <p:spPr>
          <a:xfrm>
            <a:off x="6251506" y="2845418"/>
            <a:ext cx="2379752" cy="1540754"/>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7" name="文字方塊 326">
            <a:extLst>
              <a:ext uri="{FF2B5EF4-FFF2-40B4-BE49-F238E27FC236}">
                <a16:creationId xmlns:a16="http://schemas.microsoft.com/office/drawing/2014/main" id="{37C80AF5-2E30-422B-97CA-D06FAC5C769C}"/>
              </a:ext>
            </a:extLst>
          </p:cNvPr>
          <p:cNvSpPr txBox="1"/>
          <p:nvPr/>
        </p:nvSpPr>
        <p:spPr>
          <a:xfrm>
            <a:off x="8310884" y="2882767"/>
            <a:ext cx="283048" cy="307777"/>
          </a:xfrm>
          <a:prstGeom prst="rect">
            <a:avLst/>
          </a:prstGeom>
          <a:noFill/>
        </p:spPr>
        <p:txBody>
          <a:bodyPr wrap="square" rtlCol="0">
            <a:spAutoFit/>
          </a:bodyPr>
          <a:lstStyle/>
          <a:p>
            <a:r>
              <a:rPr lang="en-US" altLang="zh-TW" sz="1400" dirty="0"/>
              <a:t>X</a:t>
            </a:r>
            <a:endParaRPr lang="zh-TW" altLang="en-US" sz="1400" dirty="0"/>
          </a:p>
        </p:txBody>
      </p:sp>
      <p:grpSp>
        <p:nvGrpSpPr>
          <p:cNvPr id="328" name="群組 327">
            <a:extLst>
              <a:ext uri="{FF2B5EF4-FFF2-40B4-BE49-F238E27FC236}">
                <a16:creationId xmlns:a16="http://schemas.microsoft.com/office/drawing/2014/main" id="{1EB125BC-A45D-4A57-961E-40498E201B55}"/>
              </a:ext>
            </a:extLst>
          </p:cNvPr>
          <p:cNvGrpSpPr/>
          <p:nvPr/>
        </p:nvGrpSpPr>
        <p:grpSpPr>
          <a:xfrm>
            <a:off x="7337229" y="4072929"/>
            <a:ext cx="517970" cy="253916"/>
            <a:chOff x="3270793" y="6642090"/>
            <a:chExt cx="557946" cy="243134"/>
          </a:xfrm>
        </p:grpSpPr>
        <p:sp>
          <p:nvSpPr>
            <p:cNvPr id="329" name="矩形: 圓角 328">
              <a:extLst>
                <a:ext uri="{FF2B5EF4-FFF2-40B4-BE49-F238E27FC236}">
                  <a16:creationId xmlns:a16="http://schemas.microsoft.com/office/drawing/2014/main" id="{D4F67C2C-2075-40E6-B29F-82F6D3486A0E}"/>
                </a:ext>
              </a:extLst>
            </p:cNvPr>
            <p:cNvSpPr/>
            <p:nvPr/>
          </p:nvSpPr>
          <p:spPr>
            <a:xfrm>
              <a:off x="3270793" y="6661401"/>
              <a:ext cx="543740" cy="188216"/>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30" name="文字方塊 329">
              <a:extLst>
                <a:ext uri="{FF2B5EF4-FFF2-40B4-BE49-F238E27FC236}">
                  <a16:creationId xmlns:a16="http://schemas.microsoft.com/office/drawing/2014/main" id="{D0C69022-89A0-4B3C-B2D3-33F773BC2FA9}"/>
                </a:ext>
              </a:extLst>
            </p:cNvPr>
            <p:cNvSpPr txBox="1"/>
            <p:nvPr/>
          </p:nvSpPr>
          <p:spPr>
            <a:xfrm>
              <a:off x="3330585" y="6642090"/>
              <a:ext cx="498154" cy="243134"/>
            </a:xfrm>
            <a:prstGeom prst="rect">
              <a:avLst/>
            </a:prstGeom>
            <a:noFill/>
          </p:spPr>
          <p:txBody>
            <a:bodyPr wrap="square" rtlCol="0">
              <a:spAutoFit/>
            </a:bodyPr>
            <a:lstStyle/>
            <a:p>
              <a:r>
                <a:rPr lang="zh-TW" altLang="en-US" sz="1050" b="1" dirty="0">
                  <a:latin typeface="微軟正黑體" panose="020B0604030504040204" pitchFamily="34" charset="-120"/>
                  <a:ea typeface="微軟正黑體" panose="020B0604030504040204" pitchFamily="34" charset="-120"/>
                </a:rPr>
                <a:t>確認</a:t>
              </a:r>
              <a:endParaRPr lang="en-US" altLang="zh-TW" sz="1050" b="1" dirty="0">
                <a:latin typeface="微軟正黑體" panose="020B0604030504040204" pitchFamily="34" charset="-120"/>
                <a:ea typeface="微軟正黑體" panose="020B0604030504040204" pitchFamily="34" charset="-120"/>
              </a:endParaRPr>
            </a:p>
          </p:txBody>
        </p:sp>
      </p:grpSp>
      <p:sp>
        <p:nvSpPr>
          <p:cNvPr id="321" name="文字方塊 320">
            <a:extLst>
              <a:ext uri="{FF2B5EF4-FFF2-40B4-BE49-F238E27FC236}">
                <a16:creationId xmlns:a16="http://schemas.microsoft.com/office/drawing/2014/main" id="{3B4C4707-8CFB-40CA-AB5A-F09F367C7A56}"/>
              </a:ext>
            </a:extLst>
          </p:cNvPr>
          <p:cNvSpPr txBox="1"/>
          <p:nvPr/>
        </p:nvSpPr>
        <p:spPr>
          <a:xfrm>
            <a:off x="6268499" y="3177957"/>
            <a:ext cx="2417650" cy="307777"/>
          </a:xfrm>
          <a:prstGeom prst="rect">
            <a:avLst/>
          </a:prstGeom>
          <a:noFill/>
        </p:spPr>
        <p:txBody>
          <a:bodyPr wrap="none" rtlCol="0">
            <a:spAutoFit/>
          </a:bodyPr>
          <a:lstStyle/>
          <a:p>
            <a:r>
              <a:rPr lang="zh-TW" altLang="en-US" sz="1400" b="1" dirty="0">
                <a:highlight>
                  <a:srgbClr val="FFCC99"/>
                </a:highlight>
                <a:latin typeface="微軟正黑體" panose="020B0604030504040204" pitchFamily="34" charset="-120"/>
                <a:ea typeface="微軟正黑體" panose="020B0604030504040204" pitchFamily="34" charset="-120"/>
              </a:rPr>
              <a:t>遊戲活動新增</a:t>
            </a:r>
            <a:r>
              <a:rPr lang="en-US" altLang="zh-TW" sz="1400" b="1" dirty="0">
                <a:highlight>
                  <a:srgbClr val="FFCC99"/>
                </a:highlight>
                <a:latin typeface="微軟正黑體" panose="020B0604030504040204" pitchFamily="34" charset="-120"/>
                <a:ea typeface="微軟正黑體" panose="020B0604030504040204" pitchFamily="34" charset="-120"/>
              </a:rPr>
              <a:t>/</a:t>
            </a:r>
            <a:r>
              <a:rPr lang="zh-TW" altLang="en-US" sz="1400" b="1" dirty="0">
                <a:highlight>
                  <a:srgbClr val="FFCC99"/>
                </a:highlight>
                <a:latin typeface="微軟正黑體" panose="020B0604030504040204" pitchFamily="34" charset="-120"/>
                <a:ea typeface="微軟正黑體" panose="020B0604030504040204" pitchFamily="34" charset="-120"/>
              </a:rPr>
              <a:t>修改彈跳視窗</a:t>
            </a:r>
          </a:p>
        </p:txBody>
      </p:sp>
      <p:sp>
        <p:nvSpPr>
          <p:cNvPr id="58" name="文字方塊 57">
            <a:extLst>
              <a:ext uri="{FF2B5EF4-FFF2-40B4-BE49-F238E27FC236}">
                <a16:creationId xmlns:a16="http://schemas.microsoft.com/office/drawing/2014/main" id="{15B7442E-FF60-4FD4-85D8-F10E23FC046B}"/>
              </a:ext>
            </a:extLst>
          </p:cNvPr>
          <p:cNvSpPr txBox="1"/>
          <p:nvPr/>
        </p:nvSpPr>
        <p:spPr>
          <a:xfrm>
            <a:off x="6394371" y="3502730"/>
            <a:ext cx="2031325" cy="369332"/>
          </a:xfrm>
          <a:prstGeom prst="rect">
            <a:avLst/>
          </a:prstGeom>
          <a:noFill/>
        </p:spPr>
        <p:txBody>
          <a:bodyPr wrap="none" rtlCol="0">
            <a:spAutoFit/>
          </a:bodyPr>
          <a:lstStyle/>
          <a:p>
            <a:r>
              <a:rPr lang="zh-TW" altLang="en-US" u="sng" dirty="0">
                <a:latin typeface="微軟正黑體" panose="020B0604030504040204" pitchFamily="34" charset="-120"/>
                <a:ea typeface="微軟正黑體" panose="020B0604030504040204" pitchFamily="34" charset="-120"/>
              </a:rPr>
              <a:t>其內容如下頁所示</a:t>
            </a:r>
          </a:p>
        </p:txBody>
      </p:sp>
      <p:sp>
        <p:nvSpPr>
          <p:cNvPr id="27" name="文字方塊 26">
            <a:extLst>
              <a:ext uri="{FF2B5EF4-FFF2-40B4-BE49-F238E27FC236}">
                <a16:creationId xmlns:a16="http://schemas.microsoft.com/office/drawing/2014/main" id="{A3774A8D-09D1-46AF-B56B-A0A9F04530B6}"/>
              </a:ext>
            </a:extLst>
          </p:cNvPr>
          <p:cNvSpPr txBox="1"/>
          <p:nvPr/>
        </p:nvSpPr>
        <p:spPr>
          <a:xfrm>
            <a:off x="3038719" y="2600678"/>
            <a:ext cx="445956" cy="184666"/>
          </a:xfrm>
          <a:prstGeom prst="rect">
            <a:avLst/>
          </a:prstGeom>
          <a:noFill/>
        </p:spPr>
        <p:txBody>
          <a:bodyPr wrap="none" rtlCol="0">
            <a:spAutoFit/>
          </a:bodyPr>
          <a:lstStyle/>
          <a:p>
            <a:r>
              <a:rPr lang="zh-TW" altLang="en-US" sz="600" dirty="0">
                <a:latin typeface="微軟正黑體" panose="020B0604030504040204" pitchFamily="34" charset="-120"/>
                <a:ea typeface="微軟正黑體" panose="020B0604030504040204" pitchFamily="34" charset="-120"/>
              </a:rPr>
              <a:t>庫存</a:t>
            </a:r>
            <a:r>
              <a:rPr lang="en-US" altLang="zh-TW" sz="600" dirty="0">
                <a:latin typeface="微軟正黑體" panose="020B0604030504040204" pitchFamily="34" charset="-120"/>
                <a:ea typeface="微軟正黑體" panose="020B0604030504040204" pitchFamily="34" charset="-120"/>
              </a:rPr>
              <a:t>:25</a:t>
            </a:r>
            <a:endParaRPr lang="zh-TW" altLang="en-US" sz="600" dirty="0">
              <a:latin typeface="微軟正黑體" panose="020B0604030504040204" pitchFamily="34" charset="-120"/>
              <a:ea typeface="微軟正黑體" panose="020B0604030504040204" pitchFamily="34" charset="-120"/>
            </a:endParaRPr>
          </a:p>
        </p:txBody>
      </p:sp>
      <p:sp>
        <p:nvSpPr>
          <p:cNvPr id="219" name="文字方塊 218">
            <a:extLst>
              <a:ext uri="{FF2B5EF4-FFF2-40B4-BE49-F238E27FC236}">
                <a16:creationId xmlns:a16="http://schemas.microsoft.com/office/drawing/2014/main" id="{58B75699-87B9-48CA-ACAE-A2879407991A}"/>
              </a:ext>
            </a:extLst>
          </p:cNvPr>
          <p:cNvSpPr txBox="1"/>
          <p:nvPr/>
        </p:nvSpPr>
        <p:spPr>
          <a:xfrm>
            <a:off x="2527025" y="2725194"/>
            <a:ext cx="5886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原售價</a:t>
            </a:r>
          </a:p>
        </p:txBody>
      </p:sp>
      <p:sp>
        <p:nvSpPr>
          <p:cNvPr id="220" name="文字方塊 219">
            <a:extLst>
              <a:ext uri="{FF2B5EF4-FFF2-40B4-BE49-F238E27FC236}">
                <a16:creationId xmlns:a16="http://schemas.microsoft.com/office/drawing/2014/main" id="{FA52E575-68DE-459C-8C3D-64818452526A}"/>
              </a:ext>
            </a:extLst>
          </p:cNvPr>
          <p:cNvSpPr txBox="1"/>
          <p:nvPr/>
        </p:nvSpPr>
        <p:spPr>
          <a:xfrm>
            <a:off x="4211425" y="2690488"/>
            <a:ext cx="554960" cy="253916"/>
          </a:xfrm>
          <a:prstGeom prst="rect">
            <a:avLst/>
          </a:prstGeom>
          <a:noFill/>
        </p:spPr>
        <p:txBody>
          <a:bodyPr wrap="none" rtlCol="0">
            <a:spAutoFit/>
          </a:bodyPr>
          <a:lstStyle/>
          <a:p>
            <a:r>
              <a:rPr lang="en-US" altLang="zh-TW" sz="1050" dirty="0">
                <a:latin typeface="微軟正黑體" panose="020B0604030504040204" pitchFamily="34" charset="-120"/>
                <a:ea typeface="微軟正黑體" panose="020B0604030504040204" pitchFamily="34" charset="-120"/>
              </a:rPr>
              <a:t>850</a:t>
            </a:r>
            <a:r>
              <a:rPr lang="zh-TW" altLang="en-US" sz="1050" dirty="0">
                <a:latin typeface="微軟正黑體" panose="020B0604030504040204" pitchFamily="34" charset="-120"/>
                <a:ea typeface="微軟正黑體" panose="020B0604030504040204" pitchFamily="34" charset="-120"/>
              </a:rPr>
              <a:t>元</a:t>
            </a:r>
          </a:p>
        </p:txBody>
      </p:sp>
      <p:sp>
        <p:nvSpPr>
          <p:cNvPr id="221" name="文字方塊 220">
            <a:extLst>
              <a:ext uri="{FF2B5EF4-FFF2-40B4-BE49-F238E27FC236}">
                <a16:creationId xmlns:a16="http://schemas.microsoft.com/office/drawing/2014/main" id="{FE822069-14AB-4B59-BD9D-DF3173EC7C72}"/>
              </a:ext>
            </a:extLst>
          </p:cNvPr>
          <p:cNvSpPr txBox="1"/>
          <p:nvPr/>
        </p:nvSpPr>
        <p:spPr>
          <a:xfrm>
            <a:off x="8797065" y="1295891"/>
            <a:ext cx="283048" cy="307777"/>
          </a:xfrm>
          <a:prstGeom prst="rect">
            <a:avLst/>
          </a:prstGeom>
          <a:noFill/>
        </p:spPr>
        <p:txBody>
          <a:bodyPr wrap="square" rtlCol="0">
            <a:spAutoFit/>
          </a:bodyPr>
          <a:lstStyle/>
          <a:p>
            <a:r>
              <a:rPr lang="en-US" altLang="zh-TW" sz="1400" dirty="0"/>
              <a:t>X</a:t>
            </a:r>
            <a:endParaRPr lang="zh-TW" altLang="en-US" sz="1400" dirty="0"/>
          </a:p>
        </p:txBody>
      </p:sp>
      <p:sp>
        <p:nvSpPr>
          <p:cNvPr id="222" name="文字方塊 221">
            <a:extLst>
              <a:ext uri="{FF2B5EF4-FFF2-40B4-BE49-F238E27FC236}">
                <a16:creationId xmlns:a16="http://schemas.microsoft.com/office/drawing/2014/main" id="{78B5C702-5A02-41EE-BA63-BD8178297F1F}"/>
              </a:ext>
            </a:extLst>
          </p:cNvPr>
          <p:cNvSpPr txBox="1"/>
          <p:nvPr/>
        </p:nvSpPr>
        <p:spPr>
          <a:xfrm>
            <a:off x="8809443" y="2026292"/>
            <a:ext cx="283048" cy="307777"/>
          </a:xfrm>
          <a:prstGeom prst="rect">
            <a:avLst/>
          </a:prstGeom>
          <a:noFill/>
        </p:spPr>
        <p:txBody>
          <a:bodyPr wrap="square" rtlCol="0">
            <a:spAutoFit/>
          </a:bodyPr>
          <a:lstStyle/>
          <a:p>
            <a:r>
              <a:rPr lang="en-US" altLang="zh-TW" sz="1400" dirty="0"/>
              <a:t>X</a:t>
            </a:r>
            <a:endParaRPr lang="zh-TW" altLang="en-US" sz="1400" dirty="0"/>
          </a:p>
        </p:txBody>
      </p:sp>
      <p:sp>
        <p:nvSpPr>
          <p:cNvPr id="223" name="文字方塊 222">
            <a:extLst>
              <a:ext uri="{FF2B5EF4-FFF2-40B4-BE49-F238E27FC236}">
                <a16:creationId xmlns:a16="http://schemas.microsoft.com/office/drawing/2014/main" id="{486D0A9F-9211-48B8-A1F2-47DB2207D4EF}"/>
              </a:ext>
            </a:extLst>
          </p:cNvPr>
          <p:cNvSpPr txBox="1"/>
          <p:nvPr/>
        </p:nvSpPr>
        <p:spPr>
          <a:xfrm>
            <a:off x="8797065" y="2493626"/>
            <a:ext cx="283048" cy="307777"/>
          </a:xfrm>
          <a:prstGeom prst="rect">
            <a:avLst/>
          </a:prstGeom>
          <a:noFill/>
        </p:spPr>
        <p:txBody>
          <a:bodyPr wrap="square" rtlCol="0">
            <a:spAutoFit/>
          </a:bodyPr>
          <a:lstStyle/>
          <a:p>
            <a:r>
              <a:rPr lang="en-US" altLang="zh-TW" sz="1400" dirty="0"/>
              <a:t>X</a:t>
            </a:r>
            <a:endParaRPr lang="zh-TW" altLang="en-US" sz="1400" dirty="0"/>
          </a:p>
        </p:txBody>
      </p:sp>
      <p:grpSp>
        <p:nvGrpSpPr>
          <p:cNvPr id="5" name="群組 4">
            <a:extLst>
              <a:ext uri="{FF2B5EF4-FFF2-40B4-BE49-F238E27FC236}">
                <a16:creationId xmlns:a16="http://schemas.microsoft.com/office/drawing/2014/main" id="{BC35292F-756A-4E3A-86AF-42870A6743DA}"/>
              </a:ext>
            </a:extLst>
          </p:cNvPr>
          <p:cNvGrpSpPr/>
          <p:nvPr/>
        </p:nvGrpSpPr>
        <p:grpSpPr>
          <a:xfrm>
            <a:off x="8055325" y="90629"/>
            <a:ext cx="936316" cy="271317"/>
            <a:chOff x="8055325" y="90629"/>
            <a:chExt cx="936316" cy="271317"/>
          </a:xfrm>
        </p:grpSpPr>
        <p:sp>
          <p:nvSpPr>
            <p:cNvPr id="28" name="矩形: 圓角 27">
              <a:extLst>
                <a:ext uri="{FF2B5EF4-FFF2-40B4-BE49-F238E27FC236}">
                  <a16:creationId xmlns:a16="http://schemas.microsoft.com/office/drawing/2014/main" id="{ABA3C7EE-C315-40BC-B83C-69F6C4797BE1}"/>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文字方塊 31">
              <a:extLst>
                <a:ext uri="{FF2B5EF4-FFF2-40B4-BE49-F238E27FC236}">
                  <a16:creationId xmlns:a16="http://schemas.microsoft.com/office/drawing/2014/main" id="{67FFEABC-2188-4C4F-AFD6-0CF6E0F7F3A2}"/>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sp>
        <p:nvSpPr>
          <p:cNvPr id="224" name="矩形 223">
            <a:extLst>
              <a:ext uri="{FF2B5EF4-FFF2-40B4-BE49-F238E27FC236}">
                <a16:creationId xmlns:a16="http://schemas.microsoft.com/office/drawing/2014/main" id="{8910A70B-D40B-4B7F-A811-40CA7CE92BA8}"/>
              </a:ext>
            </a:extLst>
          </p:cNvPr>
          <p:cNvSpPr/>
          <p:nvPr/>
        </p:nvSpPr>
        <p:spPr>
          <a:xfrm>
            <a:off x="9050928" y="263792"/>
            <a:ext cx="3155111" cy="6401753"/>
          </a:xfrm>
          <a:prstGeom prst="rect">
            <a:avLst/>
          </a:prstGeom>
        </p:spPr>
        <p:txBody>
          <a:bodyPr wrap="square">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直播商品資訊</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商品列表</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上方顯示欲販售商品</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商品名圖片、直播銷售價格、販賣數量</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欲販賣數量</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實際販賣數量</a:t>
            </a:r>
            <a:r>
              <a:rPr lang="en-US" altLang="zh-TW" sz="1000" dirty="0">
                <a:latin typeface="微軟正黑體" panose="020B0604030504040204" pitchFamily="34" charset="-120"/>
                <a:ea typeface="微軟正黑體" panose="020B0604030504040204" pitchFamily="34" charset="-120"/>
              </a:rPr>
              <a:t>=0)</a:t>
            </a:r>
            <a:r>
              <a:rPr lang="zh-TW" altLang="en-US" sz="1000" dirty="0">
                <a:latin typeface="微軟正黑體" panose="020B0604030504040204" pitchFamily="34" charset="-120"/>
                <a:ea typeface="微軟正黑體" panose="020B0604030504040204" pitchFamily="34" charset="-120"/>
              </a:rPr>
              <a:t>。</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點選單一商品，下方顯示該商品</a:t>
            </a:r>
            <a:r>
              <a:rPr lang="en-US" altLang="zh-TW" sz="1000" dirty="0">
                <a:latin typeface="微軟正黑體" panose="020B0604030504040204" pitchFamily="34" charset="-120"/>
                <a:ea typeface="微軟正黑體" panose="020B0604030504040204" pitchFamily="34" charset="-120"/>
                <a:sym typeface="Wingdings" panose="05000000000000000000" pitchFamily="2" charset="2"/>
              </a:rPr>
              <a:t>:(</a:t>
            </a:r>
            <a:r>
              <a:rPr lang="zh-TW" altLang="en-US" sz="1000" dirty="0">
                <a:latin typeface="微軟正黑體" panose="020B0604030504040204" pitchFamily="34" charset="-120"/>
                <a:ea typeface="微軟正黑體" panose="020B0604030504040204" pitchFamily="34" charset="-120"/>
                <a:sym typeface="Wingdings" panose="05000000000000000000" pitchFamily="2" charset="2"/>
              </a:rPr>
              <a:t>點選修改按鍵，可修改項目</a:t>
            </a:r>
            <a:r>
              <a:rPr lang="en-US" altLang="zh-TW" sz="1000" dirty="0">
                <a:latin typeface="微軟正黑體" panose="020B0604030504040204" pitchFamily="34" charset="-120"/>
                <a:ea typeface="微軟正黑體" panose="020B0604030504040204" pitchFamily="34" charset="-120"/>
                <a:sym typeface="Wingdings" panose="05000000000000000000" pitchFamily="2" charset="2"/>
              </a:rPr>
              <a:t>4.5.6)</a:t>
            </a:r>
            <a:endParaRPr lang="en-US" altLang="zh-TW" sz="10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名稱</a:t>
            </a:r>
            <a:endParaRPr lang="en-US" altLang="zh-TW" sz="10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庫存</a:t>
            </a:r>
            <a:endParaRPr lang="en-US" altLang="zh-TW" sz="10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原售價</a:t>
            </a:r>
            <a:endParaRPr lang="en-US" altLang="zh-TW" sz="10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直播銷售價格</a:t>
            </a:r>
            <a:endParaRPr lang="en-US" altLang="zh-TW" sz="10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欲販售數量</a:t>
            </a:r>
            <a:endParaRPr lang="en-US" altLang="zh-TW" sz="1000" dirty="0">
              <a:solidFill>
                <a:prstClr val="black"/>
              </a:solidFill>
              <a:latin typeface="微軟正黑體" panose="020B0604030504040204" pitchFamily="34" charset="-120"/>
              <a:ea typeface="微軟正黑體" panose="020B0604030504040204" pitchFamily="34" charset="-120"/>
            </a:endParaRPr>
          </a:p>
          <a:p>
            <a:pPr lvl="3"/>
            <a:r>
              <a:rPr lang="en-US" altLang="zh-TW" sz="1000" dirty="0">
                <a:solidFill>
                  <a:prstClr val="black"/>
                </a:solidFill>
                <a:latin typeface="微軟正黑體" panose="020B0604030504040204" pitchFamily="34" charset="-120"/>
                <a:ea typeface="微軟正黑體" panose="020B0604030504040204" pitchFamily="34" charset="-120"/>
              </a:rPr>
              <a:t>6.</a:t>
            </a:r>
            <a:r>
              <a:rPr lang="zh-TW" altLang="en-US" sz="1000" dirty="0">
                <a:solidFill>
                  <a:prstClr val="black"/>
                </a:solidFill>
                <a:latin typeface="微軟正黑體" panose="020B0604030504040204" pitchFamily="34" charset="-120"/>
                <a:ea typeface="微軟正黑體" panose="020B0604030504040204" pitchFamily="34" charset="-120"/>
              </a:rPr>
              <a:t>計時器</a:t>
            </a:r>
            <a:r>
              <a:rPr lang="en-US" altLang="zh-TW" sz="1000" dirty="0">
                <a:solidFill>
                  <a:prstClr val="black"/>
                </a:solidFill>
                <a:latin typeface="微軟正黑體" panose="020B0604030504040204" pitchFamily="34" charset="-120"/>
                <a:ea typeface="微軟正黑體" panose="020B0604030504040204" pitchFamily="34" charset="-120"/>
              </a:rPr>
              <a:t>(</a:t>
            </a:r>
            <a:r>
              <a:rPr lang="zh-TW" altLang="en-US" sz="1000" dirty="0">
                <a:solidFill>
                  <a:prstClr val="black"/>
                </a:solidFill>
                <a:latin typeface="微軟正黑體" panose="020B0604030504040204" pitchFamily="34" charset="-120"/>
                <a:ea typeface="微軟正黑體" panose="020B0604030504040204" pitchFamily="34" charset="-120"/>
              </a:rPr>
              <a:t>若於開播資訊有開啟設定才出現</a:t>
            </a:r>
            <a:r>
              <a:rPr lang="en-US" altLang="zh-TW" sz="1000" dirty="0">
                <a:solidFill>
                  <a:prstClr val="black"/>
                </a:solidFill>
                <a:latin typeface="微軟正黑體" panose="020B0604030504040204" pitchFamily="34" charset="-120"/>
                <a:ea typeface="微軟正黑體" panose="020B0604030504040204" pitchFamily="34" charset="-120"/>
              </a:rPr>
              <a:t>)</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新增商品按鍵</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點選後，彈跳視窗彈出，選擇欲新增商品按儲存。此商品出現在欲直播商品列表中，下方可填寫銷售價格、販售數量、計時器，選取儲存按鍵即可。</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提醒文字顯示</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請先將欲直播商品上架於方舟手揪中，點選快速上架即可進行動作。</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快速上架按鍵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點取則可另開新分頁，進入手揪商店管理。</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直播遊戲資訊</a:t>
            </a:r>
            <a:r>
              <a:rPr lang="en-US" altLang="zh-TW" sz="1000" dirty="0">
                <a:latin typeface="微軟正黑體" panose="020B0604030504040204" pitchFamily="34" charset="-120"/>
                <a:ea typeface="微軟正黑體" panose="020B0604030504040204" pitchFamily="34" charset="-120"/>
              </a:rPr>
              <a:t>:	</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提醒文字顯示</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點選項目即可進行修改。</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新增活動按鍵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點選出現彈跳視窗，由下拉式選單，選擇欲新增的活動，出現對應內容，填寫完畢儲存</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活動建立完成於列表。</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點選</a:t>
            </a:r>
            <a:r>
              <a:rPr lang="en-US" altLang="zh-TW" sz="1000" dirty="0">
                <a:latin typeface="微軟正黑體" panose="020B0604030504040204" pitchFamily="34" charset="-120"/>
                <a:ea typeface="微軟正黑體" panose="020B0604030504040204" pitchFamily="34" charset="-120"/>
              </a:rPr>
              <a:t>x</a:t>
            </a:r>
            <a:r>
              <a:rPr lang="zh-TW" altLang="en-US" sz="1000" dirty="0">
                <a:latin typeface="微軟正黑體" panose="020B0604030504040204" pitchFamily="34" charset="-120"/>
                <a:ea typeface="微軟正黑體" panose="020B0604030504040204" pitchFamily="34" charset="-120"/>
              </a:rPr>
              <a:t>按鍵，可刪除該項目。</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點選單一項目，編輯彈跳視窗彈出，可進行修改。</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內容於下頁</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遊戲項目列表顯示</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活動狀態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等待中</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遊戲活動項目</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贈品名稱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點選▲下方展開，顯示</a:t>
            </a:r>
            <a:r>
              <a:rPr lang="en-US" altLang="zh-TW" sz="1000" dirty="0">
                <a:latin typeface="微軟正黑體" panose="020B0604030504040204" pitchFamily="34" charset="-120"/>
                <a:ea typeface="微軟正黑體" panose="020B0604030504040204" pitchFamily="34" charset="-120"/>
              </a:rPr>
              <a:t>:</a:t>
            </a: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獎品名稱</a:t>
            </a:r>
            <a:endParaRPr lang="en-US" altLang="zh-TW" sz="10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獎品名額</a:t>
            </a:r>
            <a:endParaRPr lang="en-US" altLang="zh-TW" sz="1000" dirty="0">
              <a:latin typeface="微軟正黑體" panose="020B0604030504040204" pitchFamily="34" charset="-120"/>
              <a:ea typeface="微軟正黑體" panose="020B0604030504040204" pitchFamily="34" charset="-120"/>
            </a:endParaRPr>
          </a:p>
          <a:p>
            <a:pPr marL="1600200" lvl="3"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計時器</a:t>
            </a:r>
            <a:endParaRPr lang="en-US" altLang="zh-TW" sz="1000" dirty="0">
              <a:latin typeface="微軟正黑體" panose="020B0604030504040204" pitchFamily="34" charset="-120"/>
              <a:ea typeface="微軟正黑體" panose="020B0604030504040204" pitchFamily="34" charset="-120"/>
            </a:endParaRPr>
          </a:p>
        </p:txBody>
      </p:sp>
      <p:grpSp>
        <p:nvGrpSpPr>
          <p:cNvPr id="225" name="群組 224">
            <a:extLst>
              <a:ext uri="{FF2B5EF4-FFF2-40B4-BE49-F238E27FC236}">
                <a16:creationId xmlns:a16="http://schemas.microsoft.com/office/drawing/2014/main" id="{D9BB4086-F591-4C6C-BADF-7AB0F9F13C0A}"/>
              </a:ext>
            </a:extLst>
          </p:cNvPr>
          <p:cNvGrpSpPr/>
          <p:nvPr/>
        </p:nvGrpSpPr>
        <p:grpSpPr>
          <a:xfrm>
            <a:off x="2425549" y="4302267"/>
            <a:ext cx="2345808" cy="2133156"/>
            <a:chOff x="2467347" y="4602010"/>
            <a:chExt cx="2345808" cy="2133156"/>
          </a:xfrm>
        </p:grpSpPr>
        <p:pic>
          <p:nvPicPr>
            <p:cNvPr id="226" name="圖片 225">
              <a:extLst>
                <a:ext uri="{FF2B5EF4-FFF2-40B4-BE49-F238E27FC236}">
                  <a16:creationId xmlns:a16="http://schemas.microsoft.com/office/drawing/2014/main" id="{0B137B25-5847-46A2-A866-E3D7A98BCA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4004" y="4733291"/>
              <a:ext cx="225001" cy="225001"/>
            </a:xfrm>
            <a:prstGeom prst="rect">
              <a:avLst/>
            </a:prstGeom>
          </p:spPr>
        </p:pic>
        <p:pic>
          <p:nvPicPr>
            <p:cNvPr id="227" name="圖片 226">
              <a:extLst>
                <a:ext uri="{FF2B5EF4-FFF2-40B4-BE49-F238E27FC236}">
                  <a16:creationId xmlns:a16="http://schemas.microsoft.com/office/drawing/2014/main" id="{A7945DC0-173B-4F51-9D42-C3C4D7F551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205573" y="4750637"/>
              <a:ext cx="165301" cy="165301"/>
            </a:xfrm>
            <a:prstGeom prst="rect">
              <a:avLst/>
            </a:prstGeom>
          </p:spPr>
        </p:pic>
        <p:grpSp>
          <p:nvGrpSpPr>
            <p:cNvPr id="228" name="群組 227">
              <a:extLst>
                <a:ext uri="{FF2B5EF4-FFF2-40B4-BE49-F238E27FC236}">
                  <a16:creationId xmlns:a16="http://schemas.microsoft.com/office/drawing/2014/main" id="{2A8FA45F-847B-4D6D-8760-C364567D3D93}"/>
                </a:ext>
              </a:extLst>
            </p:cNvPr>
            <p:cNvGrpSpPr/>
            <p:nvPr/>
          </p:nvGrpSpPr>
          <p:grpSpPr>
            <a:xfrm>
              <a:off x="3888521" y="5760866"/>
              <a:ext cx="540578" cy="280483"/>
              <a:chOff x="2511705" y="6421780"/>
              <a:chExt cx="540578" cy="280483"/>
            </a:xfrm>
          </p:grpSpPr>
          <p:sp>
            <p:nvSpPr>
              <p:cNvPr id="291" name="矩形: 圓角 290">
                <a:extLst>
                  <a:ext uri="{FF2B5EF4-FFF2-40B4-BE49-F238E27FC236}">
                    <a16:creationId xmlns:a16="http://schemas.microsoft.com/office/drawing/2014/main" id="{FD7B6490-0B93-4479-8B23-2A02CEFD22E7}"/>
                  </a:ext>
                </a:extLst>
              </p:cNvPr>
              <p:cNvSpPr/>
              <p:nvPr/>
            </p:nvSpPr>
            <p:spPr>
              <a:xfrm>
                <a:off x="2511705" y="6421780"/>
                <a:ext cx="540578" cy="26787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文字方塊 291">
                <a:extLst>
                  <a:ext uri="{FF2B5EF4-FFF2-40B4-BE49-F238E27FC236}">
                    <a16:creationId xmlns:a16="http://schemas.microsoft.com/office/drawing/2014/main" id="{E584D42C-7501-4AB3-B572-D82E792E8FFD}"/>
                  </a:ext>
                </a:extLst>
              </p:cNvPr>
              <p:cNvSpPr txBox="1"/>
              <p:nvPr/>
            </p:nvSpPr>
            <p:spPr>
              <a:xfrm>
                <a:off x="2556025" y="6440653"/>
                <a:ext cx="466794"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solidFill>
                      <a:schemeClr val="tx1"/>
                    </a:solidFill>
                    <a:effectLst>
                      <a:outerShdw blurRad="38100" dist="38100" dir="2700000" algn="tl">
                        <a:srgbClr val="000000">
                          <a:alpha val="43137"/>
                        </a:srgbClr>
                      </a:outerShdw>
                    </a:effectLst>
                  </a:rPr>
                  <a:t>結單</a:t>
                </a:r>
              </a:p>
            </p:txBody>
          </p:sp>
        </p:grpSp>
        <p:sp>
          <p:nvSpPr>
            <p:cNvPr id="229" name="文字方塊 228">
              <a:extLst>
                <a:ext uri="{FF2B5EF4-FFF2-40B4-BE49-F238E27FC236}">
                  <a16:creationId xmlns:a16="http://schemas.microsoft.com/office/drawing/2014/main" id="{77B50235-236F-4BE5-9425-576F469A1275}"/>
                </a:ext>
              </a:extLst>
            </p:cNvPr>
            <p:cNvSpPr txBox="1"/>
            <p:nvPr/>
          </p:nvSpPr>
          <p:spPr>
            <a:xfrm>
              <a:off x="3689840" y="4632411"/>
              <a:ext cx="234359" cy="255935"/>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230" name="文字方塊 229">
              <a:extLst>
                <a:ext uri="{FF2B5EF4-FFF2-40B4-BE49-F238E27FC236}">
                  <a16:creationId xmlns:a16="http://schemas.microsoft.com/office/drawing/2014/main" id="{3498E5EC-5CDB-4DE3-86A2-E15D6A760880}"/>
                </a:ext>
              </a:extLst>
            </p:cNvPr>
            <p:cNvSpPr txBox="1"/>
            <p:nvPr/>
          </p:nvSpPr>
          <p:spPr>
            <a:xfrm>
              <a:off x="3696793" y="4952365"/>
              <a:ext cx="234359" cy="255935"/>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236" name="矩形 235">
              <a:extLst>
                <a:ext uri="{FF2B5EF4-FFF2-40B4-BE49-F238E27FC236}">
                  <a16:creationId xmlns:a16="http://schemas.microsoft.com/office/drawing/2014/main" id="{4BE13774-30A5-4BFE-90D7-DD9DE1194511}"/>
                </a:ext>
              </a:extLst>
            </p:cNvPr>
            <p:cNvSpPr/>
            <p:nvPr/>
          </p:nvSpPr>
          <p:spPr>
            <a:xfrm>
              <a:off x="2467347" y="4624581"/>
              <a:ext cx="2345808" cy="2110585"/>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7" name="文字方塊 246">
              <a:extLst>
                <a:ext uri="{FF2B5EF4-FFF2-40B4-BE49-F238E27FC236}">
                  <a16:creationId xmlns:a16="http://schemas.microsoft.com/office/drawing/2014/main" id="{DA2E3704-8CE8-4AC6-A6B6-75D3BDB692FC}"/>
                </a:ext>
              </a:extLst>
            </p:cNvPr>
            <p:cNvSpPr txBox="1"/>
            <p:nvPr/>
          </p:nvSpPr>
          <p:spPr>
            <a:xfrm>
              <a:off x="4517646" y="4602010"/>
              <a:ext cx="163387" cy="307122"/>
            </a:xfrm>
            <a:prstGeom prst="rect">
              <a:avLst/>
            </a:prstGeom>
            <a:noFill/>
          </p:spPr>
          <p:txBody>
            <a:bodyPr wrap="square" rtlCol="0">
              <a:spAutoFit/>
            </a:bodyPr>
            <a:lstStyle/>
            <a:p>
              <a:r>
                <a:rPr lang="en-US" altLang="zh-TW" sz="1400" dirty="0"/>
                <a:t>X</a:t>
              </a:r>
              <a:endParaRPr lang="zh-TW" altLang="en-US" sz="1400" dirty="0"/>
            </a:p>
          </p:txBody>
        </p:sp>
        <p:sp>
          <p:nvSpPr>
            <p:cNvPr id="257" name="文字方塊 256">
              <a:extLst>
                <a:ext uri="{FF2B5EF4-FFF2-40B4-BE49-F238E27FC236}">
                  <a16:creationId xmlns:a16="http://schemas.microsoft.com/office/drawing/2014/main" id="{C459B2C6-4914-41FA-BE70-E91621CDFA37}"/>
                </a:ext>
              </a:extLst>
            </p:cNvPr>
            <p:cNvSpPr txBox="1"/>
            <p:nvPr/>
          </p:nvSpPr>
          <p:spPr>
            <a:xfrm>
              <a:off x="3180433" y="4635055"/>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新增商品</a:t>
              </a:r>
            </a:p>
          </p:txBody>
        </p:sp>
        <p:pic>
          <p:nvPicPr>
            <p:cNvPr id="258" name="Picture 2" descr=" ">
              <a:extLst>
                <a:ext uri="{FF2B5EF4-FFF2-40B4-BE49-F238E27FC236}">
                  <a16:creationId xmlns:a16="http://schemas.microsoft.com/office/drawing/2014/main" id="{5C51A67A-F63B-4FF7-8636-0A0F43DEE3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6984" y="5425008"/>
              <a:ext cx="645434" cy="635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9" name="Picture 4" descr="Save = fl me? | | Ãm tháº§m auto sÃºc váº­t">
              <a:extLst>
                <a:ext uri="{FF2B5EF4-FFF2-40B4-BE49-F238E27FC236}">
                  <a16:creationId xmlns:a16="http://schemas.microsoft.com/office/drawing/2014/main" id="{224ABB7D-01AA-48B0-91B7-6CD642A656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4424" y="5433321"/>
              <a:ext cx="577850" cy="711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0" name="Picture 8" descr="Daisy flower arrangement ideas">
              <a:extLst>
                <a:ext uri="{FF2B5EF4-FFF2-40B4-BE49-F238E27FC236}">
                  <a16:creationId xmlns:a16="http://schemas.microsoft.com/office/drawing/2014/main" id="{16E58A56-5EC4-4C7C-97C2-DB911F042B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3824" y="5406636"/>
              <a:ext cx="615484" cy="6536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1" name="矩形 260">
              <a:extLst>
                <a:ext uri="{FF2B5EF4-FFF2-40B4-BE49-F238E27FC236}">
                  <a16:creationId xmlns:a16="http://schemas.microsoft.com/office/drawing/2014/main" id="{DA06630B-BB60-4182-9DC4-FAC0CCB6B402}"/>
                </a:ext>
              </a:extLst>
            </p:cNvPr>
            <p:cNvSpPr/>
            <p:nvPr/>
          </p:nvSpPr>
          <p:spPr>
            <a:xfrm>
              <a:off x="2555375" y="6075198"/>
              <a:ext cx="647054" cy="1500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2" name="矩形 261">
              <a:extLst>
                <a:ext uri="{FF2B5EF4-FFF2-40B4-BE49-F238E27FC236}">
                  <a16:creationId xmlns:a16="http://schemas.microsoft.com/office/drawing/2014/main" id="{C20FDEB7-8967-48AC-9A62-66F407F915C2}"/>
                </a:ext>
              </a:extLst>
            </p:cNvPr>
            <p:cNvSpPr/>
            <p:nvPr/>
          </p:nvSpPr>
          <p:spPr>
            <a:xfrm>
              <a:off x="3293739" y="6065627"/>
              <a:ext cx="551670" cy="145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3" name="矩形 262">
              <a:extLst>
                <a:ext uri="{FF2B5EF4-FFF2-40B4-BE49-F238E27FC236}">
                  <a16:creationId xmlns:a16="http://schemas.microsoft.com/office/drawing/2014/main" id="{96073ADA-7FC8-4EFB-8853-37A1209C7A60}"/>
                </a:ext>
              </a:extLst>
            </p:cNvPr>
            <p:cNvSpPr/>
            <p:nvPr/>
          </p:nvSpPr>
          <p:spPr>
            <a:xfrm>
              <a:off x="3961404" y="6078714"/>
              <a:ext cx="601547" cy="1329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4" name="文字方塊 263">
              <a:extLst>
                <a:ext uri="{FF2B5EF4-FFF2-40B4-BE49-F238E27FC236}">
                  <a16:creationId xmlns:a16="http://schemas.microsoft.com/office/drawing/2014/main" id="{668058C6-A400-4388-8881-CA9E19C63A82}"/>
                </a:ext>
              </a:extLst>
            </p:cNvPr>
            <p:cNvSpPr txBox="1"/>
            <p:nvPr/>
          </p:nvSpPr>
          <p:spPr>
            <a:xfrm>
              <a:off x="2629841" y="6037827"/>
              <a:ext cx="530915" cy="230832"/>
            </a:xfrm>
            <a:prstGeom prst="rect">
              <a:avLst/>
            </a:prstGeom>
            <a:noFill/>
          </p:spPr>
          <p:txBody>
            <a:bodyPr wrap="none" rtlCol="0">
              <a:spAutoFit/>
            </a:bodyPr>
            <a:lstStyle/>
            <a:p>
              <a:r>
                <a:rPr lang="zh-TW" altLang="en-US" sz="900" b="1" dirty="0">
                  <a:latin typeface="微軟正黑體" panose="020B0604030504040204" pitchFamily="34" charset="-120"/>
                  <a:ea typeface="微軟正黑體" panose="020B0604030504040204" pitchFamily="34" charset="-120"/>
                </a:rPr>
                <a:t>粉星星</a:t>
              </a:r>
            </a:p>
          </p:txBody>
        </p:sp>
        <p:sp>
          <p:nvSpPr>
            <p:cNvPr id="268" name="文字方塊 267">
              <a:extLst>
                <a:ext uri="{FF2B5EF4-FFF2-40B4-BE49-F238E27FC236}">
                  <a16:creationId xmlns:a16="http://schemas.microsoft.com/office/drawing/2014/main" id="{5861A169-C0AC-4B38-A4F2-536D8C710AF0}"/>
                </a:ext>
              </a:extLst>
            </p:cNvPr>
            <p:cNvSpPr txBox="1"/>
            <p:nvPr/>
          </p:nvSpPr>
          <p:spPr>
            <a:xfrm>
              <a:off x="3314736" y="6035998"/>
              <a:ext cx="530915" cy="230832"/>
            </a:xfrm>
            <a:prstGeom prst="rect">
              <a:avLst/>
            </a:prstGeom>
            <a:noFill/>
          </p:spPr>
          <p:txBody>
            <a:bodyPr wrap="none" rtlCol="0">
              <a:spAutoFit/>
            </a:bodyPr>
            <a:lstStyle>
              <a:defPPr>
                <a:defRPr lang="zh-TW"/>
              </a:defPPr>
              <a:lvl1pPr>
                <a:defRPr sz="900" b="1">
                  <a:latin typeface="微軟正黑體" panose="020B0604030504040204" pitchFamily="34" charset="-120"/>
                  <a:ea typeface="微軟正黑體" panose="020B0604030504040204" pitchFamily="34" charset="-120"/>
                </a:defRPr>
              </a:lvl1pPr>
            </a:lstStyle>
            <a:p>
              <a:r>
                <a:rPr lang="zh-TW" altLang="en-US" dirty="0"/>
                <a:t>鬱金香</a:t>
              </a:r>
            </a:p>
          </p:txBody>
        </p:sp>
        <p:sp>
          <p:nvSpPr>
            <p:cNvPr id="269" name="文字方塊 268">
              <a:extLst>
                <a:ext uri="{FF2B5EF4-FFF2-40B4-BE49-F238E27FC236}">
                  <a16:creationId xmlns:a16="http://schemas.microsoft.com/office/drawing/2014/main" id="{E0157E4B-9EEE-44EB-AD63-278519C9FAB8}"/>
                </a:ext>
              </a:extLst>
            </p:cNvPr>
            <p:cNvSpPr txBox="1"/>
            <p:nvPr/>
          </p:nvSpPr>
          <p:spPr>
            <a:xfrm>
              <a:off x="4013488" y="6042698"/>
              <a:ext cx="530915" cy="230832"/>
            </a:xfrm>
            <a:prstGeom prst="rect">
              <a:avLst/>
            </a:prstGeom>
            <a:noFill/>
          </p:spPr>
          <p:txBody>
            <a:bodyPr wrap="none" rtlCol="0">
              <a:spAutoFit/>
            </a:bodyPr>
            <a:lstStyle>
              <a:defPPr>
                <a:defRPr lang="zh-TW"/>
              </a:defPPr>
              <a:lvl1pPr>
                <a:defRPr sz="900" b="1">
                  <a:latin typeface="微軟正黑體" panose="020B0604030504040204" pitchFamily="34" charset="-120"/>
                  <a:ea typeface="微軟正黑體" panose="020B0604030504040204" pitchFamily="34" charset="-120"/>
                </a:defRPr>
              </a:lvl1pPr>
            </a:lstStyle>
            <a:p>
              <a:r>
                <a:rPr lang="zh-TW" altLang="en-US" dirty="0"/>
                <a:t>小幸運</a:t>
              </a:r>
            </a:p>
          </p:txBody>
        </p:sp>
        <p:sp>
          <p:nvSpPr>
            <p:cNvPr id="276" name="矩形: 圓角 275">
              <a:extLst>
                <a:ext uri="{FF2B5EF4-FFF2-40B4-BE49-F238E27FC236}">
                  <a16:creationId xmlns:a16="http://schemas.microsoft.com/office/drawing/2014/main" id="{B1B3BA1D-C445-495C-AF0E-F70255A988AE}"/>
                </a:ext>
              </a:extLst>
            </p:cNvPr>
            <p:cNvSpPr/>
            <p:nvPr/>
          </p:nvSpPr>
          <p:spPr>
            <a:xfrm>
              <a:off x="3054810" y="6435640"/>
              <a:ext cx="435498" cy="227882"/>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0" name="文字方塊 279">
              <a:extLst>
                <a:ext uri="{FF2B5EF4-FFF2-40B4-BE49-F238E27FC236}">
                  <a16:creationId xmlns:a16="http://schemas.microsoft.com/office/drawing/2014/main" id="{48AF028B-74D0-4FAF-9513-1C2051A2CCEA}"/>
                </a:ext>
              </a:extLst>
            </p:cNvPr>
            <p:cNvSpPr txBox="1"/>
            <p:nvPr/>
          </p:nvSpPr>
          <p:spPr>
            <a:xfrm>
              <a:off x="3066671" y="6438484"/>
              <a:ext cx="568106" cy="230832"/>
            </a:xfrm>
            <a:prstGeom prst="rect">
              <a:avLst/>
            </a:prstGeom>
            <a:noFill/>
          </p:spPr>
          <p:txBody>
            <a:bodyPr wrap="square" rtlCol="0">
              <a:spAutoFit/>
            </a:bodyPr>
            <a:lstStyle/>
            <a:p>
              <a:r>
                <a:rPr lang="zh-TW" altLang="en-US" sz="900" b="1" dirty="0">
                  <a:latin typeface="微軟正黑體" panose="020B0604030504040204" pitchFamily="34" charset="-120"/>
                  <a:ea typeface="微軟正黑體" panose="020B0604030504040204" pitchFamily="34" charset="-120"/>
                </a:rPr>
                <a:t>確認</a:t>
              </a:r>
              <a:endParaRPr lang="en-US" altLang="zh-TW" sz="900" b="1" dirty="0">
                <a:latin typeface="微軟正黑體" panose="020B0604030504040204" pitchFamily="34" charset="-120"/>
                <a:ea typeface="微軟正黑體" panose="020B0604030504040204" pitchFamily="34" charset="-120"/>
              </a:endParaRPr>
            </a:p>
          </p:txBody>
        </p:sp>
        <p:sp>
          <p:nvSpPr>
            <p:cNvPr id="288" name="矩形 287">
              <a:extLst>
                <a:ext uri="{FF2B5EF4-FFF2-40B4-BE49-F238E27FC236}">
                  <a16:creationId xmlns:a16="http://schemas.microsoft.com/office/drawing/2014/main" id="{55CA195C-39F8-4227-B4C1-C6168A116F7C}"/>
                </a:ext>
              </a:extLst>
            </p:cNvPr>
            <p:cNvSpPr/>
            <p:nvPr/>
          </p:nvSpPr>
          <p:spPr>
            <a:xfrm>
              <a:off x="2562119" y="4945393"/>
              <a:ext cx="2049091" cy="338554"/>
            </a:xfrm>
            <a:prstGeom prst="rect">
              <a:avLst/>
            </a:prstGeom>
          </p:spPr>
          <p:txBody>
            <a:bodyPr wrap="square">
              <a:spAutoFit/>
            </a:bodyPr>
            <a:lstStyle/>
            <a:p>
              <a:r>
                <a:rPr lang="zh-TW" altLang="en-US" sz="800" u="sng" dirty="0">
                  <a:solidFill>
                    <a:schemeClr val="tx2">
                      <a:lumMod val="60000"/>
                      <a:lumOff val="40000"/>
                    </a:schemeClr>
                  </a:solidFill>
                  <a:latin typeface="微軟正黑體" panose="020B0604030504040204" pitchFamily="34" charset="-120"/>
                  <a:ea typeface="微軟正黑體" panose="020B0604030504040204" pitchFamily="34" charset="-120"/>
                </a:rPr>
                <a:t>請先將欲直播商品上架於方舟手揪中，點選快速上架即可進行動作。</a:t>
              </a:r>
              <a:endParaRPr lang="zh-TW" altLang="en-US" sz="800" u="sng" dirty="0">
                <a:solidFill>
                  <a:schemeClr val="tx2">
                    <a:lumMod val="60000"/>
                    <a:lumOff val="40000"/>
                  </a:schemeClr>
                </a:solidFill>
              </a:endParaRPr>
            </a:p>
          </p:txBody>
        </p:sp>
        <p:sp>
          <p:nvSpPr>
            <p:cNvPr id="289" name="矩形: 圓角 288">
              <a:extLst>
                <a:ext uri="{FF2B5EF4-FFF2-40B4-BE49-F238E27FC236}">
                  <a16:creationId xmlns:a16="http://schemas.microsoft.com/office/drawing/2014/main" id="{5CE7F87D-6C39-45DC-B51E-CD468AAABBBE}"/>
                </a:ext>
              </a:extLst>
            </p:cNvPr>
            <p:cNvSpPr/>
            <p:nvPr/>
          </p:nvSpPr>
          <p:spPr>
            <a:xfrm>
              <a:off x="3731434" y="6433819"/>
              <a:ext cx="491054" cy="217223"/>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文字方塊 289">
              <a:extLst>
                <a:ext uri="{FF2B5EF4-FFF2-40B4-BE49-F238E27FC236}">
                  <a16:creationId xmlns:a16="http://schemas.microsoft.com/office/drawing/2014/main" id="{81F3F4C1-5B12-45D0-9B3A-C5125335417A}"/>
                </a:ext>
              </a:extLst>
            </p:cNvPr>
            <p:cNvSpPr txBox="1"/>
            <p:nvPr/>
          </p:nvSpPr>
          <p:spPr>
            <a:xfrm>
              <a:off x="3656200" y="6447261"/>
              <a:ext cx="641522" cy="230832"/>
            </a:xfrm>
            <a:prstGeom prst="rect">
              <a:avLst/>
            </a:prstGeom>
            <a:noFill/>
          </p:spPr>
          <p:txBody>
            <a:bodyPr wrap="square" rtlCol="0">
              <a:spAutoFit/>
            </a:bodyPr>
            <a:lstStyle/>
            <a:p>
              <a:r>
                <a:rPr lang="zh-TW" altLang="en-US" sz="900" b="1" dirty="0">
                  <a:latin typeface="微軟正黑體" panose="020B0604030504040204" pitchFamily="34" charset="-120"/>
                  <a:ea typeface="微軟正黑體" panose="020B0604030504040204" pitchFamily="34" charset="-120"/>
                </a:rPr>
                <a:t>快速上架</a:t>
              </a:r>
              <a:endParaRPr lang="en-US" altLang="zh-TW" sz="900" b="1" dirty="0">
                <a:latin typeface="微軟正黑體" panose="020B0604030504040204" pitchFamily="34" charset="-120"/>
                <a:ea typeface="微軟正黑體" panose="020B0604030504040204" pitchFamily="34" charset="-120"/>
              </a:endParaRPr>
            </a:p>
          </p:txBody>
        </p:sp>
      </p:grpSp>
      <p:grpSp>
        <p:nvGrpSpPr>
          <p:cNvPr id="293" name="群組 292">
            <a:extLst>
              <a:ext uri="{FF2B5EF4-FFF2-40B4-BE49-F238E27FC236}">
                <a16:creationId xmlns:a16="http://schemas.microsoft.com/office/drawing/2014/main" id="{FC0BC81E-AFE3-440B-9FF1-197DF1E02E05}"/>
              </a:ext>
            </a:extLst>
          </p:cNvPr>
          <p:cNvGrpSpPr/>
          <p:nvPr/>
        </p:nvGrpSpPr>
        <p:grpSpPr>
          <a:xfrm>
            <a:off x="5794226" y="6565162"/>
            <a:ext cx="800219" cy="276999"/>
            <a:chOff x="3354923" y="5862077"/>
            <a:chExt cx="1066261" cy="386068"/>
          </a:xfrm>
        </p:grpSpPr>
        <p:sp>
          <p:nvSpPr>
            <p:cNvPr id="294" name="矩形: 圓角 293">
              <a:extLst>
                <a:ext uri="{FF2B5EF4-FFF2-40B4-BE49-F238E27FC236}">
                  <a16:creationId xmlns:a16="http://schemas.microsoft.com/office/drawing/2014/main" id="{B8F91996-B3D5-441F-AF5B-005729C4093E}"/>
                </a:ext>
              </a:extLst>
            </p:cNvPr>
            <p:cNvSpPr/>
            <p:nvPr/>
          </p:nvSpPr>
          <p:spPr>
            <a:xfrm>
              <a:off x="3389560" y="5885895"/>
              <a:ext cx="996989" cy="30777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5" name="文字方塊 294">
              <a:extLst>
                <a:ext uri="{FF2B5EF4-FFF2-40B4-BE49-F238E27FC236}">
                  <a16:creationId xmlns:a16="http://schemas.microsoft.com/office/drawing/2014/main" id="{354C3FC2-0074-4D2F-B644-AC125C2CBA06}"/>
                </a:ext>
              </a:extLst>
            </p:cNvPr>
            <p:cNvSpPr txBox="1"/>
            <p:nvPr/>
          </p:nvSpPr>
          <p:spPr>
            <a:xfrm>
              <a:off x="3354923" y="5862077"/>
              <a:ext cx="1066261" cy="386068"/>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開始直播</a:t>
              </a:r>
              <a:endParaRPr lang="en-US" altLang="zh-TW" sz="1200" b="1" dirty="0">
                <a:latin typeface="微軟正黑體" panose="020B0604030504040204" pitchFamily="34" charset="-120"/>
                <a:ea typeface="微軟正黑體" panose="020B0604030504040204" pitchFamily="34" charset="-120"/>
              </a:endParaRPr>
            </a:p>
          </p:txBody>
        </p:sp>
      </p:grpSp>
      <p:grpSp>
        <p:nvGrpSpPr>
          <p:cNvPr id="2" name="群組 1">
            <a:extLst>
              <a:ext uri="{FF2B5EF4-FFF2-40B4-BE49-F238E27FC236}">
                <a16:creationId xmlns:a16="http://schemas.microsoft.com/office/drawing/2014/main" id="{52AAC3F7-AE74-4272-B5DA-85E2A361D90F}"/>
              </a:ext>
            </a:extLst>
          </p:cNvPr>
          <p:cNvGrpSpPr/>
          <p:nvPr/>
        </p:nvGrpSpPr>
        <p:grpSpPr>
          <a:xfrm>
            <a:off x="93202" y="527229"/>
            <a:ext cx="2278298" cy="5871609"/>
            <a:chOff x="93202" y="527229"/>
            <a:chExt cx="2278298" cy="5871609"/>
          </a:xfrm>
        </p:grpSpPr>
        <p:grpSp>
          <p:nvGrpSpPr>
            <p:cNvPr id="331" name="群組 330">
              <a:extLst>
                <a:ext uri="{FF2B5EF4-FFF2-40B4-BE49-F238E27FC236}">
                  <a16:creationId xmlns:a16="http://schemas.microsoft.com/office/drawing/2014/main" id="{F5C4A4ED-CC3B-4E5F-8950-3AB3894875B1}"/>
                </a:ext>
              </a:extLst>
            </p:cNvPr>
            <p:cNvGrpSpPr/>
            <p:nvPr/>
          </p:nvGrpSpPr>
          <p:grpSpPr>
            <a:xfrm>
              <a:off x="99913" y="527229"/>
              <a:ext cx="2216306" cy="5871609"/>
              <a:chOff x="99913" y="527229"/>
              <a:chExt cx="2216306" cy="5871609"/>
            </a:xfrm>
          </p:grpSpPr>
          <p:sp>
            <p:nvSpPr>
              <p:cNvPr id="332" name="矩形 331">
                <a:extLst>
                  <a:ext uri="{FF2B5EF4-FFF2-40B4-BE49-F238E27FC236}">
                    <a16:creationId xmlns:a16="http://schemas.microsoft.com/office/drawing/2014/main" id="{2C7FBD82-DD9A-41B6-B243-85D3B87238D5}"/>
                  </a:ext>
                </a:extLst>
              </p:cNvPr>
              <p:cNvSpPr/>
              <p:nvPr/>
            </p:nvSpPr>
            <p:spPr>
              <a:xfrm>
                <a:off x="162853" y="789478"/>
                <a:ext cx="2152608" cy="5609360"/>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3" name="文字方塊 332">
                <a:extLst>
                  <a:ext uri="{FF2B5EF4-FFF2-40B4-BE49-F238E27FC236}">
                    <a16:creationId xmlns:a16="http://schemas.microsoft.com/office/drawing/2014/main" id="{49CE3869-9611-4160-B624-41B9D0585510}"/>
                  </a:ext>
                </a:extLst>
              </p:cNvPr>
              <p:cNvSpPr txBox="1"/>
              <p:nvPr/>
            </p:nvSpPr>
            <p:spPr>
              <a:xfrm>
                <a:off x="99913" y="527229"/>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pPr>
                  <a:buFont typeface="Wingdings" panose="05000000000000000000" pitchFamily="2" charset="2"/>
                  <a:buChar char="Ø"/>
                </a:pPr>
                <a:r>
                  <a:rPr lang="zh-TW" altLang="en-US" dirty="0"/>
                  <a:t>開播資訊</a:t>
                </a:r>
              </a:p>
            </p:txBody>
          </p:sp>
          <p:sp>
            <p:nvSpPr>
              <p:cNvPr id="334" name="文字方塊 333">
                <a:extLst>
                  <a:ext uri="{FF2B5EF4-FFF2-40B4-BE49-F238E27FC236}">
                    <a16:creationId xmlns:a16="http://schemas.microsoft.com/office/drawing/2014/main" id="{4D6AB158-F01A-45BC-ABCE-2D3CEDA707BE}"/>
                  </a:ext>
                </a:extLst>
              </p:cNvPr>
              <p:cNvSpPr txBox="1"/>
              <p:nvPr/>
            </p:nvSpPr>
            <p:spPr>
              <a:xfrm>
                <a:off x="157162" y="831361"/>
                <a:ext cx="1011815" cy="253916"/>
              </a:xfrm>
              <a:prstGeom prst="rect">
                <a:avLst/>
              </a:prstGeom>
              <a:noFill/>
            </p:spPr>
            <p:txBody>
              <a:bodyPr wrap="none" rtlCol="0">
                <a:spAutoFit/>
              </a:bodyPr>
              <a:lstStyle/>
              <a:p>
                <a:pPr marL="285750" indent="-2857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直播名稱</a:t>
                </a:r>
              </a:p>
            </p:txBody>
          </p:sp>
          <p:sp>
            <p:nvSpPr>
              <p:cNvPr id="335" name="矩形 334">
                <a:extLst>
                  <a:ext uri="{FF2B5EF4-FFF2-40B4-BE49-F238E27FC236}">
                    <a16:creationId xmlns:a16="http://schemas.microsoft.com/office/drawing/2014/main" id="{549B2D39-84E8-4252-9BE4-9916BD28770F}"/>
                  </a:ext>
                </a:extLst>
              </p:cNvPr>
              <p:cNvSpPr/>
              <p:nvPr/>
            </p:nvSpPr>
            <p:spPr>
              <a:xfrm>
                <a:off x="525979" y="1090078"/>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6" name="文字方塊 335">
                <a:extLst>
                  <a:ext uri="{FF2B5EF4-FFF2-40B4-BE49-F238E27FC236}">
                    <a16:creationId xmlns:a16="http://schemas.microsoft.com/office/drawing/2014/main" id="{95AFA852-1220-4FA0-9219-B70163982B08}"/>
                  </a:ext>
                </a:extLst>
              </p:cNvPr>
              <p:cNvSpPr txBox="1"/>
              <p:nvPr/>
            </p:nvSpPr>
            <p:spPr>
              <a:xfrm>
                <a:off x="137739" y="1542876"/>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直播網址</a:t>
                </a:r>
                <a:endParaRPr lang="en-US" altLang="zh-TW" dirty="0"/>
              </a:p>
            </p:txBody>
          </p:sp>
          <p:sp>
            <p:nvSpPr>
              <p:cNvPr id="337" name="文字方塊 336">
                <a:extLst>
                  <a:ext uri="{FF2B5EF4-FFF2-40B4-BE49-F238E27FC236}">
                    <a16:creationId xmlns:a16="http://schemas.microsoft.com/office/drawing/2014/main" id="{9C077FE2-0EC6-402A-BBA4-8FC1054422E4}"/>
                  </a:ext>
                </a:extLst>
              </p:cNvPr>
              <p:cNvSpPr txBox="1"/>
              <p:nvPr/>
            </p:nvSpPr>
            <p:spPr>
              <a:xfrm>
                <a:off x="123070" y="2517010"/>
                <a:ext cx="877163"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跑馬燈</a:t>
                </a:r>
                <a:endParaRPr lang="en-US" altLang="zh-TW" dirty="0"/>
              </a:p>
            </p:txBody>
          </p:sp>
          <p:sp>
            <p:nvSpPr>
              <p:cNvPr id="338" name="矩形 337">
                <a:extLst>
                  <a:ext uri="{FF2B5EF4-FFF2-40B4-BE49-F238E27FC236}">
                    <a16:creationId xmlns:a16="http://schemas.microsoft.com/office/drawing/2014/main" id="{916AA9E2-AFC4-49F4-9BA0-523967DC96D2}"/>
                  </a:ext>
                </a:extLst>
              </p:cNvPr>
              <p:cNvSpPr/>
              <p:nvPr/>
            </p:nvSpPr>
            <p:spPr>
              <a:xfrm>
                <a:off x="474975" y="2733013"/>
                <a:ext cx="1745467" cy="266924"/>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9" name="文字方塊 338">
                <a:extLst>
                  <a:ext uri="{FF2B5EF4-FFF2-40B4-BE49-F238E27FC236}">
                    <a16:creationId xmlns:a16="http://schemas.microsoft.com/office/drawing/2014/main" id="{3693489D-98F4-4093-B07A-50F124677AE0}"/>
                  </a:ext>
                </a:extLst>
              </p:cNvPr>
              <p:cNvSpPr txBox="1"/>
              <p:nvPr/>
            </p:nvSpPr>
            <p:spPr>
              <a:xfrm>
                <a:off x="424391" y="2721742"/>
                <a:ext cx="1819216" cy="230832"/>
              </a:xfrm>
              <a:prstGeom prst="rect">
                <a:avLst/>
              </a:prstGeom>
              <a:noFill/>
            </p:spPr>
            <p:txBody>
              <a:bodyPr wrap="square" rtlCol="0">
                <a:spAutoFit/>
              </a:bodyPr>
              <a:lstStyle/>
              <a:p>
                <a:r>
                  <a:rPr lang="zh-TW" altLang="en-US" sz="900" dirty="0">
                    <a:latin typeface="微軟正黑體" panose="020B0604030504040204" pitchFamily="34" charset="-120"/>
                    <a:ea typeface="微軟正黑體" panose="020B0604030504040204" pitchFamily="34" charset="-120"/>
                  </a:rPr>
                  <a:t>請填寫想告訴觀眾的訊息</a:t>
                </a:r>
                <a:r>
                  <a:rPr lang="en-US" altLang="zh-TW" sz="900" dirty="0">
                    <a:latin typeface="微軟正黑體" panose="020B0604030504040204" pitchFamily="34" charset="-120"/>
                    <a:ea typeface="微軟正黑體" panose="020B0604030504040204" pitchFamily="34" charset="-120"/>
                  </a:rPr>
                  <a:t>….</a:t>
                </a:r>
                <a:endParaRPr lang="zh-TW" altLang="en-US" sz="900" dirty="0">
                  <a:latin typeface="微軟正黑體" panose="020B0604030504040204" pitchFamily="34" charset="-120"/>
                  <a:ea typeface="微軟正黑體" panose="020B0604030504040204" pitchFamily="34" charset="-120"/>
                </a:endParaRPr>
              </a:p>
            </p:txBody>
          </p:sp>
          <p:sp>
            <p:nvSpPr>
              <p:cNvPr id="340" name="文字方塊 339">
                <a:extLst>
                  <a:ext uri="{FF2B5EF4-FFF2-40B4-BE49-F238E27FC236}">
                    <a16:creationId xmlns:a16="http://schemas.microsoft.com/office/drawing/2014/main" id="{548360A7-DC33-4ED8-A605-E03C18B822F8}"/>
                  </a:ext>
                </a:extLst>
              </p:cNvPr>
              <p:cNvSpPr txBox="1"/>
              <p:nvPr/>
            </p:nvSpPr>
            <p:spPr>
              <a:xfrm>
                <a:off x="130127" y="125885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直播日期</a:t>
                </a:r>
              </a:p>
            </p:txBody>
          </p:sp>
          <p:sp>
            <p:nvSpPr>
              <p:cNvPr id="341" name="文字方塊 340">
                <a:extLst>
                  <a:ext uri="{FF2B5EF4-FFF2-40B4-BE49-F238E27FC236}">
                    <a16:creationId xmlns:a16="http://schemas.microsoft.com/office/drawing/2014/main" id="{C7A9E363-B9F3-4BA5-9C51-79CE53DC22DE}"/>
                  </a:ext>
                </a:extLst>
              </p:cNvPr>
              <p:cNvSpPr txBox="1"/>
              <p:nvPr/>
            </p:nvSpPr>
            <p:spPr>
              <a:xfrm>
                <a:off x="114137" y="3036540"/>
                <a:ext cx="1132041"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   倒數計時器</a:t>
                </a:r>
                <a:endParaRPr lang="en-US" altLang="zh-TW" sz="1050" dirty="0">
                  <a:latin typeface="微軟正黑體" panose="020B0604030504040204" pitchFamily="34" charset="-120"/>
                  <a:ea typeface="微軟正黑體" panose="020B0604030504040204" pitchFamily="34" charset="-120"/>
                </a:endParaRPr>
              </a:p>
            </p:txBody>
          </p:sp>
          <p:sp>
            <p:nvSpPr>
              <p:cNvPr id="342" name="文字方塊 341">
                <a:extLst>
                  <a:ext uri="{FF2B5EF4-FFF2-40B4-BE49-F238E27FC236}">
                    <a16:creationId xmlns:a16="http://schemas.microsoft.com/office/drawing/2014/main" id="{F3D87A49-F760-4E3D-B5EE-AA3448320397}"/>
                  </a:ext>
                </a:extLst>
              </p:cNvPr>
              <p:cNvSpPr txBox="1"/>
              <p:nvPr/>
            </p:nvSpPr>
            <p:spPr>
              <a:xfrm>
                <a:off x="413590" y="3262803"/>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開啟</a:t>
                </a:r>
              </a:p>
            </p:txBody>
          </p:sp>
          <p:sp>
            <p:nvSpPr>
              <p:cNvPr id="343" name="文字方塊 342">
                <a:extLst>
                  <a:ext uri="{FF2B5EF4-FFF2-40B4-BE49-F238E27FC236}">
                    <a16:creationId xmlns:a16="http://schemas.microsoft.com/office/drawing/2014/main" id="{FB66C500-D676-4C95-AEDE-9B303EE77C7D}"/>
                  </a:ext>
                </a:extLst>
              </p:cNvPr>
              <p:cNvSpPr txBox="1"/>
              <p:nvPr/>
            </p:nvSpPr>
            <p:spPr>
              <a:xfrm>
                <a:off x="1106462" y="3276016"/>
                <a:ext cx="614271" cy="246221"/>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關閉</a:t>
                </a:r>
              </a:p>
            </p:txBody>
          </p:sp>
          <p:pic>
            <p:nvPicPr>
              <p:cNvPr id="344" name="圖片 343">
                <a:extLst>
                  <a:ext uri="{FF2B5EF4-FFF2-40B4-BE49-F238E27FC236}">
                    <a16:creationId xmlns:a16="http://schemas.microsoft.com/office/drawing/2014/main" id="{61962E55-4442-4748-BC23-2136CF18983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8174" y="1317370"/>
                <a:ext cx="202560" cy="202560"/>
              </a:xfrm>
              <a:prstGeom prst="rect">
                <a:avLst/>
              </a:prstGeom>
            </p:spPr>
          </p:pic>
          <p:grpSp>
            <p:nvGrpSpPr>
              <p:cNvPr id="345" name="群組 344">
                <a:extLst>
                  <a:ext uri="{FF2B5EF4-FFF2-40B4-BE49-F238E27FC236}">
                    <a16:creationId xmlns:a16="http://schemas.microsoft.com/office/drawing/2014/main" id="{7D686EE0-992F-4422-B37B-80BA2F2B879E}"/>
                  </a:ext>
                </a:extLst>
              </p:cNvPr>
              <p:cNvGrpSpPr/>
              <p:nvPr/>
            </p:nvGrpSpPr>
            <p:grpSpPr>
              <a:xfrm>
                <a:off x="1552681" y="6121713"/>
                <a:ext cx="684089" cy="261610"/>
                <a:chOff x="4417943" y="2274002"/>
                <a:chExt cx="545899" cy="261610"/>
              </a:xfrm>
            </p:grpSpPr>
            <p:sp>
              <p:nvSpPr>
                <p:cNvPr id="355" name="矩形: 圓角 354">
                  <a:extLst>
                    <a:ext uri="{FF2B5EF4-FFF2-40B4-BE49-F238E27FC236}">
                      <a16:creationId xmlns:a16="http://schemas.microsoft.com/office/drawing/2014/main" id="{91E59CF9-5792-43D3-9A09-357DFD8D1BA7}"/>
                    </a:ext>
                  </a:extLst>
                </p:cNvPr>
                <p:cNvSpPr/>
                <p:nvPr/>
              </p:nvSpPr>
              <p:spPr>
                <a:xfrm>
                  <a:off x="4417943" y="2303540"/>
                  <a:ext cx="545899" cy="19804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56" name="文字方塊 355">
                  <a:extLst>
                    <a:ext uri="{FF2B5EF4-FFF2-40B4-BE49-F238E27FC236}">
                      <a16:creationId xmlns:a16="http://schemas.microsoft.com/office/drawing/2014/main" id="{CA742BED-3DE8-40E9-A773-E76CD317E6FC}"/>
                    </a:ext>
                  </a:extLst>
                </p:cNvPr>
                <p:cNvSpPr txBox="1"/>
                <p:nvPr/>
              </p:nvSpPr>
              <p:spPr>
                <a:xfrm>
                  <a:off x="4486961" y="2274002"/>
                  <a:ext cx="321728"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儲存</a:t>
                  </a:r>
                </a:p>
              </p:txBody>
            </p:sp>
          </p:grpSp>
          <p:sp>
            <p:nvSpPr>
              <p:cNvPr id="346" name="矩形 345">
                <a:extLst>
                  <a:ext uri="{FF2B5EF4-FFF2-40B4-BE49-F238E27FC236}">
                    <a16:creationId xmlns:a16="http://schemas.microsoft.com/office/drawing/2014/main" id="{5AD9A62A-B59C-463B-8E5D-D43DB874A950}"/>
                  </a:ext>
                </a:extLst>
              </p:cNvPr>
              <p:cNvSpPr/>
              <p:nvPr/>
            </p:nvSpPr>
            <p:spPr>
              <a:xfrm>
                <a:off x="450875" y="3922802"/>
                <a:ext cx="1805967" cy="88394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7" name="矩形 346">
                <a:extLst>
                  <a:ext uri="{FF2B5EF4-FFF2-40B4-BE49-F238E27FC236}">
                    <a16:creationId xmlns:a16="http://schemas.microsoft.com/office/drawing/2014/main" id="{D40014E3-257F-4E5E-B745-3E4A1976A8E7}"/>
                  </a:ext>
                </a:extLst>
              </p:cNvPr>
              <p:cNvSpPr/>
              <p:nvPr/>
            </p:nvSpPr>
            <p:spPr>
              <a:xfrm>
                <a:off x="413892" y="3989677"/>
                <a:ext cx="1814249" cy="400110"/>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登入以下連結，看看自己買了什麼戰利品吧！</a:t>
                </a:r>
              </a:p>
            </p:txBody>
          </p:sp>
          <p:sp>
            <p:nvSpPr>
              <p:cNvPr id="348" name="矩形 347">
                <a:extLst>
                  <a:ext uri="{FF2B5EF4-FFF2-40B4-BE49-F238E27FC236}">
                    <a16:creationId xmlns:a16="http://schemas.microsoft.com/office/drawing/2014/main" id="{59816B12-7D22-4E2C-A433-E5E040E66F48}"/>
                  </a:ext>
                </a:extLst>
              </p:cNvPr>
              <p:cNvSpPr/>
              <p:nvPr/>
            </p:nvSpPr>
            <p:spPr>
              <a:xfrm>
                <a:off x="426334" y="4293994"/>
                <a:ext cx="1820102" cy="400110"/>
              </a:xfrm>
              <a:prstGeom prst="rect">
                <a:avLst/>
              </a:prstGeom>
              <a:noFill/>
            </p:spPr>
            <p:txBody>
              <a:bodyPr wrap="square" rtlCol="0">
                <a:spAutoFit/>
              </a:bodyPr>
              <a:lstStyle/>
              <a:p>
                <a:r>
                  <a:rPr lang="en-US" altLang="zh-TW" sz="1000" dirty="0">
                    <a:latin typeface="微軟正黑體" panose="020B0604030504040204" pitchFamily="34" charset="-120"/>
                    <a:ea typeface="微軟正黑體" panose="020B0604030504040204" pitchFamily="34" charset="-120"/>
                    <a:hlinkClick r:id="rId14"/>
                  </a:rPr>
                  <a:t>https://arkbeez.com/order/seller_list</a:t>
                </a:r>
                <a:endParaRPr lang="zh-TW" altLang="en-US" sz="1000" dirty="0">
                  <a:latin typeface="微軟正黑體" panose="020B0604030504040204" pitchFamily="34" charset="-120"/>
                  <a:ea typeface="微軟正黑體" panose="020B0604030504040204" pitchFamily="34" charset="-120"/>
                </a:endParaRPr>
              </a:p>
            </p:txBody>
          </p:sp>
          <p:sp>
            <p:nvSpPr>
              <p:cNvPr id="349" name="矩形 348">
                <a:extLst>
                  <a:ext uri="{FF2B5EF4-FFF2-40B4-BE49-F238E27FC236}">
                    <a16:creationId xmlns:a16="http://schemas.microsoft.com/office/drawing/2014/main" id="{5002E9E5-E1FE-42B1-940B-9EB5407EFBC0}"/>
                  </a:ext>
                </a:extLst>
              </p:cNvPr>
              <p:cNvSpPr/>
              <p:nvPr/>
            </p:nvSpPr>
            <p:spPr>
              <a:xfrm>
                <a:off x="445369" y="5399275"/>
                <a:ext cx="1773643" cy="643968"/>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0" name="矩形 349">
                <a:extLst>
                  <a:ext uri="{FF2B5EF4-FFF2-40B4-BE49-F238E27FC236}">
                    <a16:creationId xmlns:a16="http://schemas.microsoft.com/office/drawing/2014/main" id="{3ED77943-3F1A-4FD0-807B-BB102214D35D}"/>
                  </a:ext>
                </a:extLst>
              </p:cNvPr>
              <p:cNvSpPr/>
              <p:nvPr/>
            </p:nvSpPr>
            <p:spPr>
              <a:xfrm>
                <a:off x="427626" y="5360979"/>
                <a:ext cx="1791386" cy="553998"/>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恭喜下列得標者，記得於我的購物清單中結帳付款喔</a:t>
                </a:r>
                <a:r>
                  <a:rPr lang="en-US" altLang="zh-TW" sz="1000" dirty="0">
                    <a:latin typeface="微軟正黑體" panose="020B0604030504040204" pitchFamily="34" charset="-120"/>
                    <a:ea typeface="微軟正黑體" panose="020B0604030504040204" pitchFamily="34" charset="-120"/>
                  </a:rPr>
                  <a:t>~</a:t>
                </a:r>
              </a:p>
              <a:p>
                <a:endParaRPr lang="zh-TW" altLang="en-US" sz="1000" dirty="0">
                  <a:latin typeface="微軟正黑體" panose="020B0604030504040204" pitchFamily="34" charset="-120"/>
                  <a:ea typeface="微軟正黑體" panose="020B0604030504040204" pitchFamily="34" charset="-120"/>
                </a:endParaRPr>
              </a:p>
            </p:txBody>
          </p:sp>
          <p:sp>
            <p:nvSpPr>
              <p:cNvPr id="351" name="矩形 350">
                <a:extLst>
                  <a:ext uri="{FF2B5EF4-FFF2-40B4-BE49-F238E27FC236}">
                    <a16:creationId xmlns:a16="http://schemas.microsoft.com/office/drawing/2014/main" id="{175269B0-CC09-4BD0-8B0F-4F7E5E736347}"/>
                  </a:ext>
                </a:extLst>
              </p:cNvPr>
              <p:cNvSpPr/>
              <p:nvPr/>
            </p:nvSpPr>
            <p:spPr>
              <a:xfrm>
                <a:off x="530565" y="1777783"/>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2" name="文字方塊 351">
                <a:extLst>
                  <a:ext uri="{FF2B5EF4-FFF2-40B4-BE49-F238E27FC236}">
                    <a16:creationId xmlns:a16="http://schemas.microsoft.com/office/drawing/2014/main" id="{FB96BBEE-0A10-4171-8E45-47215DC075C9}"/>
                  </a:ext>
                </a:extLst>
              </p:cNvPr>
              <p:cNvSpPr txBox="1"/>
              <p:nvPr/>
            </p:nvSpPr>
            <p:spPr>
              <a:xfrm>
                <a:off x="123070" y="200332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播放方式</a:t>
                </a:r>
                <a:endParaRPr lang="en-US" altLang="zh-TW" dirty="0"/>
              </a:p>
            </p:txBody>
          </p:sp>
          <p:sp>
            <p:nvSpPr>
              <p:cNvPr id="353" name="文字方塊 352">
                <a:extLst>
                  <a:ext uri="{FF2B5EF4-FFF2-40B4-BE49-F238E27FC236}">
                    <a16:creationId xmlns:a16="http://schemas.microsoft.com/office/drawing/2014/main" id="{276E5F9A-FF2C-438E-87C5-C1B057EA15F1}"/>
                  </a:ext>
                </a:extLst>
              </p:cNvPr>
              <p:cNvSpPr txBox="1"/>
              <p:nvPr/>
            </p:nvSpPr>
            <p:spPr>
              <a:xfrm>
                <a:off x="457351" y="2210209"/>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直式</a:t>
                </a:r>
              </a:p>
            </p:txBody>
          </p:sp>
          <p:sp>
            <p:nvSpPr>
              <p:cNvPr id="354" name="文字方塊 353">
                <a:extLst>
                  <a:ext uri="{FF2B5EF4-FFF2-40B4-BE49-F238E27FC236}">
                    <a16:creationId xmlns:a16="http://schemas.microsoft.com/office/drawing/2014/main" id="{52AEDA83-D05D-4A78-A285-37A2941F2C96}"/>
                  </a:ext>
                </a:extLst>
              </p:cNvPr>
              <p:cNvSpPr txBox="1"/>
              <p:nvPr/>
            </p:nvSpPr>
            <p:spPr>
              <a:xfrm>
                <a:off x="1140897" y="2207728"/>
                <a:ext cx="1175322" cy="369332"/>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橫式</a:t>
                </a:r>
                <a:endParaRPr lang="en-US" altLang="zh-TW" sz="1000" dirty="0">
                  <a:latin typeface="微軟正黑體" panose="020B0604030504040204" pitchFamily="34" charset="-120"/>
                  <a:ea typeface="微軟正黑體" panose="020B0604030504040204" pitchFamily="34" charset="-120"/>
                </a:endParaRPr>
              </a:p>
              <a:p>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手機不支援橫式播放</a:t>
                </a:r>
                <a:r>
                  <a:rPr lang="en-US" altLang="zh-TW" sz="800" dirty="0">
                    <a:latin typeface="微軟正黑體" panose="020B0604030504040204" pitchFamily="34" charset="-120"/>
                    <a:ea typeface="微軟正黑體" panose="020B0604030504040204" pitchFamily="34" charset="-120"/>
                  </a:rPr>
                  <a:t>)</a:t>
                </a:r>
                <a:endParaRPr lang="zh-TW" altLang="en-US" sz="800" dirty="0">
                  <a:latin typeface="微軟正黑體" panose="020B0604030504040204" pitchFamily="34" charset="-120"/>
                  <a:ea typeface="微軟正黑體" panose="020B0604030504040204" pitchFamily="34" charset="-120"/>
                </a:endParaRPr>
              </a:p>
            </p:txBody>
          </p:sp>
        </p:grpSp>
        <p:sp>
          <p:nvSpPr>
            <p:cNvPr id="357" name="文字方塊 356">
              <a:extLst>
                <a:ext uri="{FF2B5EF4-FFF2-40B4-BE49-F238E27FC236}">
                  <a16:creationId xmlns:a16="http://schemas.microsoft.com/office/drawing/2014/main" id="{4BCAFD6E-2264-44A1-9519-B22363F8A3B1}"/>
                </a:ext>
              </a:extLst>
            </p:cNvPr>
            <p:cNvSpPr txBox="1"/>
            <p:nvPr/>
          </p:nvSpPr>
          <p:spPr>
            <a:xfrm>
              <a:off x="93312" y="3484760"/>
              <a:ext cx="2278188" cy="430887"/>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私訊買家內容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當點買家</a:t>
              </a:r>
              <a:r>
                <a:rPr lang="en-US" altLang="zh-TW" sz="800" u="sng" dirty="0">
                  <a:solidFill>
                    <a:schemeClr val="tx2"/>
                  </a:solidFill>
                  <a:latin typeface="微軟正黑體" panose="020B0604030504040204" pitchFamily="34" charset="-120"/>
                  <a:ea typeface="微軟正黑體" panose="020B0604030504040204" pitchFamily="34" charset="-120"/>
                </a:rPr>
                <a:t>+1</a:t>
              </a:r>
              <a:r>
                <a:rPr lang="zh-TW" altLang="en-US" sz="800" u="sng" dirty="0">
                  <a:solidFill>
                    <a:schemeClr val="tx2"/>
                  </a:solidFill>
                  <a:latin typeface="微軟正黑體" panose="020B0604030504040204" pitchFamily="34" charset="-120"/>
                  <a:ea typeface="微軟正黑體" panose="020B0604030504040204" pitchFamily="34" charset="-120"/>
                </a:rPr>
                <a:t>時將系統將主動私訊買家。</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sp>
          <p:nvSpPr>
            <p:cNvPr id="358" name="文字方塊 357">
              <a:extLst>
                <a:ext uri="{FF2B5EF4-FFF2-40B4-BE49-F238E27FC236}">
                  <a16:creationId xmlns:a16="http://schemas.microsoft.com/office/drawing/2014/main" id="{5970F40A-3C33-4828-81A7-E7D27818A8A4}"/>
                </a:ext>
              </a:extLst>
            </p:cNvPr>
            <p:cNvSpPr txBox="1"/>
            <p:nvPr/>
          </p:nvSpPr>
          <p:spPr>
            <a:xfrm>
              <a:off x="93202" y="4864530"/>
              <a:ext cx="2246128" cy="553998"/>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回覆直播留言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當點選結單按鍵時，系統將回覆於直播</a:t>
              </a:r>
              <a:endParaRPr lang="en-US" altLang="zh-TW" sz="800" u="sng" dirty="0">
                <a:solidFill>
                  <a:schemeClr val="tx2"/>
                </a:solidFill>
                <a:latin typeface="微軟正黑體" panose="020B0604030504040204" pitchFamily="34" charset="-120"/>
                <a:ea typeface="微軟正黑體" panose="020B0604030504040204" pitchFamily="34" charset="-120"/>
              </a:endParaRPr>
            </a:p>
            <a:p>
              <a:r>
                <a:rPr lang="zh-TW" altLang="en-US" sz="800" dirty="0">
                  <a:solidFill>
                    <a:schemeClr val="tx2"/>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留言中。</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grpSp>
      <p:grpSp>
        <p:nvGrpSpPr>
          <p:cNvPr id="200" name="群組 199">
            <a:extLst>
              <a:ext uri="{FF2B5EF4-FFF2-40B4-BE49-F238E27FC236}">
                <a16:creationId xmlns:a16="http://schemas.microsoft.com/office/drawing/2014/main" id="{3FB5694B-3396-4C57-99BF-C46805E0897B}"/>
              </a:ext>
            </a:extLst>
          </p:cNvPr>
          <p:cNvGrpSpPr/>
          <p:nvPr/>
        </p:nvGrpSpPr>
        <p:grpSpPr>
          <a:xfrm>
            <a:off x="1846044" y="71568"/>
            <a:ext cx="1183300" cy="296545"/>
            <a:chOff x="5514940" y="935822"/>
            <a:chExt cx="1183300" cy="296545"/>
          </a:xfrm>
        </p:grpSpPr>
        <p:sp>
          <p:nvSpPr>
            <p:cNvPr id="218" name="矩形 217">
              <a:extLst>
                <a:ext uri="{FF2B5EF4-FFF2-40B4-BE49-F238E27FC236}">
                  <a16:creationId xmlns:a16="http://schemas.microsoft.com/office/drawing/2014/main" id="{DEC78FB3-D137-4766-A50D-BF8F879306A4}"/>
                </a:ext>
              </a:extLst>
            </p:cNvPr>
            <p:cNvSpPr/>
            <p:nvPr/>
          </p:nvSpPr>
          <p:spPr>
            <a:xfrm>
              <a:off x="5614687" y="935822"/>
              <a:ext cx="962625" cy="29654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文字方塊 230">
              <a:extLst>
                <a:ext uri="{FF2B5EF4-FFF2-40B4-BE49-F238E27FC236}">
                  <a16:creationId xmlns:a16="http://schemas.microsoft.com/office/drawing/2014/main" id="{ECD06233-D0BA-4FED-9300-DD19DF868C26}"/>
                </a:ext>
              </a:extLst>
            </p:cNvPr>
            <p:cNvSpPr txBox="1"/>
            <p:nvPr/>
          </p:nvSpPr>
          <p:spPr>
            <a:xfrm>
              <a:off x="5514940" y="94815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grpSp>
    </p:spTree>
    <p:extLst>
      <p:ext uri="{BB962C8B-B14F-4D97-AF65-F5344CB8AC3E}">
        <p14:creationId xmlns:p14="http://schemas.microsoft.com/office/powerpoint/2010/main" val="3921323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群組 264">
            <a:extLst>
              <a:ext uri="{FF2B5EF4-FFF2-40B4-BE49-F238E27FC236}">
                <a16:creationId xmlns:a16="http://schemas.microsoft.com/office/drawing/2014/main" id="{CF9F052F-EAD2-422A-A44A-E4CB00EE5E30}"/>
              </a:ext>
            </a:extLst>
          </p:cNvPr>
          <p:cNvGrpSpPr/>
          <p:nvPr/>
        </p:nvGrpSpPr>
        <p:grpSpPr>
          <a:xfrm>
            <a:off x="7304250" y="4200927"/>
            <a:ext cx="728284" cy="246221"/>
            <a:chOff x="2517007" y="6395492"/>
            <a:chExt cx="728284" cy="246221"/>
          </a:xfrm>
        </p:grpSpPr>
        <p:sp>
          <p:nvSpPr>
            <p:cNvPr id="266" name="矩形: 圓角 265">
              <a:extLst>
                <a:ext uri="{FF2B5EF4-FFF2-40B4-BE49-F238E27FC236}">
                  <a16:creationId xmlns:a16="http://schemas.microsoft.com/office/drawing/2014/main" id="{E41D15AD-1A87-43C3-9370-8960D1349C1A}"/>
                </a:ext>
              </a:extLst>
            </p:cNvPr>
            <p:cNvSpPr/>
            <p:nvPr/>
          </p:nvSpPr>
          <p:spPr>
            <a:xfrm>
              <a:off x="2517007" y="6421780"/>
              <a:ext cx="728284" cy="21544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文字方塊 266">
              <a:extLst>
                <a:ext uri="{FF2B5EF4-FFF2-40B4-BE49-F238E27FC236}">
                  <a16:creationId xmlns:a16="http://schemas.microsoft.com/office/drawing/2014/main" id="{9C7BAD4C-23BC-4817-B281-40EC9F5369CD}"/>
                </a:ext>
              </a:extLst>
            </p:cNvPr>
            <p:cNvSpPr txBox="1"/>
            <p:nvPr/>
          </p:nvSpPr>
          <p:spPr>
            <a:xfrm>
              <a:off x="2518324" y="6395492"/>
              <a:ext cx="697627" cy="246221"/>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sz="1000" b="1" dirty="0">
                  <a:solidFill>
                    <a:schemeClr val="tx1"/>
                  </a:solidFill>
                  <a:effectLst>
                    <a:outerShdw blurRad="38100" dist="38100" dir="2700000" algn="tl">
                      <a:srgbClr val="000000">
                        <a:alpha val="43137"/>
                      </a:srgbClr>
                    </a:outerShdw>
                  </a:effectLst>
                </a:rPr>
                <a:t>切換畫面</a:t>
              </a:r>
            </a:p>
          </p:txBody>
        </p:sp>
      </p:grpSp>
      <p:pic>
        <p:nvPicPr>
          <p:cNvPr id="270" name="圖片 269">
            <a:extLst>
              <a:ext uri="{FF2B5EF4-FFF2-40B4-BE49-F238E27FC236}">
                <a16:creationId xmlns:a16="http://schemas.microsoft.com/office/drawing/2014/main" id="{D7E4AF30-6DA7-4106-9204-48EB9D901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144" y="4214714"/>
            <a:ext cx="148843" cy="145237"/>
          </a:xfrm>
          <a:prstGeom prst="rect">
            <a:avLst/>
          </a:prstGeom>
        </p:spPr>
      </p:pic>
      <p:sp>
        <p:nvSpPr>
          <p:cNvPr id="274" name="文字方塊 273">
            <a:extLst>
              <a:ext uri="{FF2B5EF4-FFF2-40B4-BE49-F238E27FC236}">
                <a16:creationId xmlns:a16="http://schemas.microsoft.com/office/drawing/2014/main" id="{24E0D4AA-603E-473D-85E6-4065226EF5B0}"/>
              </a:ext>
            </a:extLst>
          </p:cNvPr>
          <p:cNvSpPr txBox="1"/>
          <p:nvPr/>
        </p:nvSpPr>
        <p:spPr>
          <a:xfrm>
            <a:off x="6447914" y="4194545"/>
            <a:ext cx="364202" cy="215444"/>
          </a:xfrm>
          <a:prstGeom prst="rect">
            <a:avLst/>
          </a:prstGeom>
          <a:noFill/>
        </p:spPr>
        <p:txBody>
          <a:bodyPr wrap="none" rtlCol="0">
            <a:spAutoFit/>
          </a:bodyPr>
          <a:lstStyle/>
          <a:p>
            <a:r>
              <a:rPr lang="en-US" altLang="zh-TW" sz="800" b="1" dirty="0"/>
              <a:t>1.2k</a:t>
            </a:r>
            <a:endParaRPr lang="zh-TW" altLang="en-US" sz="800" b="1" dirty="0"/>
          </a:p>
        </p:txBody>
      </p:sp>
      <p:grpSp>
        <p:nvGrpSpPr>
          <p:cNvPr id="271" name="群組 270">
            <a:extLst>
              <a:ext uri="{FF2B5EF4-FFF2-40B4-BE49-F238E27FC236}">
                <a16:creationId xmlns:a16="http://schemas.microsoft.com/office/drawing/2014/main" id="{F1944707-23B4-40A0-9667-D1E36CE4A148}"/>
              </a:ext>
            </a:extLst>
          </p:cNvPr>
          <p:cNvGrpSpPr/>
          <p:nvPr/>
        </p:nvGrpSpPr>
        <p:grpSpPr>
          <a:xfrm>
            <a:off x="6923575" y="4138086"/>
            <a:ext cx="440397" cy="292066"/>
            <a:chOff x="5685270" y="4918450"/>
            <a:chExt cx="543679" cy="230832"/>
          </a:xfrm>
        </p:grpSpPr>
        <p:sp>
          <p:nvSpPr>
            <p:cNvPr id="272" name="矩形: 圓角 271">
              <a:extLst>
                <a:ext uri="{FF2B5EF4-FFF2-40B4-BE49-F238E27FC236}">
                  <a16:creationId xmlns:a16="http://schemas.microsoft.com/office/drawing/2014/main" id="{9445EC55-7B63-48DD-80FF-BD04072CE6CF}"/>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文字方塊 272">
              <a:extLst>
                <a:ext uri="{FF2B5EF4-FFF2-40B4-BE49-F238E27FC236}">
                  <a16:creationId xmlns:a16="http://schemas.microsoft.com/office/drawing/2014/main" id="{7260A015-CA7D-49E7-B7CC-AFA562AB778F}"/>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281" name="文字方塊 280">
            <a:extLst>
              <a:ext uri="{FF2B5EF4-FFF2-40B4-BE49-F238E27FC236}">
                <a16:creationId xmlns:a16="http://schemas.microsoft.com/office/drawing/2014/main" id="{5FC4B13E-0423-4A6B-9927-20958B8509D9}"/>
              </a:ext>
            </a:extLst>
          </p:cNvPr>
          <p:cNvSpPr txBox="1"/>
          <p:nvPr/>
        </p:nvSpPr>
        <p:spPr>
          <a:xfrm>
            <a:off x="4554911" y="5981295"/>
            <a:ext cx="641522"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留言</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sp>
        <p:nvSpPr>
          <p:cNvPr id="248" name="文字方塊 247">
            <a:extLst>
              <a:ext uri="{FF2B5EF4-FFF2-40B4-BE49-F238E27FC236}">
                <a16:creationId xmlns:a16="http://schemas.microsoft.com/office/drawing/2014/main" id="{CE50E55A-D5CD-4006-9DC2-9828B5783C22}"/>
              </a:ext>
            </a:extLst>
          </p:cNvPr>
          <p:cNvSpPr txBox="1"/>
          <p:nvPr/>
        </p:nvSpPr>
        <p:spPr>
          <a:xfrm>
            <a:off x="6496402" y="4422471"/>
            <a:ext cx="264816" cy="276999"/>
          </a:xfrm>
          <a:prstGeom prst="rect">
            <a:avLst/>
          </a:prstGeom>
          <a:noFill/>
        </p:spPr>
        <p:txBody>
          <a:bodyPr wrap="none" rtlCol="0">
            <a:spAutoFit/>
          </a:bodyPr>
          <a:lstStyle/>
          <a:p>
            <a:r>
              <a:rPr lang="en-US" altLang="zh-TW" sz="1200" dirty="0">
                <a:solidFill>
                  <a:srgbClr val="FF0000"/>
                </a:solidFill>
              </a:rPr>
              <a:t>X</a:t>
            </a:r>
            <a:endParaRPr lang="zh-TW" altLang="en-US" sz="1200" dirty="0">
              <a:solidFill>
                <a:srgbClr val="FF0000"/>
              </a:solidFill>
            </a:endParaRPr>
          </a:p>
        </p:txBody>
      </p:sp>
      <p:grpSp>
        <p:nvGrpSpPr>
          <p:cNvPr id="277" name="群組 276">
            <a:extLst>
              <a:ext uri="{FF2B5EF4-FFF2-40B4-BE49-F238E27FC236}">
                <a16:creationId xmlns:a16="http://schemas.microsoft.com/office/drawing/2014/main" id="{66EE644A-C4A4-4F99-BC5F-05D9FE3138F6}"/>
              </a:ext>
            </a:extLst>
          </p:cNvPr>
          <p:cNvGrpSpPr/>
          <p:nvPr/>
        </p:nvGrpSpPr>
        <p:grpSpPr>
          <a:xfrm>
            <a:off x="5808101" y="4705097"/>
            <a:ext cx="595776" cy="215444"/>
            <a:chOff x="5679761" y="4937685"/>
            <a:chExt cx="565473" cy="170274"/>
          </a:xfrm>
        </p:grpSpPr>
        <p:sp>
          <p:nvSpPr>
            <p:cNvPr id="278" name="矩形: 圓角 277">
              <a:extLst>
                <a:ext uri="{FF2B5EF4-FFF2-40B4-BE49-F238E27FC236}">
                  <a16:creationId xmlns:a16="http://schemas.microsoft.com/office/drawing/2014/main" id="{D2D9AA39-F344-406A-A404-3ABA4534DB8A}"/>
                </a:ext>
              </a:extLst>
            </p:cNvPr>
            <p:cNvSpPr/>
            <p:nvPr/>
          </p:nvSpPr>
          <p:spPr>
            <a:xfrm>
              <a:off x="5717082" y="4961299"/>
              <a:ext cx="469281" cy="11411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文字方塊 278">
              <a:extLst>
                <a:ext uri="{FF2B5EF4-FFF2-40B4-BE49-F238E27FC236}">
                  <a16:creationId xmlns:a16="http://schemas.microsoft.com/office/drawing/2014/main" id="{F21EC7FE-3372-4C0E-84B6-AF6930490162}"/>
                </a:ext>
              </a:extLst>
            </p:cNvPr>
            <p:cNvSpPr txBox="1"/>
            <p:nvPr/>
          </p:nvSpPr>
          <p:spPr>
            <a:xfrm>
              <a:off x="5679761" y="4937685"/>
              <a:ext cx="565473" cy="170274"/>
            </a:xfrm>
            <a:prstGeom prst="rect">
              <a:avLst/>
            </a:prstGeom>
            <a:noFill/>
          </p:spPr>
          <p:txBody>
            <a:bodyPr wrap="square" rtlCol="0">
              <a:spAutoFit/>
            </a:bodyPr>
            <a:lstStyle/>
            <a:p>
              <a:r>
                <a:rPr lang="zh-TW" altLang="en-US" sz="800" dirty="0">
                  <a:solidFill>
                    <a:schemeClr val="bg1"/>
                  </a:solidFill>
                </a:rPr>
                <a:t>轉單成功</a:t>
              </a:r>
            </a:p>
          </p:txBody>
        </p:sp>
      </p:grpSp>
      <p:sp>
        <p:nvSpPr>
          <p:cNvPr id="246" name="文字方塊 245">
            <a:extLst>
              <a:ext uri="{FF2B5EF4-FFF2-40B4-BE49-F238E27FC236}">
                <a16:creationId xmlns:a16="http://schemas.microsoft.com/office/drawing/2014/main" id="{9022CBCF-03F5-408E-B9DC-98892443A52C}"/>
              </a:ext>
            </a:extLst>
          </p:cNvPr>
          <p:cNvSpPr txBox="1"/>
          <p:nvPr/>
        </p:nvSpPr>
        <p:spPr>
          <a:xfrm>
            <a:off x="4590122" y="4431751"/>
            <a:ext cx="1885226" cy="700192"/>
          </a:xfrm>
          <a:prstGeom prst="rect">
            <a:avLst/>
          </a:prstGeom>
          <a:noFill/>
        </p:spPr>
        <p:txBody>
          <a:bodyPr wrap="square" rtlCol="0">
            <a:spAutoFit/>
          </a:bodyPr>
          <a:lstStyle/>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郭阿田</a:t>
            </a:r>
            <a:r>
              <a:rPr lang="en-US" altLang="zh-TW" sz="1050" dirty="0">
                <a:latin typeface="微軟正黑體" panose="020B0604030504040204" pitchFamily="34" charset="-120"/>
                <a:ea typeface="微軟正黑體" panose="020B0604030504040204" pitchFamily="34" charset="-120"/>
              </a:rPr>
              <a:t>:+g</a:t>
            </a:r>
          </a:p>
          <a:p>
            <a:endParaRPr lang="en-US" altLang="zh-TW" sz="200" dirty="0">
              <a:latin typeface="微軟正黑體" panose="020B0604030504040204" pitchFamily="34" charset="-120"/>
              <a:ea typeface="微軟正黑體" panose="020B0604030504040204" pitchFamily="34" charset="-120"/>
            </a:endParaRP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馬佩佩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時尚花</a:t>
            </a:r>
            <a:r>
              <a:rPr lang="en-US" altLang="zh-TW" sz="1050" dirty="0">
                <a:latin typeface="微軟正黑體" panose="020B0604030504040204" pitchFamily="34" charset="-120"/>
                <a:ea typeface="微軟正黑體" panose="020B0604030504040204" pitchFamily="34" charset="-120"/>
              </a:rPr>
              <a:t>+1</a:t>
            </a: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游膩膩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小綠花</a:t>
            </a:r>
            <a:r>
              <a:rPr lang="en-US" altLang="zh-TW" sz="1050" dirty="0">
                <a:latin typeface="微軟正黑體" panose="020B0604030504040204" pitchFamily="34" charset="-120"/>
                <a:ea typeface="微軟正黑體" panose="020B0604030504040204" pitchFamily="34" charset="-120"/>
              </a:rPr>
              <a:t>+1</a:t>
            </a:r>
            <a:endParaRPr lang="zh-TW" altLang="en-US" sz="1050" dirty="0">
              <a:latin typeface="微軟正黑體" panose="020B0604030504040204" pitchFamily="34" charset="-120"/>
              <a:ea typeface="微軟正黑體" panose="020B0604030504040204" pitchFamily="34" charset="-120"/>
            </a:endParaRPr>
          </a:p>
        </p:txBody>
      </p:sp>
      <p:sp>
        <p:nvSpPr>
          <p:cNvPr id="285" name="文字方塊 284">
            <a:extLst>
              <a:ext uri="{FF2B5EF4-FFF2-40B4-BE49-F238E27FC236}">
                <a16:creationId xmlns:a16="http://schemas.microsoft.com/office/drawing/2014/main" id="{92607714-F9F0-489D-8479-633FD5651233}"/>
              </a:ext>
            </a:extLst>
          </p:cNvPr>
          <p:cNvSpPr txBox="1"/>
          <p:nvPr/>
        </p:nvSpPr>
        <p:spPr>
          <a:xfrm>
            <a:off x="2311733" y="4197012"/>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購買者</a:t>
            </a:r>
          </a:p>
        </p:txBody>
      </p:sp>
      <p:pic>
        <p:nvPicPr>
          <p:cNvPr id="275" name="圖片 274">
            <a:extLst>
              <a:ext uri="{FF2B5EF4-FFF2-40B4-BE49-F238E27FC236}">
                <a16:creationId xmlns:a16="http://schemas.microsoft.com/office/drawing/2014/main" id="{3966EDE6-9089-4D6A-8574-56951B973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601" y="4880503"/>
            <a:ext cx="1279847" cy="1279847"/>
          </a:xfrm>
          <a:prstGeom prst="rect">
            <a:avLst/>
          </a:prstGeom>
        </p:spPr>
      </p:pic>
      <p:sp>
        <p:nvSpPr>
          <p:cNvPr id="22" name="矩形 21">
            <a:extLst>
              <a:ext uri="{FF2B5EF4-FFF2-40B4-BE49-F238E27FC236}">
                <a16:creationId xmlns:a16="http://schemas.microsoft.com/office/drawing/2014/main" id="{93251A83-C4A1-49F8-AB0C-8A15AF239C23}"/>
              </a:ext>
            </a:extLst>
          </p:cNvPr>
          <p:cNvSpPr/>
          <p:nvPr/>
        </p:nvSpPr>
        <p:spPr>
          <a:xfrm>
            <a:off x="52110" y="78635"/>
            <a:ext cx="955048" cy="301344"/>
          </a:xfrm>
          <a:prstGeom prst="rect">
            <a:avLst/>
          </a:prstGeom>
          <a:solidFill>
            <a:srgbClr val="FFC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6C211B23-9849-4630-AB9A-7035600EB2A5}"/>
              </a:ext>
            </a:extLst>
          </p:cNvPr>
          <p:cNvSpPr/>
          <p:nvPr/>
        </p:nvSpPr>
        <p:spPr>
          <a:xfrm>
            <a:off x="9088298" y="9781"/>
            <a:ext cx="3103097"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9" name="矩形 8">
            <a:extLst>
              <a:ext uri="{FF2B5EF4-FFF2-40B4-BE49-F238E27FC236}">
                <a16:creationId xmlns:a16="http://schemas.microsoft.com/office/drawing/2014/main" id="{96914C08-B98A-4EF1-9D43-068488C324DA}"/>
              </a:ext>
            </a:extLst>
          </p:cNvPr>
          <p:cNvSpPr/>
          <p:nvPr/>
        </p:nvSpPr>
        <p:spPr>
          <a:xfrm>
            <a:off x="991082" y="78635"/>
            <a:ext cx="955048" cy="301344"/>
          </a:xfrm>
          <a:prstGeom prst="rect">
            <a:avLst/>
          </a:prstGeom>
          <a:solidFill>
            <a:schemeClr val="bg1"/>
          </a:solidFill>
          <a:ln w="952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BF73BBA4-6656-4991-B24B-DE5398E74562}"/>
              </a:ext>
            </a:extLst>
          </p:cNvPr>
          <p:cNvCxnSpPr>
            <a:cxnSpLocks/>
          </p:cNvCxnSpPr>
          <p:nvPr/>
        </p:nvCxnSpPr>
        <p:spPr>
          <a:xfrm>
            <a:off x="1929520" y="375360"/>
            <a:ext cx="7159382" cy="12775"/>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DAFCFD6-EF67-4303-A183-A7013FD69ADE}"/>
              </a:ext>
            </a:extLst>
          </p:cNvPr>
          <p:cNvCxnSpPr>
            <a:cxnSpLocks/>
          </p:cNvCxnSpPr>
          <p:nvPr/>
        </p:nvCxnSpPr>
        <p:spPr>
          <a:xfrm flipV="1">
            <a:off x="59056" y="74770"/>
            <a:ext cx="1879496" cy="329"/>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9C82E757-0260-44DC-85C8-47620F584762}"/>
              </a:ext>
            </a:extLst>
          </p:cNvPr>
          <p:cNvCxnSpPr>
            <a:cxnSpLocks/>
          </p:cNvCxnSpPr>
          <p:nvPr/>
        </p:nvCxnSpPr>
        <p:spPr>
          <a:xfrm flipH="1">
            <a:off x="34481" y="78635"/>
            <a:ext cx="30090" cy="678914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412E551E-C9DD-493C-A5EC-CFBD7BF19C30}"/>
              </a:ext>
            </a:extLst>
          </p:cNvPr>
          <p:cNvCxnSpPr>
            <a:cxnSpLocks/>
          </p:cNvCxnSpPr>
          <p:nvPr/>
        </p:nvCxnSpPr>
        <p:spPr>
          <a:xfrm>
            <a:off x="9088903" y="388135"/>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5491D0B9-D710-437D-BD16-104965F984FE}"/>
              </a:ext>
            </a:extLst>
          </p:cNvPr>
          <p:cNvSpPr txBox="1"/>
          <p:nvPr/>
        </p:nvSpPr>
        <p:spPr>
          <a:xfrm>
            <a:off x="889615" y="128628"/>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20" name="文字方塊 19">
            <a:extLst>
              <a:ext uri="{FF2B5EF4-FFF2-40B4-BE49-F238E27FC236}">
                <a16:creationId xmlns:a16="http://schemas.microsoft.com/office/drawing/2014/main" id="{8E4CB049-3FA7-41CA-871B-40B034657A80}"/>
              </a:ext>
            </a:extLst>
          </p:cNvPr>
          <p:cNvSpPr txBox="1"/>
          <p:nvPr/>
        </p:nvSpPr>
        <p:spPr>
          <a:xfrm>
            <a:off x="-58859" y="11289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98" name="文字方塊 97">
            <a:extLst>
              <a:ext uri="{FF2B5EF4-FFF2-40B4-BE49-F238E27FC236}">
                <a16:creationId xmlns:a16="http://schemas.microsoft.com/office/drawing/2014/main" id="{8A75DC57-C718-4B42-86A8-932F7B374476}"/>
              </a:ext>
            </a:extLst>
          </p:cNvPr>
          <p:cNvSpPr txBox="1"/>
          <p:nvPr/>
        </p:nvSpPr>
        <p:spPr>
          <a:xfrm>
            <a:off x="9993515" y="-20505"/>
            <a:ext cx="171072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建立直播</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準備中</a:t>
            </a:r>
          </a:p>
        </p:txBody>
      </p:sp>
      <p:sp>
        <p:nvSpPr>
          <p:cNvPr id="82" name="文字方塊 81">
            <a:extLst>
              <a:ext uri="{FF2B5EF4-FFF2-40B4-BE49-F238E27FC236}">
                <a16:creationId xmlns:a16="http://schemas.microsoft.com/office/drawing/2014/main" id="{F4364F99-14BA-4BF7-8989-81E0D3AB709F}"/>
              </a:ext>
            </a:extLst>
          </p:cNvPr>
          <p:cNvSpPr txBox="1"/>
          <p:nvPr/>
        </p:nvSpPr>
        <p:spPr>
          <a:xfrm>
            <a:off x="5499489" y="598644"/>
            <a:ext cx="1550424"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直播遊戲資訊</a:t>
            </a:r>
          </a:p>
        </p:txBody>
      </p:sp>
      <p:grpSp>
        <p:nvGrpSpPr>
          <p:cNvPr id="119" name="群組 118">
            <a:extLst>
              <a:ext uri="{FF2B5EF4-FFF2-40B4-BE49-F238E27FC236}">
                <a16:creationId xmlns:a16="http://schemas.microsoft.com/office/drawing/2014/main" id="{68C3EE9D-7EB7-48A7-8610-597902E1AE37}"/>
              </a:ext>
            </a:extLst>
          </p:cNvPr>
          <p:cNvGrpSpPr/>
          <p:nvPr/>
        </p:nvGrpSpPr>
        <p:grpSpPr>
          <a:xfrm>
            <a:off x="4399635" y="6549193"/>
            <a:ext cx="954107" cy="276999"/>
            <a:chOff x="3366443" y="5845950"/>
            <a:chExt cx="1271311" cy="386068"/>
          </a:xfrm>
        </p:grpSpPr>
        <p:sp>
          <p:nvSpPr>
            <p:cNvPr id="120" name="矩形: 圓角 119">
              <a:extLst>
                <a:ext uri="{FF2B5EF4-FFF2-40B4-BE49-F238E27FC236}">
                  <a16:creationId xmlns:a16="http://schemas.microsoft.com/office/drawing/2014/main" id="{178E0D73-4E3A-4B16-8896-5818CCEB7CD1}"/>
                </a:ext>
              </a:extLst>
            </p:cNvPr>
            <p:cNvSpPr/>
            <p:nvPr/>
          </p:nvSpPr>
          <p:spPr>
            <a:xfrm>
              <a:off x="3389560" y="5885895"/>
              <a:ext cx="1190696" cy="30777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文字方塊 120">
              <a:extLst>
                <a:ext uri="{FF2B5EF4-FFF2-40B4-BE49-F238E27FC236}">
                  <a16:creationId xmlns:a16="http://schemas.microsoft.com/office/drawing/2014/main" id="{CC1C92B8-8D80-4E5B-B97E-BF7BA19754F9}"/>
                </a:ext>
              </a:extLst>
            </p:cNvPr>
            <p:cNvSpPr txBox="1"/>
            <p:nvPr/>
          </p:nvSpPr>
          <p:spPr>
            <a:xfrm>
              <a:off x="3366443" y="5845950"/>
              <a:ext cx="1271311" cy="386068"/>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存入草稿夾</a:t>
              </a:r>
              <a:endParaRPr lang="en-US" altLang="zh-TW" sz="1200" b="1" dirty="0">
                <a:latin typeface="微軟正黑體" panose="020B0604030504040204" pitchFamily="34" charset="-120"/>
                <a:ea typeface="微軟正黑體" panose="020B0604030504040204" pitchFamily="34" charset="-120"/>
              </a:endParaRPr>
            </a:p>
          </p:txBody>
        </p:sp>
      </p:grpSp>
      <p:sp>
        <p:nvSpPr>
          <p:cNvPr id="7" name="矩形 6">
            <a:extLst>
              <a:ext uri="{FF2B5EF4-FFF2-40B4-BE49-F238E27FC236}">
                <a16:creationId xmlns:a16="http://schemas.microsoft.com/office/drawing/2014/main" id="{0C8F3566-63E0-4996-B770-53236449E004}"/>
              </a:ext>
            </a:extLst>
          </p:cNvPr>
          <p:cNvSpPr/>
          <p:nvPr/>
        </p:nvSpPr>
        <p:spPr>
          <a:xfrm>
            <a:off x="2492341" y="2492952"/>
            <a:ext cx="2822561" cy="132751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9669512A-8639-44C9-9A6B-B2C57B6C3A09}"/>
              </a:ext>
            </a:extLst>
          </p:cNvPr>
          <p:cNvGrpSpPr/>
          <p:nvPr/>
        </p:nvGrpSpPr>
        <p:grpSpPr>
          <a:xfrm>
            <a:off x="2492936" y="978857"/>
            <a:ext cx="2601473" cy="795126"/>
            <a:chOff x="2586813" y="1054144"/>
            <a:chExt cx="2279274" cy="795126"/>
          </a:xfrm>
        </p:grpSpPr>
        <p:pic>
          <p:nvPicPr>
            <p:cNvPr id="3" name="圖片 2">
              <a:extLst>
                <a:ext uri="{FF2B5EF4-FFF2-40B4-BE49-F238E27FC236}">
                  <a16:creationId xmlns:a16="http://schemas.microsoft.com/office/drawing/2014/main" id="{E3D054EA-98E8-4E15-93BB-7B4D475A8C99}"/>
                </a:ext>
              </a:extLst>
            </p:cNvPr>
            <p:cNvPicPr>
              <a:picLocks noChangeAspect="1"/>
            </p:cNvPicPr>
            <p:nvPr/>
          </p:nvPicPr>
          <p:blipFill rotWithShape="1">
            <a:blip r:embed="rId4">
              <a:extLst>
                <a:ext uri="{28A0092B-C50C-407E-A947-70E740481C1C}">
                  <a14:useLocalDpi xmlns:a14="http://schemas.microsoft.com/office/drawing/2010/main" val="0"/>
                </a:ext>
              </a:extLst>
            </a:blip>
            <a:srcRect t="14611"/>
            <a:stretch/>
          </p:blipFill>
          <p:spPr>
            <a:xfrm>
              <a:off x="2639342" y="1055914"/>
              <a:ext cx="742643" cy="438693"/>
            </a:xfrm>
            <a:prstGeom prst="rect">
              <a:avLst/>
            </a:prstGeom>
          </p:spPr>
        </p:pic>
        <p:pic>
          <p:nvPicPr>
            <p:cNvPr id="15" name="圖片 14">
              <a:extLst>
                <a:ext uri="{FF2B5EF4-FFF2-40B4-BE49-F238E27FC236}">
                  <a16:creationId xmlns:a16="http://schemas.microsoft.com/office/drawing/2014/main" id="{E9E614FC-62B7-4E5E-88D4-60EC1972ECFF}"/>
                </a:ext>
              </a:extLst>
            </p:cNvPr>
            <p:cNvPicPr>
              <a:picLocks noChangeAspect="1"/>
            </p:cNvPicPr>
            <p:nvPr/>
          </p:nvPicPr>
          <p:blipFill rotWithShape="1">
            <a:blip r:embed="rId5">
              <a:extLst>
                <a:ext uri="{28A0092B-C50C-407E-A947-70E740481C1C}">
                  <a14:useLocalDpi xmlns:a14="http://schemas.microsoft.com/office/drawing/2010/main" val="0"/>
                </a:ext>
              </a:extLst>
            </a:blip>
            <a:srcRect t="1595" b="11865"/>
            <a:stretch/>
          </p:blipFill>
          <p:spPr>
            <a:xfrm>
              <a:off x="3381393" y="1055681"/>
              <a:ext cx="742643" cy="486706"/>
            </a:xfrm>
            <a:prstGeom prst="rect">
              <a:avLst/>
            </a:prstGeom>
          </p:spPr>
        </p:pic>
        <p:sp>
          <p:nvSpPr>
            <p:cNvPr id="26" name="矩形 25">
              <a:extLst>
                <a:ext uri="{FF2B5EF4-FFF2-40B4-BE49-F238E27FC236}">
                  <a16:creationId xmlns:a16="http://schemas.microsoft.com/office/drawing/2014/main" id="{6909A908-1825-47EA-A038-43D8BC1A75BD}"/>
                </a:ext>
              </a:extLst>
            </p:cNvPr>
            <p:cNvSpPr/>
            <p:nvPr/>
          </p:nvSpPr>
          <p:spPr>
            <a:xfrm>
              <a:off x="2658925" y="1499966"/>
              <a:ext cx="742643"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33D83B-24D1-408A-8297-B8F114524AF1}"/>
                </a:ext>
              </a:extLst>
            </p:cNvPr>
            <p:cNvSpPr txBox="1"/>
            <p:nvPr/>
          </p:nvSpPr>
          <p:spPr>
            <a:xfrm>
              <a:off x="2586813" y="1472711"/>
              <a:ext cx="766557" cy="369332"/>
            </a:xfrm>
            <a:prstGeom prst="rect">
              <a:avLst/>
            </a:prstGeom>
            <a:noFill/>
          </p:spPr>
          <p:txBody>
            <a:bodyPr wrap="none" rtlCol="0">
              <a:spAutoFit/>
            </a:bodyPr>
            <a:lstStyle/>
            <a:p>
              <a:r>
                <a:rPr lang="zh-TW" altLang="en-US" sz="600" dirty="0">
                  <a:latin typeface="微軟正黑體" panose="020B0604030504040204" pitchFamily="34" charset="-120"/>
                  <a:ea typeface="微軟正黑體" panose="020B0604030504040204" pitchFamily="34" charset="-120"/>
                </a:rPr>
                <a:t>小綠花</a:t>
              </a:r>
              <a:endParaRPr lang="en-US" altLang="zh-TW" sz="600" dirty="0">
                <a:latin typeface="微軟正黑體" panose="020B0604030504040204" pitchFamily="34" charset="-120"/>
                <a:ea typeface="微軟正黑體" panose="020B0604030504040204" pitchFamily="34" charset="-120"/>
              </a:endParaRPr>
            </a:p>
            <a:p>
              <a:r>
                <a:rPr lang="zh-TW" altLang="en-US" sz="600" dirty="0">
                  <a:latin typeface="微軟正黑體" panose="020B0604030504040204" pitchFamily="34" charset="-120"/>
                  <a:ea typeface="微軟正黑體" panose="020B0604030504040204" pitchFamily="34" charset="-120"/>
                </a:rPr>
                <a:t>直播銷售價</a:t>
              </a:r>
              <a:r>
                <a:rPr lang="en-US" altLang="zh-TW" sz="600" dirty="0">
                  <a:latin typeface="微軟正黑體" panose="020B0604030504040204" pitchFamily="34" charset="-120"/>
                  <a:ea typeface="微軟正黑體" panose="020B0604030504040204" pitchFamily="34" charset="-120"/>
                </a:rPr>
                <a:t>:$800</a:t>
              </a:r>
            </a:p>
            <a:p>
              <a:r>
                <a:rPr lang="zh-TW" altLang="en-US" sz="600" dirty="0">
                  <a:latin typeface="微軟正黑體" panose="020B0604030504040204" pitchFamily="34" charset="-120"/>
                  <a:ea typeface="微軟正黑體" panose="020B0604030504040204" pitchFamily="34" charset="-120"/>
                </a:rPr>
                <a:t>販賣數量</a:t>
              </a:r>
              <a:r>
                <a:rPr lang="en-US" altLang="zh-TW" sz="600" dirty="0">
                  <a:latin typeface="微軟正黑體" panose="020B0604030504040204" pitchFamily="34" charset="-120"/>
                  <a:ea typeface="微軟正黑體" panose="020B0604030504040204" pitchFamily="34" charset="-120"/>
                </a:rPr>
                <a:t>:30/0</a:t>
              </a:r>
            </a:p>
          </p:txBody>
        </p:sp>
        <p:sp>
          <p:nvSpPr>
            <p:cNvPr id="53" name="矩形 52">
              <a:extLst>
                <a:ext uri="{FF2B5EF4-FFF2-40B4-BE49-F238E27FC236}">
                  <a16:creationId xmlns:a16="http://schemas.microsoft.com/office/drawing/2014/main" id="{08E9E814-CEA2-4C1C-BDDF-E0C79148E9FB}"/>
                </a:ext>
              </a:extLst>
            </p:cNvPr>
            <p:cNvSpPr/>
            <p:nvPr/>
          </p:nvSpPr>
          <p:spPr>
            <a:xfrm>
              <a:off x="3386378" y="1506512"/>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22F5879C-F092-4802-97DA-79598D648988}"/>
                </a:ext>
              </a:extLst>
            </p:cNvPr>
            <p:cNvSpPr txBox="1"/>
            <p:nvPr/>
          </p:nvSpPr>
          <p:spPr>
            <a:xfrm>
              <a:off x="3321214" y="1479938"/>
              <a:ext cx="766557" cy="369332"/>
            </a:xfrm>
            <a:prstGeom prst="rect">
              <a:avLst/>
            </a:prstGeom>
            <a:noFill/>
          </p:spPr>
          <p:txBody>
            <a:bodyPr wrap="non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粉色</a:t>
              </a:r>
              <a:endParaRPr lang="en-US" altLang="zh-TW" dirty="0"/>
            </a:p>
            <a:p>
              <a:r>
                <a:rPr lang="zh-TW" altLang="en-US" dirty="0"/>
                <a:t>直播銷售價</a:t>
              </a:r>
              <a:r>
                <a:rPr lang="en-US" altLang="zh-TW" dirty="0"/>
                <a:t>:$700</a:t>
              </a:r>
            </a:p>
            <a:p>
              <a:r>
                <a:rPr lang="zh-TW" altLang="en-US" dirty="0"/>
                <a:t>販賣數量</a:t>
              </a:r>
              <a:r>
                <a:rPr lang="en-US" altLang="zh-TW" dirty="0"/>
                <a:t>:15/0</a:t>
              </a:r>
            </a:p>
          </p:txBody>
        </p:sp>
        <p:pic>
          <p:nvPicPr>
            <p:cNvPr id="56" name="圖片 55">
              <a:extLst>
                <a:ext uri="{FF2B5EF4-FFF2-40B4-BE49-F238E27FC236}">
                  <a16:creationId xmlns:a16="http://schemas.microsoft.com/office/drawing/2014/main" id="{785302BE-3273-4D69-A675-18D97863F890}"/>
                </a:ext>
              </a:extLst>
            </p:cNvPr>
            <p:cNvPicPr>
              <a:picLocks noChangeAspect="1"/>
            </p:cNvPicPr>
            <p:nvPr/>
          </p:nvPicPr>
          <p:blipFill rotWithShape="1">
            <a:blip r:embed="rId5">
              <a:extLst>
                <a:ext uri="{28A0092B-C50C-407E-A947-70E740481C1C}">
                  <a14:useLocalDpi xmlns:a14="http://schemas.microsoft.com/office/drawing/2010/main" val="0"/>
                </a:ext>
              </a:extLst>
            </a:blip>
            <a:srcRect t="1595" b="11865"/>
            <a:stretch/>
          </p:blipFill>
          <p:spPr>
            <a:xfrm>
              <a:off x="4123444" y="1054144"/>
              <a:ext cx="742643" cy="470923"/>
            </a:xfrm>
            <a:prstGeom prst="rect">
              <a:avLst/>
            </a:prstGeom>
          </p:spPr>
        </p:pic>
        <p:sp>
          <p:nvSpPr>
            <p:cNvPr id="57" name="矩形 56">
              <a:extLst>
                <a:ext uri="{FF2B5EF4-FFF2-40B4-BE49-F238E27FC236}">
                  <a16:creationId xmlns:a16="http://schemas.microsoft.com/office/drawing/2014/main" id="{0D78CF30-E16F-4181-9573-EB51BFB3879A}"/>
                </a:ext>
              </a:extLst>
            </p:cNvPr>
            <p:cNvSpPr/>
            <p:nvPr/>
          </p:nvSpPr>
          <p:spPr>
            <a:xfrm>
              <a:off x="4119476" y="1516383"/>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08EAFC27-CE31-4115-ACE4-EC8E40E3D68F}"/>
                </a:ext>
              </a:extLst>
            </p:cNvPr>
            <p:cNvSpPr txBox="1"/>
            <p:nvPr/>
          </p:nvSpPr>
          <p:spPr>
            <a:xfrm>
              <a:off x="4063703" y="1479938"/>
              <a:ext cx="766557" cy="369332"/>
            </a:xfrm>
            <a:prstGeom prst="rect">
              <a:avLst/>
            </a:prstGeom>
            <a:noFill/>
          </p:spPr>
          <p:txBody>
            <a:bodyPr wrap="squar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紫色</a:t>
              </a:r>
              <a:endParaRPr lang="en-US" altLang="zh-TW" dirty="0"/>
            </a:p>
            <a:p>
              <a:r>
                <a:rPr lang="zh-TW" altLang="en-US" dirty="0"/>
                <a:t>直播銷售價</a:t>
              </a:r>
              <a:r>
                <a:rPr lang="en-US" altLang="zh-TW" dirty="0"/>
                <a:t>:$700</a:t>
              </a:r>
            </a:p>
            <a:p>
              <a:r>
                <a:rPr lang="zh-TW" altLang="en-US" dirty="0"/>
                <a:t>販賣數量</a:t>
              </a:r>
              <a:r>
                <a:rPr lang="en-US" altLang="zh-TW" dirty="0"/>
                <a:t>:30/0</a:t>
              </a:r>
            </a:p>
          </p:txBody>
        </p:sp>
      </p:grpSp>
      <p:sp>
        <p:nvSpPr>
          <p:cNvPr id="44" name="文字方塊 43">
            <a:extLst>
              <a:ext uri="{FF2B5EF4-FFF2-40B4-BE49-F238E27FC236}">
                <a16:creationId xmlns:a16="http://schemas.microsoft.com/office/drawing/2014/main" id="{0AA17214-AA4F-48C3-A752-C6AC932B44AD}"/>
              </a:ext>
            </a:extLst>
          </p:cNvPr>
          <p:cNvSpPr txBox="1"/>
          <p:nvPr/>
        </p:nvSpPr>
        <p:spPr>
          <a:xfrm>
            <a:off x="2555518" y="2528236"/>
            <a:ext cx="734037"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小綠花 </a:t>
            </a:r>
          </a:p>
        </p:txBody>
      </p:sp>
      <p:sp>
        <p:nvSpPr>
          <p:cNvPr id="48" name="文字方塊 47">
            <a:extLst>
              <a:ext uri="{FF2B5EF4-FFF2-40B4-BE49-F238E27FC236}">
                <a16:creationId xmlns:a16="http://schemas.microsoft.com/office/drawing/2014/main" id="{1F46F1F5-1B8E-4B94-96A3-EBB0492C37D0}"/>
              </a:ext>
            </a:extLst>
          </p:cNvPr>
          <p:cNvSpPr txBox="1"/>
          <p:nvPr/>
        </p:nvSpPr>
        <p:spPr>
          <a:xfrm>
            <a:off x="2419769" y="589488"/>
            <a:ext cx="1550424"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直播商品資訊</a:t>
            </a:r>
          </a:p>
        </p:txBody>
      </p:sp>
      <p:grpSp>
        <p:nvGrpSpPr>
          <p:cNvPr id="17" name="群組 16">
            <a:extLst>
              <a:ext uri="{FF2B5EF4-FFF2-40B4-BE49-F238E27FC236}">
                <a16:creationId xmlns:a16="http://schemas.microsoft.com/office/drawing/2014/main" id="{010CCF5F-1088-4318-A1F0-3FC1BFA71FD7}"/>
              </a:ext>
            </a:extLst>
          </p:cNvPr>
          <p:cNvGrpSpPr/>
          <p:nvPr/>
        </p:nvGrpSpPr>
        <p:grpSpPr>
          <a:xfrm>
            <a:off x="2582060" y="1792481"/>
            <a:ext cx="752008" cy="651391"/>
            <a:chOff x="2727916" y="1734750"/>
            <a:chExt cx="658870" cy="651391"/>
          </a:xfrm>
        </p:grpSpPr>
        <p:pic>
          <p:nvPicPr>
            <p:cNvPr id="97" name="圖片 96">
              <a:extLst>
                <a:ext uri="{FF2B5EF4-FFF2-40B4-BE49-F238E27FC236}">
                  <a16:creationId xmlns:a16="http://schemas.microsoft.com/office/drawing/2014/main" id="{F9F0BB27-5801-412A-B2C2-8517E8F1FB5B}"/>
                </a:ext>
              </a:extLst>
            </p:cNvPr>
            <p:cNvPicPr>
              <a:picLocks noChangeAspect="1"/>
            </p:cNvPicPr>
            <p:nvPr/>
          </p:nvPicPr>
          <p:blipFill rotWithShape="1">
            <a:blip r:embed="rId6"/>
            <a:srcRect l="33984" t="5254" r="36426" b="66215"/>
            <a:stretch/>
          </p:blipFill>
          <p:spPr>
            <a:xfrm>
              <a:off x="2727916" y="1734750"/>
              <a:ext cx="646332" cy="651391"/>
            </a:xfrm>
            <a:prstGeom prst="rect">
              <a:avLst/>
            </a:prstGeom>
            <a:ln>
              <a:solidFill>
                <a:schemeClr val="bg1">
                  <a:lumMod val="85000"/>
                </a:schemeClr>
              </a:solidFill>
            </a:ln>
          </p:spPr>
        </p:pic>
        <p:sp>
          <p:nvSpPr>
            <p:cNvPr id="108" name="文字方塊 107">
              <a:extLst>
                <a:ext uri="{FF2B5EF4-FFF2-40B4-BE49-F238E27FC236}">
                  <a16:creationId xmlns:a16="http://schemas.microsoft.com/office/drawing/2014/main" id="{75799EA6-C818-41C0-9C23-EA7EA6BE326B}"/>
                </a:ext>
              </a:extLst>
            </p:cNvPr>
            <p:cNvSpPr txBox="1"/>
            <p:nvPr/>
          </p:nvSpPr>
          <p:spPr>
            <a:xfrm>
              <a:off x="2740455" y="2126538"/>
              <a:ext cx="646331" cy="230832"/>
            </a:xfrm>
            <a:prstGeom prst="rect">
              <a:avLst/>
            </a:prstGeom>
            <a:solidFill>
              <a:schemeClr val="bg1"/>
            </a:solidFill>
          </p:spPr>
          <p:txBody>
            <a:bodyPr wrap="none" rtlCol="0">
              <a:spAutoFit/>
            </a:bodyPr>
            <a:lstStyle/>
            <a:p>
              <a:r>
                <a:rPr lang="zh-TW" altLang="en-US" sz="900" dirty="0">
                  <a:latin typeface="微軟正黑體" panose="020B0604030504040204" pitchFamily="34" charset="-120"/>
                  <a:ea typeface="微軟正黑體" panose="020B0604030504040204" pitchFamily="34" charset="-120"/>
                </a:rPr>
                <a:t>新增商品</a:t>
              </a:r>
            </a:p>
          </p:txBody>
        </p:sp>
      </p:grpSp>
      <p:sp>
        <p:nvSpPr>
          <p:cNvPr id="159" name="文字方塊 158">
            <a:extLst>
              <a:ext uri="{FF2B5EF4-FFF2-40B4-BE49-F238E27FC236}">
                <a16:creationId xmlns:a16="http://schemas.microsoft.com/office/drawing/2014/main" id="{2A69D3BE-1728-4778-9816-CD6FF716690C}"/>
              </a:ext>
            </a:extLst>
          </p:cNvPr>
          <p:cNvSpPr txBox="1"/>
          <p:nvPr/>
        </p:nvSpPr>
        <p:spPr>
          <a:xfrm>
            <a:off x="2527025" y="2916874"/>
            <a:ext cx="1176801" cy="261610"/>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直播銷售價格</a:t>
            </a:r>
          </a:p>
        </p:txBody>
      </p:sp>
      <p:sp>
        <p:nvSpPr>
          <p:cNvPr id="160" name="矩形 159">
            <a:extLst>
              <a:ext uri="{FF2B5EF4-FFF2-40B4-BE49-F238E27FC236}">
                <a16:creationId xmlns:a16="http://schemas.microsoft.com/office/drawing/2014/main" id="{A63BA088-E771-4E37-B3F4-D18DE48CF0F0}"/>
              </a:ext>
            </a:extLst>
          </p:cNvPr>
          <p:cNvSpPr/>
          <p:nvPr/>
        </p:nvSpPr>
        <p:spPr>
          <a:xfrm>
            <a:off x="2524443" y="965137"/>
            <a:ext cx="844399" cy="7869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文字方塊 168">
            <a:extLst>
              <a:ext uri="{FF2B5EF4-FFF2-40B4-BE49-F238E27FC236}">
                <a16:creationId xmlns:a16="http://schemas.microsoft.com/office/drawing/2014/main" id="{742C6C23-D048-49A2-9052-6075E6D6E0EF}"/>
              </a:ext>
            </a:extLst>
          </p:cNvPr>
          <p:cNvSpPr txBox="1"/>
          <p:nvPr/>
        </p:nvSpPr>
        <p:spPr>
          <a:xfrm>
            <a:off x="2533834" y="3130358"/>
            <a:ext cx="857927" cy="253916"/>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欲販售數量</a:t>
            </a:r>
          </a:p>
        </p:txBody>
      </p:sp>
      <p:sp>
        <p:nvSpPr>
          <p:cNvPr id="170" name="文字方塊 169">
            <a:extLst>
              <a:ext uri="{FF2B5EF4-FFF2-40B4-BE49-F238E27FC236}">
                <a16:creationId xmlns:a16="http://schemas.microsoft.com/office/drawing/2014/main" id="{A496875B-A937-4431-BA3E-BD27B9B37CEC}"/>
              </a:ext>
            </a:extLst>
          </p:cNvPr>
          <p:cNvSpPr txBox="1"/>
          <p:nvPr/>
        </p:nvSpPr>
        <p:spPr>
          <a:xfrm>
            <a:off x="2546510" y="3347552"/>
            <a:ext cx="693786"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計時器</a:t>
            </a:r>
          </a:p>
        </p:txBody>
      </p:sp>
      <p:grpSp>
        <p:nvGrpSpPr>
          <p:cNvPr id="178" name="群組 177">
            <a:extLst>
              <a:ext uri="{FF2B5EF4-FFF2-40B4-BE49-F238E27FC236}">
                <a16:creationId xmlns:a16="http://schemas.microsoft.com/office/drawing/2014/main" id="{784FC2AD-C848-4B18-AD4F-339FE580CA49}"/>
              </a:ext>
            </a:extLst>
          </p:cNvPr>
          <p:cNvGrpSpPr/>
          <p:nvPr/>
        </p:nvGrpSpPr>
        <p:grpSpPr>
          <a:xfrm>
            <a:off x="2837523" y="3582854"/>
            <a:ext cx="684089" cy="261610"/>
            <a:chOff x="4417943" y="2274002"/>
            <a:chExt cx="545899" cy="261610"/>
          </a:xfrm>
        </p:grpSpPr>
        <p:sp>
          <p:nvSpPr>
            <p:cNvPr id="179" name="矩形: 圓角 178">
              <a:extLst>
                <a:ext uri="{FF2B5EF4-FFF2-40B4-BE49-F238E27FC236}">
                  <a16:creationId xmlns:a16="http://schemas.microsoft.com/office/drawing/2014/main" id="{9E06E2D1-95DF-49A0-88F0-8D90B27B72EA}"/>
                </a:ext>
              </a:extLst>
            </p:cNvPr>
            <p:cNvSpPr/>
            <p:nvPr/>
          </p:nvSpPr>
          <p:spPr>
            <a:xfrm>
              <a:off x="4417943" y="2303540"/>
              <a:ext cx="545899" cy="19804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80" name="文字方塊 179">
              <a:extLst>
                <a:ext uri="{FF2B5EF4-FFF2-40B4-BE49-F238E27FC236}">
                  <a16:creationId xmlns:a16="http://schemas.microsoft.com/office/drawing/2014/main" id="{382B2768-4CE8-4CC1-A1D5-998ED02B0DA5}"/>
                </a:ext>
              </a:extLst>
            </p:cNvPr>
            <p:cNvSpPr txBox="1"/>
            <p:nvPr/>
          </p:nvSpPr>
          <p:spPr>
            <a:xfrm>
              <a:off x="4486961" y="2274002"/>
              <a:ext cx="321728"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儲存</a:t>
              </a:r>
            </a:p>
          </p:txBody>
        </p:sp>
      </p:grpSp>
      <p:grpSp>
        <p:nvGrpSpPr>
          <p:cNvPr id="19" name="群組 18">
            <a:extLst>
              <a:ext uri="{FF2B5EF4-FFF2-40B4-BE49-F238E27FC236}">
                <a16:creationId xmlns:a16="http://schemas.microsoft.com/office/drawing/2014/main" id="{5A9B6E77-730B-4DBB-8332-0AAF29143E05}"/>
              </a:ext>
            </a:extLst>
          </p:cNvPr>
          <p:cNvGrpSpPr/>
          <p:nvPr/>
        </p:nvGrpSpPr>
        <p:grpSpPr>
          <a:xfrm>
            <a:off x="3955193" y="2901502"/>
            <a:ext cx="1043660" cy="253916"/>
            <a:chOff x="5363780" y="1854240"/>
            <a:chExt cx="914400" cy="253916"/>
          </a:xfrm>
        </p:grpSpPr>
        <p:sp>
          <p:nvSpPr>
            <p:cNvPr id="18" name="矩形 17">
              <a:extLst>
                <a:ext uri="{FF2B5EF4-FFF2-40B4-BE49-F238E27FC236}">
                  <a16:creationId xmlns:a16="http://schemas.microsoft.com/office/drawing/2014/main" id="{65DE02E4-FB1E-4F51-B0E7-C463D846AE2E}"/>
                </a:ext>
              </a:extLst>
            </p:cNvPr>
            <p:cNvSpPr/>
            <p:nvPr/>
          </p:nvSpPr>
          <p:spPr>
            <a:xfrm>
              <a:off x="5363780" y="1881125"/>
              <a:ext cx="914400" cy="189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1CCBD79F-AA4C-4460-BEDF-44A1ABCB980E}"/>
                </a:ext>
              </a:extLst>
            </p:cNvPr>
            <p:cNvSpPr txBox="1"/>
            <p:nvPr/>
          </p:nvSpPr>
          <p:spPr>
            <a:xfrm>
              <a:off x="5584421" y="1854240"/>
              <a:ext cx="567032" cy="253916"/>
            </a:xfrm>
            <a:prstGeom prst="rect">
              <a:avLst/>
            </a:prstGeom>
            <a:noFill/>
          </p:spPr>
          <p:txBody>
            <a:bodyPr wrap="square" rtlCol="0">
              <a:spAutoFit/>
            </a:bodyPr>
            <a:lstStyle/>
            <a:p>
              <a:r>
                <a:rPr lang="en-US" altLang="zh-TW" sz="1050" dirty="0">
                  <a:latin typeface="微軟正黑體" panose="020B0604030504040204" pitchFamily="34" charset="-120"/>
                  <a:ea typeface="微軟正黑體" panose="020B0604030504040204" pitchFamily="34" charset="-120"/>
                </a:rPr>
                <a:t>800</a:t>
              </a:r>
              <a:r>
                <a:rPr lang="zh-TW" altLang="en-US" sz="1050" dirty="0">
                  <a:latin typeface="微軟正黑體" panose="020B0604030504040204" pitchFamily="34" charset="-120"/>
                  <a:ea typeface="微軟正黑體" panose="020B0604030504040204" pitchFamily="34" charset="-120"/>
                </a:rPr>
                <a:t>元</a:t>
              </a:r>
            </a:p>
          </p:txBody>
        </p:sp>
      </p:grpSp>
      <p:grpSp>
        <p:nvGrpSpPr>
          <p:cNvPr id="190" name="群組 189">
            <a:extLst>
              <a:ext uri="{FF2B5EF4-FFF2-40B4-BE49-F238E27FC236}">
                <a16:creationId xmlns:a16="http://schemas.microsoft.com/office/drawing/2014/main" id="{5469D7C1-60FA-40AC-B234-D6D7CB98AB86}"/>
              </a:ext>
            </a:extLst>
          </p:cNvPr>
          <p:cNvGrpSpPr/>
          <p:nvPr/>
        </p:nvGrpSpPr>
        <p:grpSpPr>
          <a:xfrm>
            <a:off x="3949628" y="3111223"/>
            <a:ext cx="1043660" cy="253916"/>
            <a:chOff x="5363780" y="1854337"/>
            <a:chExt cx="914400" cy="253916"/>
          </a:xfrm>
        </p:grpSpPr>
        <p:sp>
          <p:nvSpPr>
            <p:cNvPr id="191" name="矩形 190">
              <a:extLst>
                <a:ext uri="{FF2B5EF4-FFF2-40B4-BE49-F238E27FC236}">
                  <a16:creationId xmlns:a16="http://schemas.microsoft.com/office/drawing/2014/main" id="{1F38FAA8-3C19-4F39-AA1D-9F7943E51D00}"/>
                </a:ext>
              </a:extLst>
            </p:cNvPr>
            <p:cNvSpPr/>
            <p:nvPr/>
          </p:nvSpPr>
          <p:spPr>
            <a:xfrm>
              <a:off x="5363780" y="1881125"/>
              <a:ext cx="914400" cy="189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文字方塊 191">
              <a:extLst>
                <a:ext uri="{FF2B5EF4-FFF2-40B4-BE49-F238E27FC236}">
                  <a16:creationId xmlns:a16="http://schemas.microsoft.com/office/drawing/2014/main" id="{FB7CFEED-EC56-4E67-9F81-30F3FF1F6F25}"/>
                </a:ext>
              </a:extLst>
            </p:cNvPr>
            <p:cNvSpPr txBox="1"/>
            <p:nvPr/>
          </p:nvSpPr>
          <p:spPr>
            <a:xfrm>
              <a:off x="5616429" y="1854337"/>
              <a:ext cx="519200" cy="253916"/>
            </a:xfrm>
            <a:prstGeom prst="rect">
              <a:avLst/>
            </a:prstGeom>
            <a:noFill/>
          </p:spPr>
          <p:txBody>
            <a:bodyPr wrap="square" rtlCol="0">
              <a:spAutoFit/>
            </a:bodyPr>
            <a:lstStyle/>
            <a:p>
              <a:r>
                <a:rPr lang="en-US" altLang="zh-TW" sz="1050" dirty="0">
                  <a:latin typeface="微軟正黑體" panose="020B0604030504040204" pitchFamily="34" charset="-120"/>
                  <a:ea typeface="微軟正黑體" panose="020B0604030504040204" pitchFamily="34" charset="-120"/>
                </a:rPr>
                <a:t>30</a:t>
              </a:r>
              <a:r>
                <a:rPr lang="zh-TW" altLang="en-US" sz="1050" dirty="0">
                  <a:latin typeface="微軟正黑體" panose="020B0604030504040204" pitchFamily="34" charset="-120"/>
                  <a:ea typeface="微軟正黑體" panose="020B0604030504040204" pitchFamily="34" charset="-120"/>
                </a:rPr>
                <a:t>個</a:t>
              </a:r>
            </a:p>
          </p:txBody>
        </p:sp>
      </p:grpSp>
      <p:grpSp>
        <p:nvGrpSpPr>
          <p:cNvPr id="193" name="群組 192">
            <a:extLst>
              <a:ext uri="{FF2B5EF4-FFF2-40B4-BE49-F238E27FC236}">
                <a16:creationId xmlns:a16="http://schemas.microsoft.com/office/drawing/2014/main" id="{3734FB35-DE90-4656-A18C-BB722A7632B9}"/>
              </a:ext>
            </a:extLst>
          </p:cNvPr>
          <p:cNvGrpSpPr/>
          <p:nvPr/>
        </p:nvGrpSpPr>
        <p:grpSpPr>
          <a:xfrm>
            <a:off x="3962574" y="3309870"/>
            <a:ext cx="1043660" cy="253916"/>
            <a:chOff x="5363780" y="1828549"/>
            <a:chExt cx="914400" cy="253916"/>
          </a:xfrm>
        </p:grpSpPr>
        <p:sp>
          <p:nvSpPr>
            <p:cNvPr id="194" name="矩形 193">
              <a:extLst>
                <a:ext uri="{FF2B5EF4-FFF2-40B4-BE49-F238E27FC236}">
                  <a16:creationId xmlns:a16="http://schemas.microsoft.com/office/drawing/2014/main" id="{E0D9149A-FAA6-490C-8EAF-1C53C4A5CE73}"/>
                </a:ext>
              </a:extLst>
            </p:cNvPr>
            <p:cNvSpPr/>
            <p:nvPr/>
          </p:nvSpPr>
          <p:spPr>
            <a:xfrm>
              <a:off x="5363780" y="1881125"/>
              <a:ext cx="914400" cy="1892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文字方塊 194">
              <a:extLst>
                <a:ext uri="{FF2B5EF4-FFF2-40B4-BE49-F238E27FC236}">
                  <a16:creationId xmlns:a16="http://schemas.microsoft.com/office/drawing/2014/main" id="{FC7E79DD-8153-4F3C-BFD2-A1D087051837}"/>
                </a:ext>
              </a:extLst>
            </p:cNvPr>
            <p:cNvSpPr txBox="1"/>
            <p:nvPr/>
          </p:nvSpPr>
          <p:spPr>
            <a:xfrm>
              <a:off x="5492618" y="1828549"/>
              <a:ext cx="733271" cy="253916"/>
            </a:xfrm>
            <a:prstGeom prst="rect">
              <a:avLst/>
            </a:prstGeom>
            <a:noFill/>
          </p:spPr>
          <p:txBody>
            <a:bodyPr wrap="square" rtlCol="0">
              <a:spAutoFit/>
            </a:bodyPr>
            <a:lstStyle/>
            <a:p>
              <a:r>
                <a:rPr lang="en-US" altLang="zh-TW" sz="1050" dirty="0">
                  <a:latin typeface="微軟正黑體" panose="020B0604030504040204" pitchFamily="34" charset="-120"/>
                  <a:ea typeface="微軟正黑體" panose="020B0604030504040204" pitchFamily="34" charset="-120"/>
                </a:rPr>
                <a:t>00:02:00</a:t>
              </a:r>
              <a:endParaRPr lang="zh-TW" altLang="en-US" sz="1050" dirty="0">
                <a:latin typeface="微軟正黑體" panose="020B0604030504040204" pitchFamily="34" charset="-120"/>
                <a:ea typeface="微軟正黑體" panose="020B0604030504040204" pitchFamily="34" charset="-120"/>
              </a:endParaRPr>
            </a:p>
          </p:txBody>
        </p:sp>
      </p:grpSp>
      <p:grpSp>
        <p:nvGrpSpPr>
          <p:cNvPr id="196" name="群組 195">
            <a:extLst>
              <a:ext uri="{FF2B5EF4-FFF2-40B4-BE49-F238E27FC236}">
                <a16:creationId xmlns:a16="http://schemas.microsoft.com/office/drawing/2014/main" id="{230CF2C3-7CAD-4DD9-B813-10C876FAB742}"/>
              </a:ext>
            </a:extLst>
          </p:cNvPr>
          <p:cNvGrpSpPr/>
          <p:nvPr/>
        </p:nvGrpSpPr>
        <p:grpSpPr>
          <a:xfrm>
            <a:off x="4135642" y="3592141"/>
            <a:ext cx="684089" cy="261610"/>
            <a:chOff x="4417943" y="2274002"/>
            <a:chExt cx="545899" cy="261610"/>
          </a:xfrm>
        </p:grpSpPr>
        <p:sp>
          <p:nvSpPr>
            <p:cNvPr id="197" name="矩形: 圓角 196">
              <a:extLst>
                <a:ext uri="{FF2B5EF4-FFF2-40B4-BE49-F238E27FC236}">
                  <a16:creationId xmlns:a16="http://schemas.microsoft.com/office/drawing/2014/main" id="{710E0CE9-A8AB-4C5A-9644-1BE37E08E841}"/>
                </a:ext>
              </a:extLst>
            </p:cNvPr>
            <p:cNvSpPr/>
            <p:nvPr/>
          </p:nvSpPr>
          <p:spPr>
            <a:xfrm>
              <a:off x="4417943" y="2303540"/>
              <a:ext cx="545899" cy="19804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98" name="文字方塊 197">
              <a:extLst>
                <a:ext uri="{FF2B5EF4-FFF2-40B4-BE49-F238E27FC236}">
                  <a16:creationId xmlns:a16="http://schemas.microsoft.com/office/drawing/2014/main" id="{41B4A010-C950-439C-AD0F-04211BD6B933}"/>
                </a:ext>
              </a:extLst>
            </p:cNvPr>
            <p:cNvSpPr txBox="1"/>
            <p:nvPr/>
          </p:nvSpPr>
          <p:spPr>
            <a:xfrm>
              <a:off x="4486961" y="2274002"/>
              <a:ext cx="425156"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刪除</a:t>
              </a:r>
            </a:p>
          </p:txBody>
        </p:sp>
      </p:grpSp>
      <p:sp>
        <p:nvSpPr>
          <p:cNvPr id="199" name="文字方塊 198">
            <a:extLst>
              <a:ext uri="{FF2B5EF4-FFF2-40B4-BE49-F238E27FC236}">
                <a16:creationId xmlns:a16="http://schemas.microsoft.com/office/drawing/2014/main" id="{49AA21B5-18FD-493F-B68B-AAC310F2DF92}"/>
              </a:ext>
            </a:extLst>
          </p:cNvPr>
          <p:cNvSpPr txBox="1"/>
          <p:nvPr/>
        </p:nvSpPr>
        <p:spPr>
          <a:xfrm>
            <a:off x="6136130" y="1023690"/>
            <a:ext cx="1210588" cy="215444"/>
          </a:xfrm>
          <a:prstGeom prst="rect">
            <a:avLst/>
          </a:prstGeom>
          <a:noFill/>
        </p:spPr>
        <p:txBody>
          <a:bodyPr wrap="none" rtlCol="0">
            <a:spAutoFit/>
          </a:bodyPr>
          <a:lstStyle>
            <a:defPPr>
              <a:defRPr lang="zh-TW"/>
            </a:defPPr>
            <a:lvl1pPr>
              <a:defRPr sz="1100" b="1" u="sng">
                <a:solidFill>
                  <a:schemeClr val="tx2">
                    <a:lumMod val="60000"/>
                    <a:lumOff val="40000"/>
                  </a:schemeClr>
                </a:solidFill>
                <a:latin typeface="微軟正黑體" panose="020B0604030504040204" pitchFamily="34" charset="-120"/>
                <a:ea typeface="微軟正黑體" panose="020B0604030504040204" pitchFamily="34" charset="-120"/>
              </a:defRPr>
            </a:lvl1pPr>
          </a:lstStyle>
          <a:p>
            <a:r>
              <a:rPr lang="zh-TW" altLang="en-US" sz="800" dirty="0"/>
              <a:t>點選項目即可進行修改</a:t>
            </a:r>
          </a:p>
        </p:txBody>
      </p:sp>
      <p:sp>
        <p:nvSpPr>
          <p:cNvPr id="186" name="文字方塊 185">
            <a:extLst>
              <a:ext uri="{FF2B5EF4-FFF2-40B4-BE49-F238E27FC236}">
                <a16:creationId xmlns:a16="http://schemas.microsoft.com/office/drawing/2014/main" id="{7841E2FD-41B4-4AF4-9C9F-4515B6DE632D}"/>
              </a:ext>
            </a:extLst>
          </p:cNvPr>
          <p:cNvSpPr txBox="1"/>
          <p:nvPr/>
        </p:nvSpPr>
        <p:spPr>
          <a:xfrm>
            <a:off x="8344341" y="498525"/>
            <a:ext cx="670410" cy="246221"/>
          </a:xfrm>
          <a:prstGeom prst="rect">
            <a:avLst/>
          </a:prstGeom>
          <a:noFill/>
          <a:ln>
            <a:solidFill>
              <a:schemeClr val="accent4"/>
            </a:solidFill>
          </a:ln>
        </p:spPr>
        <p:txBody>
          <a:bodyPr wrap="square" rtlCol="0">
            <a:spAutoFit/>
          </a:bodyPr>
          <a:lstStyle/>
          <a:p>
            <a:endParaRPr lang="zh-TW" altLang="en-US" sz="1000" b="1" dirty="0">
              <a:solidFill>
                <a:srgbClr val="C00000"/>
              </a:solidFill>
              <a:latin typeface="微軟正黑體" panose="020B0604030504040204" pitchFamily="34" charset="-120"/>
              <a:ea typeface="微軟正黑體" panose="020B0604030504040204" pitchFamily="34" charset="-120"/>
            </a:endParaRPr>
          </a:p>
        </p:txBody>
      </p:sp>
      <p:sp>
        <p:nvSpPr>
          <p:cNvPr id="185" name="文字方塊 184">
            <a:extLst>
              <a:ext uri="{FF2B5EF4-FFF2-40B4-BE49-F238E27FC236}">
                <a16:creationId xmlns:a16="http://schemas.microsoft.com/office/drawing/2014/main" id="{93F8FE0C-ADC8-4E31-9545-57B4212511E2}"/>
              </a:ext>
            </a:extLst>
          </p:cNvPr>
          <p:cNvSpPr txBox="1"/>
          <p:nvPr/>
        </p:nvSpPr>
        <p:spPr>
          <a:xfrm>
            <a:off x="8382680" y="499703"/>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準備中</a:t>
            </a:r>
          </a:p>
        </p:txBody>
      </p:sp>
      <p:grpSp>
        <p:nvGrpSpPr>
          <p:cNvPr id="201" name="群組 200">
            <a:extLst>
              <a:ext uri="{FF2B5EF4-FFF2-40B4-BE49-F238E27FC236}">
                <a16:creationId xmlns:a16="http://schemas.microsoft.com/office/drawing/2014/main" id="{AA3E2A03-5AD0-4D6C-8B8C-5C84E88E6286}"/>
              </a:ext>
            </a:extLst>
          </p:cNvPr>
          <p:cNvGrpSpPr/>
          <p:nvPr/>
        </p:nvGrpSpPr>
        <p:grpSpPr>
          <a:xfrm>
            <a:off x="8236967" y="1008073"/>
            <a:ext cx="646331" cy="230832"/>
            <a:chOff x="2911233" y="3869601"/>
            <a:chExt cx="716453" cy="230832"/>
          </a:xfrm>
        </p:grpSpPr>
        <p:sp>
          <p:nvSpPr>
            <p:cNvPr id="202" name="矩形: 圓角 201">
              <a:extLst>
                <a:ext uri="{FF2B5EF4-FFF2-40B4-BE49-F238E27FC236}">
                  <a16:creationId xmlns:a16="http://schemas.microsoft.com/office/drawing/2014/main" id="{B2187C96-EB8A-41CB-9DB7-920B5296269F}"/>
                </a:ext>
              </a:extLst>
            </p:cNvPr>
            <p:cNvSpPr/>
            <p:nvPr/>
          </p:nvSpPr>
          <p:spPr>
            <a:xfrm>
              <a:off x="2974824" y="3887596"/>
              <a:ext cx="608433" cy="17579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文字方塊 202">
              <a:extLst>
                <a:ext uri="{FF2B5EF4-FFF2-40B4-BE49-F238E27FC236}">
                  <a16:creationId xmlns:a16="http://schemas.microsoft.com/office/drawing/2014/main" id="{1B08057F-2690-41B3-9BC0-188C5ADB6E37}"/>
                </a:ext>
              </a:extLst>
            </p:cNvPr>
            <p:cNvSpPr txBox="1"/>
            <p:nvPr/>
          </p:nvSpPr>
          <p:spPr>
            <a:xfrm>
              <a:off x="2911233" y="3869601"/>
              <a:ext cx="716453" cy="230832"/>
            </a:xfrm>
            <a:prstGeom prst="rect">
              <a:avLst/>
            </a:prstGeom>
            <a:noFill/>
            <a:ln>
              <a:noFill/>
            </a:ln>
          </p:spPr>
          <p:txBody>
            <a:bodyPr wrap="none" rtlCol="0">
              <a:spAutoFit/>
            </a:bodyPr>
            <a:lstStyle/>
            <a:p>
              <a:r>
                <a:rPr lang="zh-TW" altLang="en-US" sz="900" b="1" dirty="0">
                  <a:latin typeface="微軟正黑體" panose="020B0604030504040204" pitchFamily="34" charset="-120"/>
                  <a:ea typeface="微軟正黑體" panose="020B0604030504040204" pitchFamily="34" charset="-120"/>
                </a:rPr>
                <a:t>新增活動</a:t>
              </a:r>
            </a:p>
          </p:txBody>
        </p:sp>
      </p:grpSp>
      <p:sp>
        <p:nvSpPr>
          <p:cNvPr id="204" name="文字方塊 203">
            <a:extLst>
              <a:ext uri="{FF2B5EF4-FFF2-40B4-BE49-F238E27FC236}">
                <a16:creationId xmlns:a16="http://schemas.microsoft.com/office/drawing/2014/main" id="{EF31FA30-C8FB-4192-870D-5C5187F62829}"/>
              </a:ext>
            </a:extLst>
          </p:cNvPr>
          <p:cNvSpPr txBox="1"/>
          <p:nvPr/>
        </p:nvSpPr>
        <p:spPr>
          <a:xfrm>
            <a:off x="5430172" y="993900"/>
            <a:ext cx="800219" cy="276999"/>
          </a:xfrm>
          <a:prstGeom prst="rect">
            <a:avLst/>
          </a:prstGeom>
          <a:noFill/>
        </p:spPr>
        <p:txBody>
          <a:bodyPr wrap="non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遊戲項目</a:t>
            </a:r>
          </a:p>
        </p:txBody>
      </p:sp>
      <p:cxnSp>
        <p:nvCxnSpPr>
          <p:cNvPr id="205" name="直線接點 204">
            <a:extLst>
              <a:ext uri="{FF2B5EF4-FFF2-40B4-BE49-F238E27FC236}">
                <a16:creationId xmlns:a16="http://schemas.microsoft.com/office/drawing/2014/main" id="{5D35E837-4C16-4A5B-9FE6-CBCED1BD89B7}"/>
              </a:ext>
            </a:extLst>
          </p:cNvPr>
          <p:cNvCxnSpPr>
            <a:cxnSpLocks/>
          </p:cNvCxnSpPr>
          <p:nvPr/>
        </p:nvCxnSpPr>
        <p:spPr>
          <a:xfrm>
            <a:off x="5499489" y="1257427"/>
            <a:ext cx="332119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6" name="文字方塊 205">
            <a:extLst>
              <a:ext uri="{FF2B5EF4-FFF2-40B4-BE49-F238E27FC236}">
                <a16:creationId xmlns:a16="http://schemas.microsoft.com/office/drawing/2014/main" id="{C732F089-F58A-4673-A408-400DDEC09D62}"/>
              </a:ext>
            </a:extLst>
          </p:cNvPr>
          <p:cNvSpPr txBox="1"/>
          <p:nvPr/>
        </p:nvSpPr>
        <p:spPr>
          <a:xfrm>
            <a:off x="5405727" y="1301865"/>
            <a:ext cx="1577676"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終極密碼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兔兔娃▼</a:t>
            </a:r>
          </a:p>
        </p:txBody>
      </p:sp>
      <p:sp>
        <p:nvSpPr>
          <p:cNvPr id="207" name="文字方塊 206">
            <a:extLst>
              <a:ext uri="{FF2B5EF4-FFF2-40B4-BE49-F238E27FC236}">
                <a16:creationId xmlns:a16="http://schemas.microsoft.com/office/drawing/2014/main" id="{282FFD2A-04EE-4D22-A7A7-AD8E455B74A9}"/>
              </a:ext>
            </a:extLst>
          </p:cNvPr>
          <p:cNvSpPr txBox="1"/>
          <p:nvPr/>
        </p:nvSpPr>
        <p:spPr>
          <a:xfrm>
            <a:off x="5404855" y="2050050"/>
            <a:ext cx="2385589"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投票</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大家希望情人節收到哪種花束</a:t>
            </a:r>
            <a:r>
              <a:rPr lang="en-US" altLang="zh-TW" sz="1000" dirty="0">
                <a:latin typeface="微軟正黑體" panose="020B0604030504040204" pitchFamily="34" charset="-120"/>
                <a:ea typeface="微軟正黑體" panose="020B0604030504040204" pitchFamily="34" charset="-120"/>
              </a:rPr>
              <a:t>? </a:t>
            </a:r>
            <a:r>
              <a:rPr lang="zh-TW" altLang="en-US" sz="1000" dirty="0">
                <a:latin typeface="微軟正黑體" panose="020B0604030504040204" pitchFamily="34" charset="-120"/>
                <a:ea typeface="微軟正黑體" panose="020B0604030504040204" pitchFamily="34" charset="-120"/>
              </a:rPr>
              <a:t>▲</a:t>
            </a:r>
            <a:endParaRPr lang="en-US" altLang="zh-TW" sz="1000" dirty="0">
              <a:latin typeface="微軟正黑體" panose="020B0604030504040204" pitchFamily="34" charset="-120"/>
              <a:ea typeface="微軟正黑體" panose="020B0604030504040204" pitchFamily="34" charset="-120"/>
            </a:endParaRPr>
          </a:p>
        </p:txBody>
      </p:sp>
      <p:sp>
        <p:nvSpPr>
          <p:cNvPr id="208" name="文字方塊 207">
            <a:extLst>
              <a:ext uri="{FF2B5EF4-FFF2-40B4-BE49-F238E27FC236}">
                <a16:creationId xmlns:a16="http://schemas.microsoft.com/office/drawing/2014/main" id="{64E40B45-9931-4981-A54F-F824BDBA8DBD}"/>
              </a:ext>
            </a:extLst>
          </p:cNvPr>
          <p:cNvSpPr txBox="1"/>
          <p:nvPr/>
        </p:nvSpPr>
        <p:spPr>
          <a:xfrm>
            <a:off x="5419876" y="2518799"/>
            <a:ext cx="1960793"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關鍵字</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好友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小豬娃▲</a:t>
            </a:r>
          </a:p>
        </p:txBody>
      </p:sp>
      <p:grpSp>
        <p:nvGrpSpPr>
          <p:cNvPr id="29" name="群組 28">
            <a:extLst>
              <a:ext uri="{FF2B5EF4-FFF2-40B4-BE49-F238E27FC236}">
                <a16:creationId xmlns:a16="http://schemas.microsoft.com/office/drawing/2014/main" id="{079056C5-5BBB-441E-99F2-E05F89308CC3}"/>
              </a:ext>
            </a:extLst>
          </p:cNvPr>
          <p:cNvGrpSpPr/>
          <p:nvPr/>
        </p:nvGrpSpPr>
        <p:grpSpPr>
          <a:xfrm>
            <a:off x="5757709" y="2243642"/>
            <a:ext cx="657967" cy="246221"/>
            <a:chOff x="5550189" y="1794027"/>
            <a:chExt cx="657967" cy="246221"/>
          </a:xfrm>
        </p:grpSpPr>
        <p:pic>
          <p:nvPicPr>
            <p:cNvPr id="209" name="圖片 208">
              <a:extLst>
                <a:ext uri="{FF2B5EF4-FFF2-40B4-BE49-F238E27FC236}">
                  <a16:creationId xmlns:a16="http://schemas.microsoft.com/office/drawing/2014/main" id="{E78CE3E6-531C-4E7B-8685-40DBEF6D3B12}"/>
                </a:ext>
              </a:extLst>
            </p:cNvPr>
            <p:cNvPicPr>
              <a:picLocks noChangeAspect="1"/>
            </p:cNvPicPr>
            <p:nvPr/>
          </p:nvPicPr>
          <p:blipFill rotWithShape="1">
            <a:blip r:embed="rId7"/>
            <a:srcRect l="27600" t="42798" r="69760" b="52255"/>
            <a:stretch/>
          </p:blipFill>
          <p:spPr>
            <a:xfrm>
              <a:off x="5550189" y="1836761"/>
              <a:ext cx="164960" cy="173862"/>
            </a:xfrm>
            <a:prstGeom prst="rect">
              <a:avLst/>
            </a:prstGeom>
          </p:spPr>
        </p:pic>
        <p:sp>
          <p:nvSpPr>
            <p:cNvPr id="212" name="文字方塊 211">
              <a:extLst>
                <a:ext uri="{FF2B5EF4-FFF2-40B4-BE49-F238E27FC236}">
                  <a16:creationId xmlns:a16="http://schemas.microsoft.com/office/drawing/2014/main" id="{DDF6044A-D2B9-49E0-B46D-4ED8285EF59F}"/>
                </a:ext>
              </a:extLst>
            </p:cNvPr>
            <p:cNvSpPr txBox="1"/>
            <p:nvPr/>
          </p:nvSpPr>
          <p:spPr>
            <a:xfrm>
              <a:off x="5637166" y="1794027"/>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玫瑰</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F788FD2E-8DDF-4678-89DE-753849D0E96A}"/>
              </a:ext>
            </a:extLst>
          </p:cNvPr>
          <p:cNvGrpSpPr/>
          <p:nvPr/>
        </p:nvGrpSpPr>
        <p:grpSpPr>
          <a:xfrm>
            <a:off x="6400558" y="2243979"/>
            <a:ext cx="715058" cy="246221"/>
            <a:chOff x="6628700" y="1803320"/>
            <a:chExt cx="715058" cy="246221"/>
          </a:xfrm>
        </p:grpSpPr>
        <p:pic>
          <p:nvPicPr>
            <p:cNvPr id="210" name="圖片 209">
              <a:extLst>
                <a:ext uri="{FF2B5EF4-FFF2-40B4-BE49-F238E27FC236}">
                  <a16:creationId xmlns:a16="http://schemas.microsoft.com/office/drawing/2014/main" id="{4D6BF210-550F-412E-83E4-2166CB3F6E3E}"/>
                </a:ext>
              </a:extLst>
            </p:cNvPr>
            <p:cNvPicPr>
              <a:picLocks noChangeAspect="1"/>
            </p:cNvPicPr>
            <p:nvPr/>
          </p:nvPicPr>
          <p:blipFill rotWithShape="1">
            <a:blip r:embed="rId7"/>
            <a:srcRect l="30119" t="42798" r="67199" b="52255"/>
            <a:stretch/>
          </p:blipFill>
          <p:spPr>
            <a:xfrm>
              <a:off x="6628700" y="1835167"/>
              <a:ext cx="193887" cy="201136"/>
            </a:xfrm>
            <a:prstGeom prst="rect">
              <a:avLst/>
            </a:prstGeom>
          </p:spPr>
        </p:pic>
        <p:sp>
          <p:nvSpPr>
            <p:cNvPr id="213" name="文字方塊 212">
              <a:extLst>
                <a:ext uri="{FF2B5EF4-FFF2-40B4-BE49-F238E27FC236}">
                  <a16:creationId xmlns:a16="http://schemas.microsoft.com/office/drawing/2014/main" id="{1FD3F031-5AEE-4C2F-B1C4-720845A6627E}"/>
                </a:ext>
              </a:extLst>
            </p:cNvPr>
            <p:cNvSpPr txBox="1"/>
            <p:nvPr/>
          </p:nvSpPr>
          <p:spPr>
            <a:xfrm>
              <a:off x="6772768" y="1803320"/>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百合</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1" name="群組 30">
            <a:extLst>
              <a:ext uri="{FF2B5EF4-FFF2-40B4-BE49-F238E27FC236}">
                <a16:creationId xmlns:a16="http://schemas.microsoft.com/office/drawing/2014/main" id="{AAF44535-8E35-4799-B0B8-296483EDAB3D}"/>
              </a:ext>
            </a:extLst>
          </p:cNvPr>
          <p:cNvGrpSpPr/>
          <p:nvPr/>
        </p:nvGrpSpPr>
        <p:grpSpPr>
          <a:xfrm>
            <a:off x="7083868" y="2259285"/>
            <a:ext cx="669801" cy="246221"/>
            <a:chOff x="7699980" y="1819129"/>
            <a:chExt cx="669801" cy="246221"/>
          </a:xfrm>
        </p:grpSpPr>
        <p:pic>
          <p:nvPicPr>
            <p:cNvPr id="211" name="圖片 210">
              <a:extLst>
                <a:ext uri="{FF2B5EF4-FFF2-40B4-BE49-F238E27FC236}">
                  <a16:creationId xmlns:a16="http://schemas.microsoft.com/office/drawing/2014/main" id="{E0200D3E-302A-4DD8-B0BF-A40681691E4E}"/>
                </a:ext>
              </a:extLst>
            </p:cNvPr>
            <p:cNvPicPr>
              <a:picLocks noChangeAspect="1"/>
            </p:cNvPicPr>
            <p:nvPr/>
          </p:nvPicPr>
          <p:blipFill rotWithShape="1">
            <a:blip r:embed="rId7"/>
            <a:srcRect l="32581" t="42798" r="64810" b="52255"/>
            <a:stretch/>
          </p:blipFill>
          <p:spPr>
            <a:xfrm>
              <a:off x="7699980" y="1840109"/>
              <a:ext cx="172081" cy="176360"/>
            </a:xfrm>
            <a:prstGeom prst="rect">
              <a:avLst/>
            </a:prstGeom>
          </p:spPr>
        </p:pic>
        <p:sp>
          <p:nvSpPr>
            <p:cNvPr id="214" name="文字方塊 213">
              <a:extLst>
                <a:ext uri="{FF2B5EF4-FFF2-40B4-BE49-F238E27FC236}">
                  <a16:creationId xmlns:a16="http://schemas.microsoft.com/office/drawing/2014/main" id="{B86D2765-2C3B-4950-9A44-A22ABCEFAAA0}"/>
                </a:ext>
              </a:extLst>
            </p:cNvPr>
            <p:cNvSpPr txBox="1"/>
            <p:nvPr/>
          </p:nvSpPr>
          <p:spPr>
            <a:xfrm>
              <a:off x="7798791" y="1819129"/>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桔梗</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sp>
        <p:nvSpPr>
          <p:cNvPr id="215" name="文字方塊 214">
            <a:extLst>
              <a:ext uri="{FF2B5EF4-FFF2-40B4-BE49-F238E27FC236}">
                <a16:creationId xmlns:a16="http://schemas.microsoft.com/office/drawing/2014/main" id="{BDCCC608-DE26-429E-9DF8-E920ECC28989}"/>
              </a:ext>
            </a:extLst>
          </p:cNvPr>
          <p:cNvSpPr txBox="1"/>
          <p:nvPr/>
        </p:nvSpPr>
        <p:spPr>
          <a:xfrm>
            <a:off x="5717960" y="1472147"/>
            <a:ext cx="1412566" cy="553998"/>
          </a:xfrm>
          <a:prstGeom prst="rect">
            <a:avLst/>
          </a:prstGeom>
          <a:noFill/>
        </p:spPr>
        <p:txBody>
          <a:bodyPr wrap="none" rtlCol="0">
            <a:spAutoFit/>
          </a:bodyPr>
          <a:lstStyle/>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兔子娃娃</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獎品名額</a:t>
            </a:r>
            <a:r>
              <a:rPr lang="en-US" altLang="zh-TW" sz="1000" dirty="0">
                <a:latin typeface="微軟正黑體" panose="020B0604030504040204" pitchFamily="34" charset="-120"/>
                <a:ea typeface="微軟正黑體" panose="020B0604030504040204" pitchFamily="34" charset="-120"/>
              </a:rPr>
              <a:t>:3</a:t>
            </a:r>
            <a:r>
              <a:rPr lang="zh-TW" altLang="en-US" sz="1000" dirty="0">
                <a:latin typeface="微軟正黑體" panose="020B0604030504040204" pitchFamily="34" charset="-120"/>
                <a:ea typeface="微軟正黑體" panose="020B0604030504040204" pitchFamily="34" charset="-120"/>
              </a:rPr>
              <a:t>名</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計時器</a:t>
            </a:r>
            <a:r>
              <a:rPr lang="en-US" altLang="zh-TW" sz="1000" dirty="0">
                <a:latin typeface="微軟正黑體" panose="020B0604030504040204" pitchFamily="34" charset="-120"/>
                <a:ea typeface="微軟正黑體" panose="020B0604030504040204" pitchFamily="34" charset="-120"/>
              </a:rPr>
              <a:t>:2</a:t>
            </a:r>
            <a:r>
              <a:rPr lang="zh-TW" altLang="en-US" sz="1000" dirty="0">
                <a:latin typeface="微軟正黑體" panose="020B0604030504040204" pitchFamily="34" charset="-120"/>
                <a:ea typeface="微軟正黑體" panose="020B0604030504040204" pitchFamily="34" charset="-120"/>
              </a:rPr>
              <a:t>分鐘</a:t>
            </a:r>
          </a:p>
        </p:txBody>
      </p:sp>
      <p:sp>
        <p:nvSpPr>
          <p:cNvPr id="216" name="文字方塊 215">
            <a:extLst>
              <a:ext uri="{FF2B5EF4-FFF2-40B4-BE49-F238E27FC236}">
                <a16:creationId xmlns:a16="http://schemas.microsoft.com/office/drawing/2014/main" id="{17AB4A75-30C2-4299-B040-2325170C3A1D}"/>
              </a:ext>
            </a:extLst>
          </p:cNvPr>
          <p:cNvSpPr txBox="1"/>
          <p:nvPr/>
        </p:nvSpPr>
        <p:spPr>
          <a:xfrm>
            <a:off x="8308909" y="1306471"/>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等待中</a:t>
            </a:r>
          </a:p>
        </p:txBody>
      </p:sp>
      <p:pic>
        <p:nvPicPr>
          <p:cNvPr id="217" name="圖片 216">
            <a:extLst>
              <a:ext uri="{FF2B5EF4-FFF2-40B4-BE49-F238E27FC236}">
                <a16:creationId xmlns:a16="http://schemas.microsoft.com/office/drawing/2014/main" id="{07A1BB3C-4864-41A9-93EB-20996A1253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4647" y="2498001"/>
            <a:ext cx="205910" cy="196086"/>
          </a:xfrm>
          <a:prstGeom prst="rect">
            <a:avLst/>
          </a:prstGeom>
        </p:spPr>
      </p:pic>
      <p:sp>
        <p:nvSpPr>
          <p:cNvPr id="232" name="矩形: 圓角 231">
            <a:extLst>
              <a:ext uri="{FF2B5EF4-FFF2-40B4-BE49-F238E27FC236}">
                <a16:creationId xmlns:a16="http://schemas.microsoft.com/office/drawing/2014/main" id="{E4422F3B-5FA9-4476-A3C5-E566BE1F7F82}"/>
              </a:ext>
            </a:extLst>
          </p:cNvPr>
          <p:cNvSpPr/>
          <p:nvPr/>
        </p:nvSpPr>
        <p:spPr>
          <a:xfrm>
            <a:off x="4559123" y="5973971"/>
            <a:ext cx="2290577" cy="2200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矩形 232">
            <a:extLst>
              <a:ext uri="{FF2B5EF4-FFF2-40B4-BE49-F238E27FC236}">
                <a16:creationId xmlns:a16="http://schemas.microsoft.com/office/drawing/2014/main" id="{64E40225-22C5-4B18-9A01-85831A5325CD}"/>
              </a:ext>
            </a:extLst>
          </p:cNvPr>
          <p:cNvSpPr/>
          <p:nvPr/>
        </p:nvSpPr>
        <p:spPr>
          <a:xfrm>
            <a:off x="4607463" y="4271611"/>
            <a:ext cx="2235043" cy="2133156"/>
          </a:xfrm>
          <a:prstGeom prst="rect">
            <a:avLst/>
          </a:prstGeom>
          <a:solidFill>
            <a:srgbClr val="AFABAB"/>
          </a:solid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矩形 233">
            <a:extLst>
              <a:ext uri="{FF2B5EF4-FFF2-40B4-BE49-F238E27FC236}">
                <a16:creationId xmlns:a16="http://schemas.microsoft.com/office/drawing/2014/main" id="{D5B8C3B3-FB55-4EF2-962D-9769C4F2DF88}"/>
              </a:ext>
            </a:extLst>
          </p:cNvPr>
          <p:cNvSpPr/>
          <p:nvPr/>
        </p:nvSpPr>
        <p:spPr>
          <a:xfrm>
            <a:off x="6844217" y="4265681"/>
            <a:ext cx="2204180" cy="2133156"/>
          </a:xfrm>
          <a:prstGeom prst="rect">
            <a:avLst/>
          </a:prstGeom>
          <a:solidFill>
            <a:srgbClr val="AFABAB"/>
          </a:solid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文字方塊 234">
            <a:extLst>
              <a:ext uri="{FF2B5EF4-FFF2-40B4-BE49-F238E27FC236}">
                <a16:creationId xmlns:a16="http://schemas.microsoft.com/office/drawing/2014/main" id="{D4716D92-B4CB-45EE-A27F-42D0EAE50028}"/>
              </a:ext>
            </a:extLst>
          </p:cNvPr>
          <p:cNvSpPr txBox="1"/>
          <p:nvPr/>
        </p:nvSpPr>
        <p:spPr>
          <a:xfrm>
            <a:off x="2346423" y="4488945"/>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吳小花    小綠花    </a:t>
            </a:r>
            <a:r>
              <a:rPr lang="en-US" altLang="zh-TW" sz="1050" dirty="0">
                <a:latin typeface="微軟正黑體" panose="020B0604030504040204" pitchFamily="34" charset="-120"/>
                <a:ea typeface="微軟正黑體" panose="020B0604030504040204" pitchFamily="34" charset="-120"/>
              </a:rPr>
              <a:t>3</a:t>
            </a:r>
            <a:r>
              <a:rPr lang="zh-TW" altLang="en-US" sz="1050" dirty="0">
                <a:latin typeface="微軟正黑體" panose="020B0604030504040204" pitchFamily="34" charset="-120"/>
                <a:ea typeface="微軟正黑體" panose="020B0604030504040204" pitchFamily="34" charset="-120"/>
              </a:rPr>
              <a:t>個</a:t>
            </a:r>
          </a:p>
        </p:txBody>
      </p:sp>
      <p:pic>
        <p:nvPicPr>
          <p:cNvPr id="237" name="圖片 236">
            <a:extLst>
              <a:ext uri="{FF2B5EF4-FFF2-40B4-BE49-F238E27FC236}">
                <a16:creationId xmlns:a16="http://schemas.microsoft.com/office/drawing/2014/main" id="{D33C30D6-AA69-4345-9800-4B2C60BDF7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5997" y="4489510"/>
            <a:ext cx="225001" cy="225001"/>
          </a:xfrm>
          <a:prstGeom prst="rect">
            <a:avLst/>
          </a:prstGeom>
        </p:spPr>
      </p:pic>
      <p:pic>
        <p:nvPicPr>
          <p:cNvPr id="238" name="圖片 237">
            <a:extLst>
              <a:ext uri="{FF2B5EF4-FFF2-40B4-BE49-F238E27FC236}">
                <a16:creationId xmlns:a16="http://schemas.microsoft.com/office/drawing/2014/main" id="{57395431-A1F2-4B4F-B807-9E75840717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195471" y="4511356"/>
            <a:ext cx="165301" cy="165301"/>
          </a:xfrm>
          <a:prstGeom prst="rect">
            <a:avLst/>
          </a:prstGeom>
        </p:spPr>
      </p:pic>
      <p:sp>
        <p:nvSpPr>
          <p:cNvPr id="239" name="文字方塊 238">
            <a:extLst>
              <a:ext uri="{FF2B5EF4-FFF2-40B4-BE49-F238E27FC236}">
                <a16:creationId xmlns:a16="http://schemas.microsoft.com/office/drawing/2014/main" id="{68A79659-E1C5-4059-AE1F-B293F73D6B35}"/>
              </a:ext>
            </a:extLst>
          </p:cNvPr>
          <p:cNvSpPr txBox="1"/>
          <p:nvPr/>
        </p:nvSpPr>
        <p:spPr>
          <a:xfrm>
            <a:off x="3907192" y="4203074"/>
            <a:ext cx="492443"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操作</a:t>
            </a:r>
          </a:p>
        </p:txBody>
      </p:sp>
      <p:sp>
        <p:nvSpPr>
          <p:cNvPr id="240" name="文字方塊 239">
            <a:extLst>
              <a:ext uri="{FF2B5EF4-FFF2-40B4-BE49-F238E27FC236}">
                <a16:creationId xmlns:a16="http://schemas.microsoft.com/office/drawing/2014/main" id="{9CA1945F-BA8C-46FF-88D6-092D5954A54F}"/>
              </a:ext>
            </a:extLst>
          </p:cNvPr>
          <p:cNvSpPr txBox="1"/>
          <p:nvPr/>
        </p:nvSpPr>
        <p:spPr>
          <a:xfrm>
            <a:off x="2337277" y="4701930"/>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游膩膩    小綠花    </a:t>
            </a:r>
            <a:r>
              <a:rPr lang="en-US" altLang="zh-TW" sz="1050" dirty="0">
                <a:latin typeface="微軟正黑體" panose="020B0604030504040204" pitchFamily="34" charset="-120"/>
                <a:ea typeface="微軟正黑體" panose="020B0604030504040204" pitchFamily="34" charset="-120"/>
              </a:rPr>
              <a:t>1</a:t>
            </a:r>
            <a:r>
              <a:rPr lang="zh-TW" altLang="en-US" sz="1050" dirty="0">
                <a:latin typeface="微軟正黑體" panose="020B0604030504040204" pitchFamily="34" charset="-120"/>
                <a:ea typeface="微軟正黑體" panose="020B0604030504040204" pitchFamily="34" charset="-120"/>
              </a:rPr>
              <a:t>個</a:t>
            </a:r>
          </a:p>
        </p:txBody>
      </p:sp>
      <p:pic>
        <p:nvPicPr>
          <p:cNvPr id="241" name="圖片 240">
            <a:extLst>
              <a:ext uri="{FF2B5EF4-FFF2-40B4-BE49-F238E27FC236}">
                <a16:creationId xmlns:a16="http://schemas.microsoft.com/office/drawing/2014/main" id="{790D8ECD-43F7-4D42-BB15-F20C87EB92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4004" y="4733291"/>
            <a:ext cx="225001" cy="225001"/>
          </a:xfrm>
          <a:prstGeom prst="rect">
            <a:avLst/>
          </a:prstGeom>
        </p:spPr>
      </p:pic>
      <p:pic>
        <p:nvPicPr>
          <p:cNvPr id="242" name="圖片 241">
            <a:extLst>
              <a:ext uri="{FF2B5EF4-FFF2-40B4-BE49-F238E27FC236}">
                <a16:creationId xmlns:a16="http://schemas.microsoft.com/office/drawing/2014/main" id="{161B1516-6721-4569-8E37-511263ED63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205573" y="4750637"/>
            <a:ext cx="165301" cy="165301"/>
          </a:xfrm>
          <a:prstGeom prst="rect">
            <a:avLst/>
          </a:prstGeom>
        </p:spPr>
      </p:pic>
      <p:grpSp>
        <p:nvGrpSpPr>
          <p:cNvPr id="243" name="群組 242">
            <a:extLst>
              <a:ext uri="{FF2B5EF4-FFF2-40B4-BE49-F238E27FC236}">
                <a16:creationId xmlns:a16="http://schemas.microsoft.com/office/drawing/2014/main" id="{C84E8ED1-D3DC-4A3B-8D6A-ECD45AEAD1E0}"/>
              </a:ext>
            </a:extLst>
          </p:cNvPr>
          <p:cNvGrpSpPr/>
          <p:nvPr/>
        </p:nvGrpSpPr>
        <p:grpSpPr>
          <a:xfrm>
            <a:off x="3888521" y="5760866"/>
            <a:ext cx="540578" cy="280483"/>
            <a:chOff x="2511705" y="6421780"/>
            <a:chExt cx="540578" cy="280483"/>
          </a:xfrm>
        </p:grpSpPr>
        <p:sp>
          <p:nvSpPr>
            <p:cNvPr id="244" name="矩形: 圓角 243">
              <a:extLst>
                <a:ext uri="{FF2B5EF4-FFF2-40B4-BE49-F238E27FC236}">
                  <a16:creationId xmlns:a16="http://schemas.microsoft.com/office/drawing/2014/main" id="{0539FB45-7B26-401E-A867-FC7863005CCB}"/>
                </a:ext>
              </a:extLst>
            </p:cNvPr>
            <p:cNvSpPr/>
            <p:nvPr/>
          </p:nvSpPr>
          <p:spPr>
            <a:xfrm>
              <a:off x="2511705" y="6421780"/>
              <a:ext cx="540578" cy="26787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文字方塊 244">
              <a:extLst>
                <a:ext uri="{FF2B5EF4-FFF2-40B4-BE49-F238E27FC236}">
                  <a16:creationId xmlns:a16="http://schemas.microsoft.com/office/drawing/2014/main" id="{84AFB6AD-3E7C-451A-9181-4E539775A009}"/>
                </a:ext>
              </a:extLst>
            </p:cNvPr>
            <p:cNvSpPr txBox="1"/>
            <p:nvPr/>
          </p:nvSpPr>
          <p:spPr>
            <a:xfrm>
              <a:off x="2556025" y="6440653"/>
              <a:ext cx="466794"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solidFill>
                    <a:schemeClr val="tx1"/>
                  </a:solidFill>
                  <a:effectLst>
                    <a:outerShdw blurRad="38100" dist="38100" dir="2700000" algn="tl">
                      <a:srgbClr val="000000">
                        <a:alpha val="43137"/>
                      </a:srgbClr>
                    </a:outerShdw>
                  </a:effectLst>
                </a:rPr>
                <a:t>結單</a:t>
              </a:r>
            </a:p>
          </p:txBody>
        </p:sp>
      </p:grpSp>
      <p:sp>
        <p:nvSpPr>
          <p:cNvPr id="282" name="文字方塊 281">
            <a:extLst>
              <a:ext uri="{FF2B5EF4-FFF2-40B4-BE49-F238E27FC236}">
                <a16:creationId xmlns:a16="http://schemas.microsoft.com/office/drawing/2014/main" id="{67AEC659-06A4-4B8E-AEA0-FD9F9CF74805}"/>
              </a:ext>
            </a:extLst>
          </p:cNvPr>
          <p:cNvSpPr txBox="1"/>
          <p:nvPr/>
        </p:nvSpPr>
        <p:spPr>
          <a:xfrm>
            <a:off x="2376283" y="3988018"/>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dirty="0"/>
              <a:t>下單畫面</a:t>
            </a:r>
          </a:p>
        </p:txBody>
      </p:sp>
      <p:sp>
        <p:nvSpPr>
          <p:cNvPr id="283" name="矩形 282">
            <a:extLst>
              <a:ext uri="{FF2B5EF4-FFF2-40B4-BE49-F238E27FC236}">
                <a16:creationId xmlns:a16="http://schemas.microsoft.com/office/drawing/2014/main" id="{DA4D9891-0D96-4674-A4B9-FF365A463389}"/>
              </a:ext>
            </a:extLst>
          </p:cNvPr>
          <p:cNvSpPr/>
          <p:nvPr/>
        </p:nvSpPr>
        <p:spPr>
          <a:xfrm>
            <a:off x="2386161" y="4269067"/>
            <a:ext cx="2233948" cy="2133156"/>
          </a:xfrm>
          <a:prstGeom prst="rect">
            <a:avLst/>
          </a:prstGeom>
          <a:solidFill>
            <a:schemeClr val="bg2">
              <a:lumMod val="75000"/>
            </a:schemeClr>
          </a:solid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C9FB6EDA-1625-4368-80F7-5BE5AA763C53}"/>
              </a:ext>
            </a:extLst>
          </p:cNvPr>
          <p:cNvSpPr/>
          <p:nvPr/>
        </p:nvSpPr>
        <p:spPr>
          <a:xfrm>
            <a:off x="2419768" y="897265"/>
            <a:ext cx="2985087" cy="2993705"/>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矩形 283">
            <a:extLst>
              <a:ext uri="{FF2B5EF4-FFF2-40B4-BE49-F238E27FC236}">
                <a16:creationId xmlns:a16="http://schemas.microsoft.com/office/drawing/2014/main" id="{ADD62BD2-B260-4187-972B-B4EE664E472C}"/>
              </a:ext>
            </a:extLst>
          </p:cNvPr>
          <p:cNvSpPr/>
          <p:nvPr/>
        </p:nvSpPr>
        <p:spPr>
          <a:xfrm>
            <a:off x="5416613" y="898440"/>
            <a:ext cx="3638959" cy="2998396"/>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文字方塊 285">
            <a:extLst>
              <a:ext uri="{FF2B5EF4-FFF2-40B4-BE49-F238E27FC236}">
                <a16:creationId xmlns:a16="http://schemas.microsoft.com/office/drawing/2014/main" id="{8BACFD84-F1AF-404E-996F-CE085E103D68}"/>
              </a:ext>
            </a:extLst>
          </p:cNvPr>
          <p:cNvSpPr txBox="1"/>
          <p:nvPr/>
        </p:nvSpPr>
        <p:spPr>
          <a:xfrm>
            <a:off x="8301704" y="2054117"/>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等待中</a:t>
            </a:r>
          </a:p>
        </p:txBody>
      </p:sp>
      <p:sp>
        <p:nvSpPr>
          <p:cNvPr id="287" name="文字方塊 286">
            <a:extLst>
              <a:ext uri="{FF2B5EF4-FFF2-40B4-BE49-F238E27FC236}">
                <a16:creationId xmlns:a16="http://schemas.microsoft.com/office/drawing/2014/main" id="{2EEB88D5-239A-4D84-AA77-17D50B67B23C}"/>
              </a:ext>
            </a:extLst>
          </p:cNvPr>
          <p:cNvSpPr txBox="1"/>
          <p:nvPr/>
        </p:nvSpPr>
        <p:spPr>
          <a:xfrm>
            <a:off x="8319091" y="2517860"/>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等待中</a:t>
            </a:r>
          </a:p>
        </p:txBody>
      </p:sp>
      <p:grpSp>
        <p:nvGrpSpPr>
          <p:cNvPr id="55" name="群組 54">
            <a:extLst>
              <a:ext uri="{FF2B5EF4-FFF2-40B4-BE49-F238E27FC236}">
                <a16:creationId xmlns:a16="http://schemas.microsoft.com/office/drawing/2014/main" id="{61FBF6CD-4188-4845-8D0F-C00D4AC520D7}"/>
              </a:ext>
            </a:extLst>
          </p:cNvPr>
          <p:cNvGrpSpPr/>
          <p:nvPr/>
        </p:nvGrpSpPr>
        <p:grpSpPr>
          <a:xfrm>
            <a:off x="4922604" y="4567146"/>
            <a:ext cx="2696578" cy="1822610"/>
            <a:chOff x="9801959" y="4861180"/>
            <a:chExt cx="2696578" cy="1822610"/>
          </a:xfrm>
        </p:grpSpPr>
        <p:sp>
          <p:nvSpPr>
            <p:cNvPr id="125" name="矩形 124">
              <a:extLst>
                <a:ext uri="{FF2B5EF4-FFF2-40B4-BE49-F238E27FC236}">
                  <a16:creationId xmlns:a16="http://schemas.microsoft.com/office/drawing/2014/main" id="{EEC76D85-184C-47F7-886A-BF799B8ADB2B}"/>
                </a:ext>
              </a:extLst>
            </p:cNvPr>
            <p:cNvSpPr/>
            <p:nvPr/>
          </p:nvSpPr>
          <p:spPr>
            <a:xfrm>
              <a:off x="10100522" y="4879357"/>
              <a:ext cx="2031017" cy="1804433"/>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文字方塊 126">
              <a:extLst>
                <a:ext uri="{FF2B5EF4-FFF2-40B4-BE49-F238E27FC236}">
                  <a16:creationId xmlns:a16="http://schemas.microsoft.com/office/drawing/2014/main" id="{B9651A1D-2ABC-4DC7-8212-F2EE34E06CE3}"/>
                </a:ext>
              </a:extLst>
            </p:cNvPr>
            <p:cNvSpPr txBox="1"/>
            <p:nvPr/>
          </p:nvSpPr>
          <p:spPr>
            <a:xfrm>
              <a:off x="11855340" y="4861180"/>
              <a:ext cx="244607" cy="307777"/>
            </a:xfrm>
            <a:prstGeom prst="rect">
              <a:avLst/>
            </a:prstGeom>
            <a:noFill/>
          </p:spPr>
          <p:txBody>
            <a:bodyPr wrap="square" rtlCol="0">
              <a:spAutoFit/>
            </a:bodyPr>
            <a:lstStyle/>
            <a:p>
              <a:r>
                <a:rPr lang="en-US" altLang="zh-TW" sz="1400" dirty="0"/>
                <a:t>X</a:t>
              </a:r>
              <a:endParaRPr lang="zh-TW" altLang="en-US" sz="1400" dirty="0"/>
            </a:p>
          </p:txBody>
        </p:sp>
        <p:grpSp>
          <p:nvGrpSpPr>
            <p:cNvPr id="128" name="群組 127">
              <a:extLst>
                <a:ext uri="{FF2B5EF4-FFF2-40B4-BE49-F238E27FC236}">
                  <a16:creationId xmlns:a16="http://schemas.microsoft.com/office/drawing/2014/main" id="{B0D42213-03EA-4D65-A660-7C303709A63E}"/>
                </a:ext>
              </a:extLst>
            </p:cNvPr>
            <p:cNvGrpSpPr/>
            <p:nvPr/>
          </p:nvGrpSpPr>
          <p:grpSpPr>
            <a:xfrm>
              <a:off x="10923583" y="6340689"/>
              <a:ext cx="466794" cy="261610"/>
              <a:chOff x="3238262" y="5911746"/>
              <a:chExt cx="621985" cy="345021"/>
            </a:xfrm>
          </p:grpSpPr>
          <p:sp>
            <p:nvSpPr>
              <p:cNvPr id="132" name="矩形: 圓角 131">
                <a:extLst>
                  <a:ext uri="{FF2B5EF4-FFF2-40B4-BE49-F238E27FC236}">
                    <a16:creationId xmlns:a16="http://schemas.microsoft.com/office/drawing/2014/main" id="{BBDF4E84-23D2-475F-85C0-B30A9ADB9B19}"/>
                  </a:ext>
                </a:extLst>
              </p:cNvPr>
              <p:cNvSpPr/>
              <p:nvPr/>
            </p:nvSpPr>
            <p:spPr>
              <a:xfrm>
                <a:off x="3285953" y="5947638"/>
                <a:ext cx="543740" cy="30777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文字方塊 132">
                <a:extLst>
                  <a:ext uri="{FF2B5EF4-FFF2-40B4-BE49-F238E27FC236}">
                    <a16:creationId xmlns:a16="http://schemas.microsoft.com/office/drawing/2014/main" id="{AF2710D9-DC1C-4042-BBA7-5C5875553F21}"/>
                  </a:ext>
                </a:extLst>
              </p:cNvPr>
              <p:cNvSpPr txBox="1"/>
              <p:nvPr/>
            </p:nvSpPr>
            <p:spPr>
              <a:xfrm>
                <a:off x="3238262" y="5911746"/>
                <a:ext cx="621985" cy="345021"/>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grpSp>
          <p:nvGrpSpPr>
            <p:cNvPr id="129" name="群組 128">
              <a:extLst>
                <a:ext uri="{FF2B5EF4-FFF2-40B4-BE49-F238E27FC236}">
                  <a16:creationId xmlns:a16="http://schemas.microsoft.com/office/drawing/2014/main" id="{01043874-5BA1-4177-B2F8-FE3C611EB6C4}"/>
                </a:ext>
              </a:extLst>
            </p:cNvPr>
            <p:cNvGrpSpPr/>
            <p:nvPr/>
          </p:nvGrpSpPr>
          <p:grpSpPr>
            <a:xfrm>
              <a:off x="10860342" y="5090018"/>
              <a:ext cx="557115" cy="659922"/>
              <a:chOff x="8170795" y="4909931"/>
              <a:chExt cx="683529" cy="780604"/>
            </a:xfrm>
          </p:grpSpPr>
          <p:sp>
            <p:nvSpPr>
              <p:cNvPr id="130" name="橢圓 129">
                <a:extLst>
                  <a:ext uri="{FF2B5EF4-FFF2-40B4-BE49-F238E27FC236}">
                    <a16:creationId xmlns:a16="http://schemas.microsoft.com/office/drawing/2014/main" id="{3E1433BA-BB61-4102-881D-3E2A0BCBDF4C}"/>
                  </a:ext>
                </a:extLst>
              </p:cNvPr>
              <p:cNvSpPr/>
              <p:nvPr/>
            </p:nvSpPr>
            <p:spPr>
              <a:xfrm>
                <a:off x="8170795" y="4959489"/>
                <a:ext cx="683529" cy="723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文字方塊 130">
                <a:extLst>
                  <a:ext uri="{FF2B5EF4-FFF2-40B4-BE49-F238E27FC236}">
                    <a16:creationId xmlns:a16="http://schemas.microsoft.com/office/drawing/2014/main" id="{1E09C608-7B37-44C7-98B1-CAC4A5C460CB}"/>
                  </a:ext>
                </a:extLst>
              </p:cNvPr>
              <p:cNvSpPr txBox="1"/>
              <p:nvPr/>
            </p:nvSpPr>
            <p:spPr>
              <a:xfrm>
                <a:off x="8294056" y="4909931"/>
                <a:ext cx="390019" cy="780604"/>
              </a:xfrm>
              <a:prstGeom prst="rect">
                <a:avLst/>
              </a:prstGeom>
              <a:noFill/>
            </p:spPr>
            <p:txBody>
              <a:bodyPr wrap="square" rtlCol="0">
                <a:spAutoFit/>
              </a:bodyPr>
              <a:lstStyle/>
              <a:p>
                <a:r>
                  <a:rPr lang="en-US" altLang="zh-TW" sz="4000" b="1" dirty="0">
                    <a:solidFill>
                      <a:schemeClr val="bg1"/>
                    </a:solidFill>
                  </a:rPr>
                  <a:t>!</a:t>
                </a:r>
                <a:endParaRPr lang="zh-TW" altLang="en-US" sz="4000" b="1" dirty="0">
                  <a:solidFill>
                    <a:schemeClr val="bg1"/>
                  </a:solidFill>
                </a:endParaRPr>
              </a:p>
            </p:txBody>
          </p:sp>
        </p:grpSp>
        <p:sp>
          <p:nvSpPr>
            <p:cNvPr id="126" name="文字方塊 125">
              <a:extLst>
                <a:ext uri="{FF2B5EF4-FFF2-40B4-BE49-F238E27FC236}">
                  <a16:creationId xmlns:a16="http://schemas.microsoft.com/office/drawing/2014/main" id="{03F8BE63-7102-4620-8B22-AB681C981FF1}"/>
                </a:ext>
              </a:extLst>
            </p:cNvPr>
            <p:cNvSpPr txBox="1"/>
            <p:nvPr/>
          </p:nvSpPr>
          <p:spPr>
            <a:xfrm>
              <a:off x="9801959" y="5863203"/>
              <a:ext cx="2696578" cy="446276"/>
            </a:xfrm>
            <a:prstGeom prst="rect">
              <a:avLst/>
            </a:prstGeom>
            <a:noFill/>
          </p:spPr>
          <p:txBody>
            <a:bodyPr wrap="square" rtlCol="0">
              <a:spAutoFit/>
            </a:bodyPr>
            <a:lstStyle/>
            <a:p>
              <a:pPr algn="ct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記得將直播顯示為公開狀態，</a:t>
              </a:r>
              <a:endParaRPr lang="en-US" altLang="zh-TW" sz="1100" b="1" dirty="0">
                <a:latin typeface="微軟正黑體" panose="020B0604030504040204" pitchFamily="34" charset="-120"/>
                <a:ea typeface="微軟正黑體" panose="020B0604030504040204" pitchFamily="34" charset="-120"/>
              </a:endParaRPr>
            </a:p>
            <a:p>
              <a:pPr algn="ctr"/>
              <a:endParaRPr lang="en-US" altLang="zh-TW" sz="100" b="1" dirty="0">
                <a:latin typeface="微軟正黑體" panose="020B0604030504040204" pitchFamily="34" charset="-120"/>
                <a:ea typeface="微軟正黑體" panose="020B0604030504040204" pitchFamily="34" charset="-120"/>
              </a:endParaRPr>
            </a:p>
            <a:p>
              <a:pPr algn="ctr"/>
              <a:r>
                <a:rPr lang="zh-TW" altLang="en-US" sz="1100" b="1" dirty="0">
                  <a:latin typeface="微軟正黑體" panose="020B0604030504040204" pitchFamily="34" charset="-120"/>
                  <a:ea typeface="微軟正黑體" panose="020B0604030504040204" pitchFamily="34" charset="-120"/>
                </a:rPr>
                <a:t>準備好了</a:t>
              </a:r>
              <a:r>
                <a:rPr lang="en-US" altLang="zh-TW" sz="1100" b="1" dirty="0">
                  <a:latin typeface="微軟正黑體" panose="020B0604030504040204" pitchFamily="34" charset="-120"/>
                  <a:ea typeface="微軟正黑體" panose="020B0604030504040204" pitchFamily="34" charset="-120"/>
                </a:rPr>
                <a:t>~</a:t>
              </a:r>
              <a:r>
                <a:rPr lang="zh-TW" altLang="en-US" sz="1100" b="1" dirty="0">
                  <a:latin typeface="微軟正黑體" panose="020B0604030504040204" pitchFamily="34" charset="-120"/>
                  <a:ea typeface="微軟正黑體" panose="020B0604030504040204" pitchFamily="34" charset="-120"/>
                </a:rPr>
                <a:t>我們開始直播吧</a:t>
              </a:r>
              <a:r>
                <a:rPr lang="en-US" altLang="zh-TW" sz="1100" b="1" dirty="0">
                  <a:latin typeface="微軟正黑體" panose="020B0604030504040204" pitchFamily="34" charset="-120"/>
                  <a:ea typeface="微軟正黑體" panose="020B0604030504040204" pitchFamily="34" charset="-120"/>
                </a:rPr>
                <a:t>!</a:t>
              </a:r>
            </a:p>
          </p:txBody>
        </p:sp>
      </p:grpSp>
      <p:sp>
        <p:nvSpPr>
          <p:cNvPr id="324" name="文字方塊 323">
            <a:extLst>
              <a:ext uri="{FF2B5EF4-FFF2-40B4-BE49-F238E27FC236}">
                <a16:creationId xmlns:a16="http://schemas.microsoft.com/office/drawing/2014/main" id="{BD735029-DE56-4B56-86FF-1FAC5B44C23C}"/>
              </a:ext>
            </a:extLst>
          </p:cNvPr>
          <p:cNvSpPr txBox="1"/>
          <p:nvPr/>
        </p:nvSpPr>
        <p:spPr>
          <a:xfrm>
            <a:off x="7829259" y="2934990"/>
            <a:ext cx="343439" cy="391621"/>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325" name="文字方塊 324">
            <a:extLst>
              <a:ext uri="{FF2B5EF4-FFF2-40B4-BE49-F238E27FC236}">
                <a16:creationId xmlns:a16="http://schemas.microsoft.com/office/drawing/2014/main" id="{3C299D7E-0F82-4B23-AFE1-8599A5DB0023}"/>
              </a:ext>
            </a:extLst>
          </p:cNvPr>
          <p:cNvSpPr txBox="1"/>
          <p:nvPr/>
        </p:nvSpPr>
        <p:spPr>
          <a:xfrm>
            <a:off x="7839448" y="3424569"/>
            <a:ext cx="343439" cy="391621"/>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326" name="矩形 325">
            <a:extLst>
              <a:ext uri="{FF2B5EF4-FFF2-40B4-BE49-F238E27FC236}">
                <a16:creationId xmlns:a16="http://schemas.microsoft.com/office/drawing/2014/main" id="{C79A4708-8F4D-4C3F-9BD1-B3B97C0014F0}"/>
              </a:ext>
            </a:extLst>
          </p:cNvPr>
          <p:cNvSpPr/>
          <p:nvPr/>
        </p:nvSpPr>
        <p:spPr>
          <a:xfrm>
            <a:off x="6251506" y="2845418"/>
            <a:ext cx="2379752" cy="1540754"/>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7" name="文字方塊 326">
            <a:extLst>
              <a:ext uri="{FF2B5EF4-FFF2-40B4-BE49-F238E27FC236}">
                <a16:creationId xmlns:a16="http://schemas.microsoft.com/office/drawing/2014/main" id="{37C80AF5-2E30-422B-97CA-D06FAC5C769C}"/>
              </a:ext>
            </a:extLst>
          </p:cNvPr>
          <p:cNvSpPr txBox="1"/>
          <p:nvPr/>
        </p:nvSpPr>
        <p:spPr>
          <a:xfrm>
            <a:off x="8310884" y="2882767"/>
            <a:ext cx="283048" cy="307777"/>
          </a:xfrm>
          <a:prstGeom prst="rect">
            <a:avLst/>
          </a:prstGeom>
          <a:noFill/>
        </p:spPr>
        <p:txBody>
          <a:bodyPr wrap="square" rtlCol="0">
            <a:spAutoFit/>
          </a:bodyPr>
          <a:lstStyle/>
          <a:p>
            <a:r>
              <a:rPr lang="en-US" altLang="zh-TW" sz="1400" dirty="0"/>
              <a:t>X</a:t>
            </a:r>
            <a:endParaRPr lang="zh-TW" altLang="en-US" sz="1400" dirty="0"/>
          </a:p>
        </p:txBody>
      </p:sp>
      <p:grpSp>
        <p:nvGrpSpPr>
          <p:cNvPr id="328" name="群組 327">
            <a:extLst>
              <a:ext uri="{FF2B5EF4-FFF2-40B4-BE49-F238E27FC236}">
                <a16:creationId xmlns:a16="http://schemas.microsoft.com/office/drawing/2014/main" id="{1EB125BC-A45D-4A57-961E-40498E201B55}"/>
              </a:ext>
            </a:extLst>
          </p:cNvPr>
          <p:cNvGrpSpPr/>
          <p:nvPr/>
        </p:nvGrpSpPr>
        <p:grpSpPr>
          <a:xfrm>
            <a:off x="7337229" y="4072929"/>
            <a:ext cx="517970" cy="253916"/>
            <a:chOff x="3270793" y="6642090"/>
            <a:chExt cx="557946" cy="243134"/>
          </a:xfrm>
        </p:grpSpPr>
        <p:sp>
          <p:nvSpPr>
            <p:cNvPr id="329" name="矩形: 圓角 328">
              <a:extLst>
                <a:ext uri="{FF2B5EF4-FFF2-40B4-BE49-F238E27FC236}">
                  <a16:creationId xmlns:a16="http://schemas.microsoft.com/office/drawing/2014/main" id="{D4F67C2C-2075-40E6-B29F-82F6D3486A0E}"/>
                </a:ext>
              </a:extLst>
            </p:cNvPr>
            <p:cNvSpPr/>
            <p:nvPr/>
          </p:nvSpPr>
          <p:spPr>
            <a:xfrm>
              <a:off x="3270793" y="6661401"/>
              <a:ext cx="543740" cy="188216"/>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30" name="文字方塊 329">
              <a:extLst>
                <a:ext uri="{FF2B5EF4-FFF2-40B4-BE49-F238E27FC236}">
                  <a16:creationId xmlns:a16="http://schemas.microsoft.com/office/drawing/2014/main" id="{D0C69022-89A0-4B3C-B2D3-33F773BC2FA9}"/>
                </a:ext>
              </a:extLst>
            </p:cNvPr>
            <p:cNvSpPr txBox="1"/>
            <p:nvPr/>
          </p:nvSpPr>
          <p:spPr>
            <a:xfrm>
              <a:off x="3330585" y="6642090"/>
              <a:ext cx="498154" cy="243134"/>
            </a:xfrm>
            <a:prstGeom prst="rect">
              <a:avLst/>
            </a:prstGeom>
            <a:noFill/>
          </p:spPr>
          <p:txBody>
            <a:bodyPr wrap="square" rtlCol="0">
              <a:spAutoFit/>
            </a:bodyPr>
            <a:lstStyle/>
            <a:p>
              <a:r>
                <a:rPr lang="zh-TW" altLang="en-US" sz="1050" b="1" dirty="0">
                  <a:latin typeface="微軟正黑體" panose="020B0604030504040204" pitchFamily="34" charset="-120"/>
                  <a:ea typeface="微軟正黑體" panose="020B0604030504040204" pitchFamily="34" charset="-120"/>
                </a:rPr>
                <a:t>確認</a:t>
              </a:r>
              <a:endParaRPr lang="en-US" altLang="zh-TW" sz="1050" b="1" dirty="0">
                <a:latin typeface="微軟正黑體" panose="020B0604030504040204" pitchFamily="34" charset="-120"/>
                <a:ea typeface="微軟正黑體" panose="020B0604030504040204" pitchFamily="34" charset="-120"/>
              </a:endParaRPr>
            </a:p>
          </p:txBody>
        </p:sp>
      </p:grpSp>
      <p:sp>
        <p:nvSpPr>
          <p:cNvPr id="321" name="文字方塊 320">
            <a:extLst>
              <a:ext uri="{FF2B5EF4-FFF2-40B4-BE49-F238E27FC236}">
                <a16:creationId xmlns:a16="http://schemas.microsoft.com/office/drawing/2014/main" id="{3B4C4707-8CFB-40CA-AB5A-F09F367C7A56}"/>
              </a:ext>
            </a:extLst>
          </p:cNvPr>
          <p:cNvSpPr txBox="1"/>
          <p:nvPr/>
        </p:nvSpPr>
        <p:spPr>
          <a:xfrm>
            <a:off x="6268499" y="3177957"/>
            <a:ext cx="2417650" cy="307777"/>
          </a:xfrm>
          <a:prstGeom prst="rect">
            <a:avLst/>
          </a:prstGeom>
          <a:noFill/>
        </p:spPr>
        <p:txBody>
          <a:bodyPr wrap="none" rtlCol="0">
            <a:spAutoFit/>
          </a:bodyPr>
          <a:lstStyle/>
          <a:p>
            <a:r>
              <a:rPr lang="zh-TW" altLang="en-US" sz="1400" b="1" dirty="0">
                <a:highlight>
                  <a:srgbClr val="FFCC99"/>
                </a:highlight>
                <a:latin typeface="微軟正黑體" panose="020B0604030504040204" pitchFamily="34" charset="-120"/>
                <a:ea typeface="微軟正黑體" panose="020B0604030504040204" pitchFamily="34" charset="-120"/>
              </a:rPr>
              <a:t>遊戲活動新增</a:t>
            </a:r>
            <a:r>
              <a:rPr lang="en-US" altLang="zh-TW" sz="1400" b="1" dirty="0">
                <a:highlight>
                  <a:srgbClr val="FFCC99"/>
                </a:highlight>
                <a:latin typeface="微軟正黑體" panose="020B0604030504040204" pitchFamily="34" charset="-120"/>
                <a:ea typeface="微軟正黑體" panose="020B0604030504040204" pitchFamily="34" charset="-120"/>
              </a:rPr>
              <a:t>/</a:t>
            </a:r>
            <a:r>
              <a:rPr lang="zh-TW" altLang="en-US" sz="1400" b="1" dirty="0">
                <a:highlight>
                  <a:srgbClr val="FFCC99"/>
                </a:highlight>
                <a:latin typeface="微軟正黑體" panose="020B0604030504040204" pitchFamily="34" charset="-120"/>
                <a:ea typeface="微軟正黑體" panose="020B0604030504040204" pitchFamily="34" charset="-120"/>
              </a:rPr>
              <a:t>修改彈跳視窗</a:t>
            </a:r>
          </a:p>
        </p:txBody>
      </p:sp>
      <p:sp>
        <p:nvSpPr>
          <p:cNvPr id="58" name="文字方塊 57">
            <a:extLst>
              <a:ext uri="{FF2B5EF4-FFF2-40B4-BE49-F238E27FC236}">
                <a16:creationId xmlns:a16="http://schemas.microsoft.com/office/drawing/2014/main" id="{15B7442E-FF60-4FD4-85D8-F10E23FC046B}"/>
              </a:ext>
            </a:extLst>
          </p:cNvPr>
          <p:cNvSpPr txBox="1"/>
          <p:nvPr/>
        </p:nvSpPr>
        <p:spPr>
          <a:xfrm>
            <a:off x="6394371" y="3502730"/>
            <a:ext cx="2031325" cy="369332"/>
          </a:xfrm>
          <a:prstGeom prst="rect">
            <a:avLst/>
          </a:prstGeom>
          <a:noFill/>
        </p:spPr>
        <p:txBody>
          <a:bodyPr wrap="none" rtlCol="0">
            <a:spAutoFit/>
          </a:bodyPr>
          <a:lstStyle/>
          <a:p>
            <a:r>
              <a:rPr lang="zh-TW" altLang="en-US" u="sng" dirty="0">
                <a:latin typeface="微軟正黑體" panose="020B0604030504040204" pitchFamily="34" charset="-120"/>
                <a:ea typeface="微軟正黑體" panose="020B0604030504040204" pitchFamily="34" charset="-120"/>
              </a:rPr>
              <a:t>其內容如下頁所示</a:t>
            </a:r>
          </a:p>
        </p:txBody>
      </p:sp>
      <p:sp>
        <p:nvSpPr>
          <p:cNvPr id="27" name="文字方塊 26">
            <a:extLst>
              <a:ext uri="{FF2B5EF4-FFF2-40B4-BE49-F238E27FC236}">
                <a16:creationId xmlns:a16="http://schemas.microsoft.com/office/drawing/2014/main" id="{A3774A8D-09D1-46AF-B56B-A0A9F04530B6}"/>
              </a:ext>
            </a:extLst>
          </p:cNvPr>
          <p:cNvSpPr txBox="1"/>
          <p:nvPr/>
        </p:nvSpPr>
        <p:spPr>
          <a:xfrm>
            <a:off x="3038719" y="2600678"/>
            <a:ext cx="445956" cy="184666"/>
          </a:xfrm>
          <a:prstGeom prst="rect">
            <a:avLst/>
          </a:prstGeom>
          <a:noFill/>
        </p:spPr>
        <p:txBody>
          <a:bodyPr wrap="none" rtlCol="0">
            <a:spAutoFit/>
          </a:bodyPr>
          <a:lstStyle/>
          <a:p>
            <a:r>
              <a:rPr lang="zh-TW" altLang="en-US" sz="600" dirty="0">
                <a:latin typeface="微軟正黑體" panose="020B0604030504040204" pitchFamily="34" charset="-120"/>
                <a:ea typeface="微軟正黑體" panose="020B0604030504040204" pitchFamily="34" charset="-120"/>
              </a:rPr>
              <a:t>庫存</a:t>
            </a:r>
            <a:r>
              <a:rPr lang="en-US" altLang="zh-TW" sz="600" dirty="0">
                <a:latin typeface="微軟正黑體" panose="020B0604030504040204" pitchFamily="34" charset="-120"/>
                <a:ea typeface="微軟正黑體" panose="020B0604030504040204" pitchFamily="34" charset="-120"/>
              </a:rPr>
              <a:t>:25</a:t>
            </a:r>
            <a:endParaRPr lang="zh-TW" altLang="en-US" sz="600" dirty="0">
              <a:latin typeface="微軟正黑體" panose="020B0604030504040204" pitchFamily="34" charset="-120"/>
              <a:ea typeface="微軟正黑體" panose="020B0604030504040204" pitchFamily="34" charset="-120"/>
            </a:endParaRPr>
          </a:p>
        </p:txBody>
      </p:sp>
      <p:sp>
        <p:nvSpPr>
          <p:cNvPr id="219" name="文字方塊 218">
            <a:extLst>
              <a:ext uri="{FF2B5EF4-FFF2-40B4-BE49-F238E27FC236}">
                <a16:creationId xmlns:a16="http://schemas.microsoft.com/office/drawing/2014/main" id="{58B75699-87B9-48CA-ACAE-A2879407991A}"/>
              </a:ext>
            </a:extLst>
          </p:cNvPr>
          <p:cNvSpPr txBox="1"/>
          <p:nvPr/>
        </p:nvSpPr>
        <p:spPr>
          <a:xfrm>
            <a:off x="2527025" y="2725194"/>
            <a:ext cx="5886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原售價</a:t>
            </a:r>
          </a:p>
        </p:txBody>
      </p:sp>
      <p:sp>
        <p:nvSpPr>
          <p:cNvPr id="220" name="文字方塊 219">
            <a:extLst>
              <a:ext uri="{FF2B5EF4-FFF2-40B4-BE49-F238E27FC236}">
                <a16:creationId xmlns:a16="http://schemas.microsoft.com/office/drawing/2014/main" id="{FA52E575-68DE-459C-8C3D-64818452526A}"/>
              </a:ext>
            </a:extLst>
          </p:cNvPr>
          <p:cNvSpPr txBox="1"/>
          <p:nvPr/>
        </p:nvSpPr>
        <p:spPr>
          <a:xfrm>
            <a:off x="4211425" y="2690488"/>
            <a:ext cx="554960" cy="253916"/>
          </a:xfrm>
          <a:prstGeom prst="rect">
            <a:avLst/>
          </a:prstGeom>
          <a:noFill/>
        </p:spPr>
        <p:txBody>
          <a:bodyPr wrap="none" rtlCol="0">
            <a:spAutoFit/>
          </a:bodyPr>
          <a:lstStyle/>
          <a:p>
            <a:r>
              <a:rPr lang="en-US" altLang="zh-TW" sz="1050" dirty="0">
                <a:latin typeface="微軟正黑體" panose="020B0604030504040204" pitchFamily="34" charset="-120"/>
                <a:ea typeface="微軟正黑體" panose="020B0604030504040204" pitchFamily="34" charset="-120"/>
              </a:rPr>
              <a:t>850</a:t>
            </a:r>
            <a:r>
              <a:rPr lang="zh-TW" altLang="en-US" sz="1050" dirty="0">
                <a:latin typeface="微軟正黑體" panose="020B0604030504040204" pitchFamily="34" charset="-120"/>
                <a:ea typeface="微軟正黑體" panose="020B0604030504040204" pitchFamily="34" charset="-120"/>
              </a:rPr>
              <a:t>元</a:t>
            </a:r>
          </a:p>
        </p:txBody>
      </p:sp>
      <p:sp>
        <p:nvSpPr>
          <p:cNvPr id="221" name="文字方塊 220">
            <a:extLst>
              <a:ext uri="{FF2B5EF4-FFF2-40B4-BE49-F238E27FC236}">
                <a16:creationId xmlns:a16="http://schemas.microsoft.com/office/drawing/2014/main" id="{FE822069-14AB-4B59-BD9D-DF3173EC7C72}"/>
              </a:ext>
            </a:extLst>
          </p:cNvPr>
          <p:cNvSpPr txBox="1"/>
          <p:nvPr/>
        </p:nvSpPr>
        <p:spPr>
          <a:xfrm>
            <a:off x="8797065" y="1295891"/>
            <a:ext cx="283048" cy="307777"/>
          </a:xfrm>
          <a:prstGeom prst="rect">
            <a:avLst/>
          </a:prstGeom>
          <a:noFill/>
        </p:spPr>
        <p:txBody>
          <a:bodyPr wrap="square" rtlCol="0">
            <a:spAutoFit/>
          </a:bodyPr>
          <a:lstStyle/>
          <a:p>
            <a:r>
              <a:rPr lang="en-US" altLang="zh-TW" sz="1400" dirty="0"/>
              <a:t>X</a:t>
            </a:r>
            <a:endParaRPr lang="zh-TW" altLang="en-US" sz="1400" dirty="0"/>
          </a:p>
        </p:txBody>
      </p:sp>
      <p:sp>
        <p:nvSpPr>
          <p:cNvPr id="222" name="文字方塊 221">
            <a:extLst>
              <a:ext uri="{FF2B5EF4-FFF2-40B4-BE49-F238E27FC236}">
                <a16:creationId xmlns:a16="http://schemas.microsoft.com/office/drawing/2014/main" id="{78B5C702-5A02-41EE-BA63-BD8178297F1F}"/>
              </a:ext>
            </a:extLst>
          </p:cNvPr>
          <p:cNvSpPr txBox="1"/>
          <p:nvPr/>
        </p:nvSpPr>
        <p:spPr>
          <a:xfrm>
            <a:off x="8809443" y="2026292"/>
            <a:ext cx="283048" cy="307777"/>
          </a:xfrm>
          <a:prstGeom prst="rect">
            <a:avLst/>
          </a:prstGeom>
          <a:noFill/>
        </p:spPr>
        <p:txBody>
          <a:bodyPr wrap="square" rtlCol="0">
            <a:spAutoFit/>
          </a:bodyPr>
          <a:lstStyle/>
          <a:p>
            <a:r>
              <a:rPr lang="en-US" altLang="zh-TW" sz="1400" dirty="0"/>
              <a:t>X</a:t>
            </a:r>
            <a:endParaRPr lang="zh-TW" altLang="en-US" sz="1400" dirty="0"/>
          </a:p>
        </p:txBody>
      </p:sp>
      <p:sp>
        <p:nvSpPr>
          <p:cNvPr id="223" name="文字方塊 222">
            <a:extLst>
              <a:ext uri="{FF2B5EF4-FFF2-40B4-BE49-F238E27FC236}">
                <a16:creationId xmlns:a16="http://schemas.microsoft.com/office/drawing/2014/main" id="{486D0A9F-9211-48B8-A1F2-47DB2207D4EF}"/>
              </a:ext>
            </a:extLst>
          </p:cNvPr>
          <p:cNvSpPr txBox="1"/>
          <p:nvPr/>
        </p:nvSpPr>
        <p:spPr>
          <a:xfrm>
            <a:off x="8797065" y="2493626"/>
            <a:ext cx="283048" cy="307777"/>
          </a:xfrm>
          <a:prstGeom prst="rect">
            <a:avLst/>
          </a:prstGeom>
          <a:noFill/>
        </p:spPr>
        <p:txBody>
          <a:bodyPr wrap="square" rtlCol="0">
            <a:spAutoFit/>
          </a:bodyPr>
          <a:lstStyle/>
          <a:p>
            <a:r>
              <a:rPr lang="en-US" altLang="zh-TW" sz="1400" dirty="0"/>
              <a:t>X</a:t>
            </a:r>
            <a:endParaRPr lang="zh-TW" altLang="en-US" sz="1400" dirty="0"/>
          </a:p>
        </p:txBody>
      </p:sp>
      <p:grpSp>
        <p:nvGrpSpPr>
          <p:cNvPr id="5" name="群組 4">
            <a:extLst>
              <a:ext uri="{FF2B5EF4-FFF2-40B4-BE49-F238E27FC236}">
                <a16:creationId xmlns:a16="http://schemas.microsoft.com/office/drawing/2014/main" id="{BC35292F-756A-4E3A-86AF-42870A6743DA}"/>
              </a:ext>
            </a:extLst>
          </p:cNvPr>
          <p:cNvGrpSpPr/>
          <p:nvPr/>
        </p:nvGrpSpPr>
        <p:grpSpPr>
          <a:xfrm>
            <a:off x="8055325" y="90629"/>
            <a:ext cx="936316" cy="271317"/>
            <a:chOff x="8055325" y="90629"/>
            <a:chExt cx="936316" cy="271317"/>
          </a:xfrm>
        </p:grpSpPr>
        <p:sp>
          <p:nvSpPr>
            <p:cNvPr id="28" name="矩形: 圓角 27">
              <a:extLst>
                <a:ext uri="{FF2B5EF4-FFF2-40B4-BE49-F238E27FC236}">
                  <a16:creationId xmlns:a16="http://schemas.microsoft.com/office/drawing/2014/main" id="{ABA3C7EE-C315-40BC-B83C-69F6C4797BE1}"/>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文字方塊 31">
              <a:extLst>
                <a:ext uri="{FF2B5EF4-FFF2-40B4-BE49-F238E27FC236}">
                  <a16:creationId xmlns:a16="http://schemas.microsoft.com/office/drawing/2014/main" id="{67FFEABC-2188-4C4F-AFD6-0CF6E0F7F3A2}"/>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sp>
        <p:nvSpPr>
          <p:cNvPr id="224" name="矩形 223">
            <a:extLst>
              <a:ext uri="{FF2B5EF4-FFF2-40B4-BE49-F238E27FC236}">
                <a16:creationId xmlns:a16="http://schemas.microsoft.com/office/drawing/2014/main" id="{8910A70B-D40B-4B7F-A811-40CA7CE92BA8}"/>
              </a:ext>
            </a:extLst>
          </p:cNvPr>
          <p:cNvSpPr/>
          <p:nvPr/>
        </p:nvSpPr>
        <p:spPr>
          <a:xfrm>
            <a:off x="9050928" y="263792"/>
            <a:ext cx="3155111" cy="1015663"/>
          </a:xfrm>
          <a:prstGeom prst="rect">
            <a:avLst/>
          </a:prstGeom>
        </p:spPr>
        <p:txBody>
          <a:bodyPr wrap="square">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下單畫面</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畫面全部凍結。</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開始直播按鍵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點選出現提示彈跳視窗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記得將直播顯示為公開狀態，準備好了</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我們開始直播吧</a:t>
            </a:r>
            <a:r>
              <a:rPr lang="en-US" altLang="zh-TW" sz="1000" dirty="0">
                <a:latin typeface="微軟正黑體" panose="020B0604030504040204" pitchFamily="34" charset="-120"/>
                <a:ea typeface="微軟正黑體" panose="020B0604030504040204" pitchFamily="34" charset="-120"/>
              </a:rPr>
              <a:t>!</a:t>
            </a:r>
          </a:p>
          <a:p>
            <a:r>
              <a:rPr lang="zh-TW" altLang="en-US" sz="1000" dirty="0">
                <a:latin typeface="微軟正黑體" panose="020B0604030504040204" pitchFamily="34" charset="-120"/>
                <a:ea typeface="微軟正黑體" panose="020B0604030504040204" pitchFamily="34" charset="-120"/>
              </a:rPr>
              <a:t>     點選確認按鍵，進入直播狀態。</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存入草稿夾按鍵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點選此按鍵進行存檔，該項目可於直播列表</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草稿夾顯示。</a:t>
            </a:r>
            <a:endParaRPr lang="en-US" altLang="zh-TW" sz="1000" dirty="0">
              <a:latin typeface="微軟正黑體" panose="020B0604030504040204" pitchFamily="34" charset="-120"/>
              <a:ea typeface="微軟正黑體" panose="020B0604030504040204" pitchFamily="34" charset="-120"/>
            </a:endParaRPr>
          </a:p>
        </p:txBody>
      </p:sp>
      <p:grpSp>
        <p:nvGrpSpPr>
          <p:cNvPr id="225" name="群組 224">
            <a:extLst>
              <a:ext uri="{FF2B5EF4-FFF2-40B4-BE49-F238E27FC236}">
                <a16:creationId xmlns:a16="http://schemas.microsoft.com/office/drawing/2014/main" id="{D9BB4086-F591-4C6C-BADF-7AB0F9F13C0A}"/>
              </a:ext>
            </a:extLst>
          </p:cNvPr>
          <p:cNvGrpSpPr/>
          <p:nvPr/>
        </p:nvGrpSpPr>
        <p:grpSpPr>
          <a:xfrm>
            <a:off x="2425549" y="4302267"/>
            <a:ext cx="2345808" cy="2133156"/>
            <a:chOff x="2467347" y="4602010"/>
            <a:chExt cx="2345808" cy="2133156"/>
          </a:xfrm>
        </p:grpSpPr>
        <p:pic>
          <p:nvPicPr>
            <p:cNvPr id="226" name="圖片 225">
              <a:extLst>
                <a:ext uri="{FF2B5EF4-FFF2-40B4-BE49-F238E27FC236}">
                  <a16:creationId xmlns:a16="http://schemas.microsoft.com/office/drawing/2014/main" id="{0B137B25-5847-46A2-A866-E3D7A98BCA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4004" y="4733291"/>
              <a:ext cx="225001" cy="225001"/>
            </a:xfrm>
            <a:prstGeom prst="rect">
              <a:avLst/>
            </a:prstGeom>
          </p:spPr>
        </p:pic>
        <p:pic>
          <p:nvPicPr>
            <p:cNvPr id="227" name="圖片 226">
              <a:extLst>
                <a:ext uri="{FF2B5EF4-FFF2-40B4-BE49-F238E27FC236}">
                  <a16:creationId xmlns:a16="http://schemas.microsoft.com/office/drawing/2014/main" id="{A7945DC0-173B-4F51-9D42-C3C4D7F551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205573" y="4750637"/>
              <a:ext cx="165301" cy="165301"/>
            </a:xfrm>
            <a:prstGeom prst="rect">
              <a:avLst/>
            </a:prstGeom>
          </p:spPr>
        </p:pic>
        <p:grpSp>
          <p:nvGrpSpPr>
            <p:cNvPr id="228" name="群組 227">
              <a:extLst>
                <a:ext uri="{FF2B5EF4-FFF2-40B4-BE49-F238E27FC236}">
                  <a16:creationId xmlns:a16="http://schemas.microsoft.com/office/drawing/2014/main" id="{2A8FA45F-847B-4D6D-8760-C364567D3D93}"/>
                </a:ext>
              </a:extLst>
            </p:cNvPr>
            <p:cNvGrpSpPr/>
            <p:nvPr/>
          </p:nvGrpSpPr>
          <p:grpSpPr>
            <a:xfrm>
              <a:off x="3888521" y="5760866"/>
              <a:ext cx="540578" cy="280483"/>
              <a:chOff x="2511705" y="6421780"/>
              <a:chExt cx="540578" cy="280483"/>
            </a:xfrm>
          </p:grpSpPr>
          <p:sp>
            <p:nvSpPr>
              <p:cNvPr id="291" name="矩形: 圓角 290">
                <a:extLst>
                  <a:ext uri="{FF2B5EF4-FFF2-40B4-BE49-F238E27FC236}">
                    <a16:creationId xmlns:a16="http://schemas.microsoft.com/office/drawing/2014/main" id="{FD7B6490-0B93-4479-8B23-2A02CEFD22E7}"/>
                  </a:ext>
                </a:extLst>
              </p:cNvPr>
              <p:cNvSpPr/>
              <p:nvPr/>
            </p:nvSpPr>
            <p:spPr>
              <a:xfrm>
                <a:off x="2511705" y="6421780"/>
                <a:ext cx="540578" cy="26787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文字方塊 291">
                <a:extLst>
                  <a:ext uri="{FF2B5EF4-FFF2-40B4-BE49-F238E27FC236}">
                    <a16:creationId xmlns:a16="http://schemas.microsoft.com/office/drawing/2014/main" id="{E584D42C-7501-4AB3-B572-D82E792E8FFD}"/>
                  </a:ext>
                </a:extLst>
              </p:cNvPr>
              <p:cNvSpPr txBox="1"/>
              <p:nvPr/>
            </p:nvSpPr>
            <p:spPr>
              <a:xfrm>
                <a:off x="2556025" y="6440653"/>
                <a:ext cx="466794"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solidFill>
                      <a:schemeClr val="tx1"/>
                    </a:solidFill>
                    <a:effectLst>
                      <a:outerShdw blurRad="38100" dist="38100" dir="2700000" algn="tl">
                        <a:srgbClr val="000000">
                          <a:alpha val="43137"/>
                        </a:srgbClr>
                      </a:outerShdw>
                    </a:effectLst>
                  </a:rPr>
                  <a:t>結單</a:t>
                </a:r>
              </a:p>
            </p:txBody>
          </p:sp>
        </p:grpSp>
        <p:sp>
          <p:nvSpPr>
            <p:cNvPr id="229" name="文字方塊 228">
              <a:extLst>
                <a:ext uri="{FF2B5EF4-FFF2-40B4-BE49-F238E27FC236}">
                  <a16:creationId xmlns:a16="http://schemas.microsoft.com/office/drawing/2014/main" id="{77B50235-236F-4BE5-9425-576F469A1275}"/>
                </a:ext>
              </a:extLst>
            </p:cNvPr>
            <p:cNvSpPr txBox="1"/>
            <p:nvPr/>
          </p:nvSpPr>
          <p:spPr>
            <a:xfrm>
              <a:off x="3689840" y="4632411"/>
              <a:ext cx="234359" cy="255935"/>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230" name="文字方塊 229">
              <a:extLst>
                <a:ext uri="{FF2B5EF4-FFF2-40B4-BE49-F238E27FC236}">
                  <a16:creationId xmlns:a16="http://schemas.microsoft.com/office/drawing/2014/main" id="{3498E5EC-5CDB-4DE3-86A2-E15D6A760880}"/>
                </a:ext>
              </a:extLst>
            </p:cNvPr>
            <p:cNvSpPr txBox="1"/>
            <p:nvPr/>
          </p:nvSpPr>
          <p:spPr>
            <a:xfrm>
              <a:off x="3696793" y="4952365"/>
              <a:ext cx="234359" cy="255935"/>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236" name="矩形 235">
              <a:extLst>
                <a:ext uri="{FF2B5EF4-FFF2-40B4-BE49-F238E27FC236}">
                  <a16:creationId xmlns:a16="http://schemas.microsoft.com/office/drawing/2014/main" id="{4BE13774-30A5-4BFE-90D7-DD9DE1194511}"/>
                </a:ext>
              </a:extLst>
            </p:cNvPr>
            <p:cNvSpPr/>
            <p:nvPr/>
          </p:nvSpPr>
          <p:spPr>
            <a:xfrm>
              <a:off x="2467347" y="4624581"/>
              <a:ext cx="2345808" cy="2110585"/>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7" name="文字方塊 246">
              <a:extLst>
                <a:ext uri="{FF2B5EF4-FFF2-40B4-BE49-F238E27FC236}">
                  <a16:creationId xmlns:a16="http://schemas.microsoft.com/office/drawing/2014/main" id="{DA2E3704-8CE8-4AC6-A6B6-75D3BDB692FC}"/>
                </a:ext>
              </a:extLst>
            </p:cNvPr>
            <p:cNvSpPr txBox="1"/>
            <p:nvPr/>
          </p:nvSpPr>
          <p:spPr>
            <a:xfrm>
              <a:off x="4517646" y="4602010"/>
              <a:ext cx="163387" cy="307122"/>
            </a:xfrm>
            <a:prstGeom prst="rect">
              <a:avLst/>
            </a:prstGeom>
            <a:noFill/>
          </p:spPr>
          <p:txBody>
            <a:bodyPr wrap="square" rtlCol="0">
              <a:spAutoFit/>
            </a:bodyPr>
            <a:lstStyle/>
            <a:p>
              <a:r>
                <a:rPr lang="en-US" altLang="zh-TW" sz="1400" dirty="0"/>
                <a:t>X</a:t>
              </a:r>
              <a:endParaRPr lang="zh-TW" altLang="en-US" sz="1400" dirty="0"/>
            </a:p>
          </p:txBody>
        </p:sp>
        <p:sp>
          <p:nvSpPr>
            <p:cNvPr id="257" name="文字方塊 256">
              <a:extLst>
                <a:ext uri="{FF2B5EF4-FFF2-40B4-BE49-F238E27FC236}">
                  <a16:creationId xmlns:a16="http://schemas.microsoft.com/office/drawing/2014/main" id="{C459B2C6-4914-41FA-BE70-E91621CDFA37}"/>
                </a:ext>
              </a:extLst>
            </p:cNvPr>
            <p:cNvSpPr txBox="1"/>
            <p:nvPr/>
          </p:nvSpPr>
          <p:spPr>
            <a:xfrm>
              <a:off x="3180433" y="4635055"/>
              <a:ext cx="902811"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新增商品</a:t>
              </a:r>
            </a:p>
          </p:txBody>
        </p:sp>
        <p:pic>
          <p:nvPicPr>
            <p:cNvPr id="258" name="Picture 2" descr=" ">
              <a:extLst>
                <a:ext uri="{FF2B5EF4-FFF2-40B4-BE49-F238E27FC236}">
                  <a16:creationId xmlns:a16="http://schemas.microsoft.com/office/drawing/2014/main" id="{5C51A67A-F63B-4FF7-8636-0A0F43DEE3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6984" y="5425008"/>
              <a:ext cx="645434" cy="635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9" name="Picture 4" descr="Save = fl me? | | Ãm tháº§m auto sÃºc váº­t">
              <a:extLst>
                <a:ext uri="{FF2B5EF4-FFF2-40B4-BE49-F238E27FC236}">
                  <a16:creationId xmlns:a16="http://schemas.microsoft.com/office/drawing/2014/main" id="{224ABB7D-01AA-48B0-91B7-6CD642A656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4424" y="5433321"/>
              <a:ext cx="577850" cy="711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0" name="Picture 8" descr="Daisy flower arrangement ideas">
              <a:extLst>
                <a:ext uri="{FF2B5EF4-FFF2-40B4-BE49-F238E27FC236}">
                  <a16:creationId xmlns:a16="http://schemas.microsoft.com/office/drawing/2014/main" id="{16E58A56-5EC4-4C7C-97C2-DB911F042B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3824" y="5406636"/>
              <a:ext cx="615484" cy="6536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1" name="矩形 260">
              <a:extLst>
                <a:ext uri="{FF2B5EF4-FFF2-40B4-BE49-F238E27FC236}">
                  <a16:creationId xmlns:a16="http://schemas.microsoft.com/office/drawing/2014/main" id="{DA06630B-BB60-4182-9DC4-FAC0CCB6B402}"/>
                </a:ext>
              </a:extLst>
            </p:cNvPr>
            <p:cNvSpPr/>
            <p:nvPr/>
          </p:nvSpPr>
          <p:spPr>
            <a:xfrm>
              <a:off x="2555375" y="6075198"/>
              <a:ext cx="647054" cy="15009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2" name="矩形 261">
              <a:extLst>
                <a:ext uri="{FF2B5EF4-FFF2-40B4-BE49-F238E27FC236}">
                  <a16:creationId xmlns:a16="http://schemas.microsoft.com/office/drawing/2014/main" id="{C20FDEB7-8967-48AC-9A62-66F407F915C2}"/>
                </a:ext>
              </a:extLst>
            </p:cNvPr>
            <p:cNvSpPr/>
            <p:nvPr/>
          </p:nvSpPr>
          <p:spPr>
            <a:xfrm>
              <a:off x="3293739" y="6065627"/>
              <a:ext cx="551670" cy="145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3" name="矩形 262">
              <a:extLst>
                <a:ext uri="{FF2B5EF4-FFF2-40B4-BE49-F238E27FC236}">
                  <a16:creationId xmlns:a16="http://schemas.microsoft.com/office/drawing/2014/main" id="{96073ADA-7FC8-4EFB-8853-37A1209C7A60}"/>
                </a:ext>
              </a:extLst>
            </p:cNvPr>
            <p:cNvSpPr/>
            <p:nvPr/>
          </p:nvSpPr>
          <p:spPr>
            <a:xfrm>
              <a:off x="3961404" y="6078714"/>
              <a:ext cx="601547" cy="1329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4" name="文字方塊 263">
              <a:extLst>
                <a:ext uri="{FF2B5EF4-FFF2-40B4-BE49-F238E27FC236}">
                  <a16:creationId xmlns:a16="http://schemas.microsoft.com/office/drawing/2014/main" id="{668058C6-A400-4388-8881-CA9E19C63A82}"/>
                </a:ext>
              </a:extLst>
            </p:cNvPr>
            <p:cNvSpPr txBox="1"/>
            <p:nvPr/>
          </p:nvSpPr>
          <p:spPr>
            <a:xfrm>
              <a:off x="2629841" y="6037827"/>
              <a:ext cx="530915" cy="230832"/>
            </a:xfrm>
            <a:prstGeom prst="rect">
              <a:avLst/>
            </a:prstGeom>
            <a:noFill/>
          </p:spPr>
          <p:txBody>
            <a:bodyPr wrap="none" rtlCol="0">
              <a:spAutoFit/>
            </a:bodyPr>
            <a:lstStyle/>
            <a:p>
              <a:r>
                <a:rPr lang="zh-TW" altLang="en-US" sz="900" b="1" dirty="0">
                  <a:latin typeface="微軟正黑體" panose="020B0604030504040204" pitchFamily="34" charset="-120"/>
                  <a:ea typeface="微軟正黑體" panose="020B0604030504040204" pitchFamily="34" charset="-120"/>
                </a:rPr>
                <a:t>粉星星</a:t>
              </a:r>
            </a:p>
          </p:txBody>
        </p:sp>
        <p:sp>
          <p:nvSpPr>
            <p:cNvPr id="268" name="文字方塊 267">
              <a:extLst>
                <a:ext uri="{FF2B5EF4-FFF2-40B4-BE49-F238E27FC236}">
                  <a16:creationId xmlns:a16="http://schemas.microsoft.com/office/drawing/2014/main" id="{5861A169-C0AC-4B38-A4F2-536D8C710AF0}"/>
                </a:ext>
              </a:extLst>
            </p:cNvPr>
            <p:cNvSpPr txBox="1"/>
            <p:nvPr/>
          </p:nvSpPr>
          <p:spPr>
            <a:xfrm>
              <a:off x="3314736" y="6035998"/>
              <a:ext cx="530915" cy="230832"/>
            </a:xfrm>
            <a:prstGeom prst="rect">
              <a:avLst/>
            </a:prstGeom>
            <a:noFill/>
          </p:spPr>
          <p:txBody>
            <a:bodyPr wrap="none" rtlCol="0">
              <a:spAutoFit/>
            </a:bodyPr>
            <a:lstStyle>
              <a:defPPr>
                <a:defRPr lang="zh-TW"/>
              </a:defPPr>
              <a:lvl1pPr>
                <a:defRPr sz="900" b="1">
                  <a:latin typeface="微軟正黑體" panose="020B0604030504040204" pitchFamily="34" charset="-120"/>
                  <a:ea typeface="微軟正黑體" panose="020B0604030504040204" pitchFamily="34" charset="-120"/>
                </a:defRPr>
              </a:lvl1pPr>
            </a:lstStyle>
            <a:p>
              <a:r>
                <a:rPr lang="zh-TW" altLang="en-US" dirty="0"/>
                <a:t>鬱金香</a:t>
              </a:r>
            </a:p>
          </p:txBody>
        </p:sp>
        <p:sp>
          <p:nvSpPr>
            <p:cNvPr id="269" name="文字方塊 268">
              <a:extLst>
                <a:ext uri="{FF2B5EF4-FFF2-40B4-BE49-F238E27FC236}">
                  <a16:creationId xmlns:a16="http://schemas.microsoft.com/office/drawing/2014/main" id="{E0157E4B-9EEE-44EB-AD63-278519C9FAB8}"/>
                </a:ext>
              </a:extLst>
            </p:cNvPr>
            <p:cNvSpPr txBox="1"/>
            <p:nvPr/>
          </p:nvSpPr>
          <p:spPr>
            <a:xfrm>
              <a:off x="4013488" y="6042698"/>
              <a:ext cx="530915" cy="230832"/>
            </a:xfrm>
            <a:prstGeom prst="rect">
              <a:avLst/>
            </a:prstGeom>
            <a:noFill/>
          </p:spPr>
          <p:txBody>
            <a:bodyPr wrap="none" rtlCol="0">
              <a:spAutoFit/>
            </a:bodyPr>
            <a:lstStyle>
              <a:defPPr>
                <a:defRPr lang="zh-TW"/>
              </a:defPPr>
              <a:lvl1pPr>
                <a:defRPr sz="900" b="1">
                  <a:latin typeface="微軟正黑體" panose="020B0604030504040204" pitchFamily="34" charset="-120"/>
                  <a:ea typeface="微軟正黑體" panose="020B0604030504040204" pitchFamily="34" charset="-120"/>
                </a:defRPr>
              </a:lvl1pPr>
            </a:lstStyle>
            <a:p>
              <a:r>
                <a:rPr lang="zh-TW" altLang="en-US" dirty="0"/>
                <a:t>小幸運</a:t>
              </a:r>
            </a:p>
          </p:txBody>
        </p:sp>
        <p:sp>
          <p:nvSpPr>
            <p:cNvPr id="276" name="矩形: 圓角 275">
              <a:extLst>
                <a:ext uri="{FF2B5EF4-FFF2-40B4-BE49-F238E27FC236}">
                  <a16:creationId xmlns:a16="http://schemas.microsoft.com/office/drawing/2014/main" id="{B1B3BA1D-C445-495C-AF0E-F70255A988AE}"/>
                </a:ext>
              </a:extLst>
            </p:cNvPr>
            <p:cNvSpPr/>
            <p:nvPr/>
          </p:nvSpPr>
          <p:spPr>
            <a:xfrm>
              <a:off x="3054810" y="6435640"/>
              <a:ext cx="435498" cy="227882"/>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0" name="文字方塊 279">
              <a:extLst>
                <a:ext uri="{FF2B5EF4-FFF2-40B4-BE49-F238E27FC236}">
                  <a16:creationId xmlns:a16="http://schemas.microsoft.com/office/drawing/2014/main" id="{48AF028B-74D0-4FAF-9513-1C2051A2CCEA}"/>
                </a:ext>
              </a:extLst>
            </p:cNvPr>
            <p:cNvSpPr txBox="1"/>
            <p:nvPr/>
          </p:nvSpPr>
          <p:spPr>
            <a:xfrm>
              <a:off x="3066671" y="6438484"/>
              <a:ext cx="568106" cy="230832"/>
            </a:xfrm>
            <a:prstGeom prst="rect">
              <a:avLst/>
            </a:prstGeom>
            <a:noFill/>
          </p:spPr>
          <p:txBody>
            <a:bodyPr wrap="square" rtlCol="0">
              <a:spAutoFit/>
            </a:bodyPr>
            <a:lstStyle/>
            <a:p>
              <a:r>
                <a:rPr lang="zh-TW" altLang="en-US" sz="900" b="1" dirty="0">
                  <a:latin typeface="微軟正黑體" panose="020B0604030504040204" pitchFamily="34" charset="-120"/>
                  <a:ea typeface="微軟正黑體" panose="020B0604030504040204" pitchFamily="34" charset="-120"/>
                </a:rPr>
                <a:t>確認</a:t>
              </a:r>
              <a:endParaRPr lang="en-US" altLang="zh-TW" sz="900" b="1" dirty="0">
                <a:latin typeface="微軟正黑體" panose="020B0604030504040204" pitchFamily="34" charset="-120"/>
                <a:ea typeface="微軟正黑體" panose="020B0604030504040204" pitchFamily="34" charset="-120"/>
              </a:endParaRPr>
            </a:p>
          </p:txBody>
        </p:sp>
        <p:sp>
          <p:nvSpPr>
            <p:cNvPr id="288" name="矩形 287">
              <a:extLst>
                <a:ext uri="{FF2B5EF4-FFF2-40B4-BE49-F238E27FC236}">
                  <a16:creationId xmlns:a16="http://schemas.microsoft.com/office/drawing/2014/main" id="{55CA195C-39F8-4227-B4C1-C6168A116F7C}"/>
                </a:ext>
              </a:extLst>
            </p:cNvPr>
            <p:cNvSpPr/>
            <p:nvPr/>
          </p:nvSpPr>
          <p:spPr>
            <a:xfrm>
              <a:off x="2562119" y="4945393"/>
              <a:ext cx="2049091" cy="338554"/>
            </a:xfrm>
            <a:prstGeom prst="rect">
              <a:avLst/>
            </a:prstGeom>
          </p:spPr>
          <p:txBody>
            <a:bodyPr wrap="square">
              <a:spAutoFit/>
            </a:bodyPr>
            <a:lstStyle/>
            <a:p>
              <a:r>
                <a:rPr lang="zh-TW" altLang="en-US" sz="800" u="sng" dirty="0">
                  <a:solidFill>
                    <a:schemeClr val="tx2">
                      <a:lumMod val="60000"/>
                      <a:lumOff val="40000"/>
                    </a:schemeClr>
                  </a:solidFill>
                  <a:latin typeface="微軟正黑體" panose="020B0604030504040204" pitchFamily="34" charset="-120"/>
                  <a:ea typeface="微軟正黑體" panose="020B0604030504040204" pitchFamily="34" charset="-120"/>
                </a:rPr>
                <a:t>請先將欲直播商品上架於方舟手揪中，點選快速上架即可進行動作。</a:t>
              </a:r>
              <a:endParaRPr lang="zh-TW" altLang="en-US" sz="800" u="sng" dirty="0">
                <a:solidFill>
                  <a:schemeClr val="tx2">
                    <a:lumMod val="60000"/>
                    <a:lumOff val="40000"/>
                  </a:schemeClr>
                </a:solidFill>
              </a:endParaRPr>
            </a:p>
          </p:txBody>
        </p:sp>
        <p:sp>
          <p:nvSpPr>
            <p:cNvPr id="289" name="矩形: 圓角 288">
              <a:extLst>
                <a:ext uri="{FF2B5EF4-FFF2-40B4-BE49-F238E27FC236}">
                  <a16:creationId xmlns:a16="http://schemas.microsoft.com/office/drawing/2014/main" id="{5CE7F87D-6C39-45DC-B51E-CD468AAABBBE}"/>
                </a:ext>
              </a:extLst>
            </p:cNvPr>
            <p:cNvSpPr/>
            <p:nvPr/>
          </p:nvSpPr>
          <p:spPr>
            <a:xfrm>
              <a:off x="3731434" y="6433819"/>
              <a:ext cx="491054" cy="217223"/>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文字方塊 289">
              <a:extLst>
                <a:ext uri="{FF2B5EF4-FFF2-40B4-BE49-F238E27FC236}">
                  <a16:creationId xmlns:a16="http://schemas.microsoft.com/office/drawing/2014/main" id="{81F3F4C1-5B12-45D0-9B3A-C5125335417A}"/>
                </a:ext>
              </a:extLst>
            </p:cNvPr>
            <p:cNvSpPr txBox="1"/>
            <p:nvPr/>
          </p:nvSpPr>
          <p:spPr>
            <a:xfrm>
              <a:off x="3656200" y="6447261"/>
              <a:ext cx="641522" cy="230832"/>
            </a:xfrm>
            <a:prstGeom prst="rect">
              <a:avLst/>
            </a:prstGeom>
            <a:noFill/>
          </p:spPr>
          <p:txBody>
            <a:bodyPr wrap="square" rtlCol="0">
              <a:spAutoFit/>
            </a:bodyPr>
            <a:lstStyle/>
            <a:p>
              <a:r>
                <a:rPr lang="zh-TW" altLang="en-US" sz="900" b="1" dirty="0">
                  <a:latin typeface="微軟正黑體" panose="020B0604030504040204" pitchFamily="34" charset="-120"/>
                  <a:ea typeface="微軟正黑體" panose="020B0604030504040204" pitchFamily="34" charset="-120"/>
                </a:rPr>
                <a:t>快速上架</a:t>
              </a:r>
              <a:endParaRPr lang="en-US" altLang="zh-TW" sz="900" b="1" dirty="0">
                <a:latin typeface="微軟正黑體" panose="020B0604030504040204" pitchFamily="34" charset="-120"/>
                <a:ea typeface="微軟正黑體" panose="020B0604030504040204" pitchFamily="34" charset="-120"/>
              </a:endParaRPr>
            </a:p>
          </p:txBody>
        </p:sp>
      </p:grpSp>
      <p:grpSp>
        <p:nvGrpSpPr>
          <p:cNvPr id="293" name="群組 292">
            <a:extLst>
              <a:ext uri="{FF2B5EF4-FFF2-40B4-BE49-F238E27FC236}">
                <a16:creationId xmlns:a16="http://schemas.microsoft.com/office/drawing/2014/main" id="{FC0BC81E-AFE3-440B-9FF1-197DF1E02E05}"/>
              </a:ext>
            </a:extLst>
          </p:cNvPr>
          <p:cNvGrpSpPr/>
          <p:nvPr/>
        </p:nvGrpSpPr>
        <p:grpSpPr>
          <a:xfrm>
            <a:off x="5794226" y="6565162"/>
            <a:ext cx="800219" cy="276999"/>
            <a:chOff x="3354923" y="5862077"/>
            <a:chExt cx="1066261" cy="386068"/>
          </a:xfrm>
        </p:grpSpPr>
        <p:sp>
          <p:nvSpPr>
            <p:cNvPr id="294" name="矩形: 圓角 293">
              <a:extLst>
                <a:ext uri="{FF2B5EF4-FFF2-40B4-BE49-F238E27FC236}">
                  <a16:creationId xmlns:a16="http://schemas.microsoft.com/office/drawing/2014/main" id="{B8F91996-B3D5-441F-AF5B-005729C4093E}"/>
                </a:ext>
              </a:extLst>
            </p:cNvPr>
            <p:cNvSpPr/>
            <p:nvPr/>
          </p:nvSpPr>
          <p:spPr>
            <a:xfrm>
              <a:off x="3389560" y="5885895"/>
              <a:ext cx="996989" cy="30777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5" name="文字方塊 294">
              <a:extLst>
                <a:ext uri="{FF2B5EF4-FFF2-40B4-BE49-F238E27FC236}">
                  <a16:creationId xmlns:a16="http://schemas.microsoft.com/office/drawing/2014/main" id="{354C3FC2-0074-4D2F-B644-AC125C2CBA06}"/>
                </a:ext>
              </a:extLst>
            </p:cNvPr>
            <p:cNvSpPr txBox="1"/>
            <p:nvPr/>
          </p:nvSpPr>
          <p:spPr>
            <a:xfrm>
              <a:off x="3354923" y="5862077"/>
              <a:ext cx="1066261" cy="386068"/>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開始直播</a:t>
              </a:r>
              <a:endParaRPr lang="en-US" altLang="zh-TW" sz="1200" b="1" dirty="0">
                <a:latin typeface="微軟正黑體" panose="020B0604030504040204" pitchFamily="34" charset="-120"/>
                <a:ea typeface="微軟正黑體" panose="020B0604030504040204" pitchFamily="34" charset="-120"/>
              </a:endParaRPr>
            </a:p>
          </p:txBody>
        </p:sp>
      </p:grpSp>
      <p:grpSp>
        <p:nvGrpSpPr>
          <p:cNvPr id="2" name="群組 1">
            <a:extLst>
              <a:ext uri="{FF2B5EF4-FFF2-40B4-BE49-F238E27FC236}">
                <a16:creationId xmlns:a16="http://schemas.microsoft.com/office/drawing/2014/main" id="{52AAC3F7-AE74-4272-B5DA-85E2A361D90F}"/>
              </a:ext>
            </a:extLst>
          </p:cNvPr>
          <p:cNvGrpSpPr/>
          <p:nvPr/>
        </p:nvGrpSpPr>
        <p:grpSpPr>
          <a:xfrm>
            <a:off x="93202" y="527229"/>
            <a:ext cx="2278298" cy="5871609"/>
            <a:chOff x="93202" y="527229"/>
            <a:chExt cx="2278298" cy="5871609"/>
          </a:xfrm>
        </p:grpSpPr>
        <p:grpSp>
          <p:nvGrpSpPr>
            <p:cNvPr id="331" name="群組 330">
              <a:extLst>
                <a:ext uri="{FF2B5EF4-FFF2-40B4-BE49-F238E27FC236}">
                  <a16:creationId xmlns:a16="http://schemas.microsoft.com/office/drawing/2014/main" id="{F5C4A4ED-CC3B-4E5F-8950-3AB3894875B1}"/>
                </a:ext>
              </a:extLst>
            </p:cNvPr>
            <p:cNvGrpSpPr/>
            <p:nvPr/>
          </p:nvGrpSpPr>
          <p:grpSpPr>
            <a:xfrm>
              <a:off x="99913" y="527229"/>
              <a:ext cx="2216306" cy="5871609"/>
              <a:chOff x="99913" y="527229"/>
              <a:chExt cx="2216306" cy="5871609"/>
            </a:xfrm>
          </p:grpSpPr>
          <p:sp>
            <p:nvSpPr>
              <p:cNvPr id="332" name="矩形 331">
                <a:extLst>
                  <a:ext uri="{FF2B5EF4-FFF2-40B4-BE49-F238E27FC236}">
                    <a16:creationId xmlns:a16="http://schemas.microsoft.com/office/drawing/2014/main" id="{2C7FBD82-DD9A-41B6-B243-85D3B87238D5}"/>
                  </a:ext>
                </a:extLst>
              </p:cNvPr>
              <p:cNvSpPr/>
              <p:nvPr/>
            </p:nvSpPr>
            <p:spPr>
              <a:xfrm>
                <a:off x="162853" y="789478"/>
                <a:ext cx="2152608" cy="5609360"/>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3" name="文字方塊 332">
                <a:extLst>
                  <a:ext uri="{FF2B5EF4-FFF2-40B4-BE49-F238E27FC236}">
                    <a16:creationId xmlns:a16="http://schemas.microsoft.com/office/drawing/2014/main" id="{49CE3869-9611-4160-B624-41B9D0585510}"/>
                  </a:ext>
                </a:extLst>
              </p:cNvPr>
              <p:cNvSpPr txBox="1"/>
              <p:nvPr/>
            </p:nvSpPr>
            <p:spPr>
              <a:xfrm>
                <a:off x="99913" y="527229"/>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pPr>
                  <a:buFont typeface="Wingdings" panose="05000000000000000000" pitchFamily="2" charset="2"/>
                  <a:buChar char="Ø"/>
                </a:pPr>
                <a:r>
                  <a:rPr lang="zh-TW" altLang="en-US" dirty="0"/>
                  <a:t>開播資訊</a:t>
                </a:r>
              </a:p>
            </p:txBody>
          </p:sp>
          <p:sp>
            <p:nvSpPr>
              <p:cNvPr id="334" name="文字方塊 333">
                <a:extLst>
                  <a:ext uri="{FF2B5EF4-FFF2-40B4-BE49-F238E27FC236}">
                    <a16:creationId xmlns:a16="http://schemas.microsoft.com/office/drawing/2014/main" id="{4D6AB158-F01A-45BC-ABCE-2D3CEDA707BE}"/>
                  </a:ext>
                </a:extLst>
              </p:cNvPr>
              <p:cNvSpPr txBox="1"/>
              <p:nvPr/>
            </p:nvSpPr>
            <p:spPr>
              <a:xfrm>
                <a:off x="157162" y="831361"/>
                <a:ext cx="1011815" cy="253916"/>
              </a:xfrm>
              <a:prstGeom prst="rect">
                <a:avLst/>
              </a:prstGeom>
              <a:noFill/>
            </p:spPr>
            <p:txBody>
              <a:bodyPr wrap="none" rtlCol="0">
                <a:spAutoFit/>
              </a:bodyPr>
              <a:lstStyle/>
              <a:p>
                <a:pPr marL="285750" indent="-2857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直播名稱</a:t>
                </a:r>
              </a:p>
            </p:txBody>
          </p:sp>
          <p:sp>
            <p:nvSpPr>
              <p:cNvPr id="335" name="矩形 334">
                <a:extLst>
                  <a:ext uri="{FF2B5EF4-FFF2-40B4-BE49-F238E27FC236}">
                    <a16:creationId xmlns:a16="http://schemas.microsoft.com/office/drawing/2014/main" id="{549B2D39-84E8-4252-9BE4-9916BD28770F}"/>
                  </a:ext>
                </a:extLst>
              </p:cNvPr>
              <p:cNvSpPr/>
              <p:nvPr/>
            </p:nvSpPr>
            <p:spPr>
              <a:xfrm>
                <a:off x="525979" y="1090078"/>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6" name="文字方塊 335">
                <a:extLst>
                  <a:ext uri="{FF2B5EF4-FFF2-40B4-BE49-F238E27FC236}">
                    <a16:creationId xmlns:a16="http://schemas.microsoft.com/office/drawing/2014/main" id="{95AFA852-1220-4FA0-9219-B70163982B08}"/>
                  </a:ext>
                </a:extLst>
              </p:cNvPr>
              <p:cNvSpPr txBox="1"/>
              <p:nvPr/>
            </p:nvSpPr>
            <p:spPr>
              <a:xfrm>
                <a:off x="137739" y="1542876"/>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直播網址</a:t>
                </a:r>
                <a:endParaRPr lang="en-US" altLang="zh-TW" dirty="0"/>
              </a:p>
            </p:txBody>
          </p:sp>
          <p:sp>
            <p:nvSpPr>
              <p:cNvPr id="337" name="文字方塊 336">
                <a:extLst>
                  <a:ext uri="{FF2B5EF4-FFF2-40B4-BE49-F238E27FC236}">
                    <a16:creationId xmlns:a16="http://schemas.microsoft.com/office/drawing/2014/main" id="{9C077FE2-0EC6-402A-BBA4-8FC1054422E4}"/>
                  </a:ext>
                </a:extLst>
              </p:cNvPr>
              <p:cNvSpPr txBox="1"/>
              <p:nvPr/>
            </p:nvSpPr>
            <p:spPr>
              <a:xfrm>
                <a:off x="123070" y="2517010"/>
                <a:ext cx="877163"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跑馬燈</a:t>
                </a:r>
                <a:endParaRPr lang="en-US" altLang="zh-TW" dirty="0"/>
              </a:p>
            </p:txBody>
          </p:sp>
          <p:sp>
            <p:nvSpPr>
              <p:cNvPr id="338" name="矩形 337">
                <a:extLst>
                  <a:ext uri="{FF2B5EF4-FFF2-40B4-BE49-F238E27FC236}">
                    <a16:creationId xmlns:a16="http://schemas.microsoft.com/office/drawing/2014/main" id="{916AA9E2-AFC4-49F4-9BA0-523967DC96D2}"/>
                  </a:ext>
                </a:extLst>
              </p:cNvPr>
              <p:cNvSpPr/>
              <p:nvPr/>
            </p:nvSpPr>
            <p:spPr>
              <a:xfrm>
                <a:off x="474975" y="2733013"/>
                <a:ext cx="1745467" cy="266924"/>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9" name="文字方塊 338">
                <a:extLst>
                  <a:ext uri="{FF2B5EF4-FFF2-40B4-BE49-F238E27FC236}">
                    <a16:creationId xmlns:a16="http://schemas.microsoft.com/office/drawing/2014/main" id="{3693489D-98F4-4093-B07A-50F124677AE0}"/>
                  </a:ext>
                </a:extLst>
              </p:cNvPr>
              <p:cNvSpPr txBox="1"/>
              <p:nvPr/>
            </p:nvSpPr>
            <p:spPr>
              <a:xfrm>
                <a:off x="424391" y="2721742"/>
                <a:ext cx="1819216" cy="230832"/>
              </a:xfrm>
              <a:prstGeom prst="rect">
                <a:avLst/>
              </a:prstGeom>
              <a:noFill/>
            </p:spPr>
            <p:txBody>
              <a:bodyPr wrap="square" rtlCol="0">
                <a:spAutoFit/>
              </a:bodyPr>
              <a:lstStyle/>
              <a:p>
                <a:r>
                  <a:rPr lang="zh-TW" altLang="en-US" sz="900" dirty="0">
                    <a:latin typeface="微軟正黑體" panose="020B0604030504040204" pitchFamily="34" charset="-120"/>
                    <a:ea typeface="微軟正黑體" panose="020B0604030504040204" pitchFamily="34" charset="-120"/>
                  </a:rPr>
                  <a:t>請填寫想告訴觀眾的訊息</a:t>
                </a:r>
                <a:r>
                  <a:rPr lang="en-US" altLang="zh-TW" sz="900" dirty="0">
                    <a:latin typeface="微軟正黑體" panose="020B0604030504040204" pitchFamily="34" charset="-120"/>
                    <a:ea typeface="微軟正黑體" panose="020B0604030504040204" pitchFamily="34" charset="-120"/>
                  </a:rPr>
                  <a:t>….</a:t>
                </a:r>
                <a:endParaRPr lang="zh-TW" altLang="en-US" sz="900" dirty="0">
                  <a:latin typeface="微軟正黑體" panose="020B0604030504040204" pitchFamily="34" charset="-120"/>
                  <a:ea typeface="微軟正黑體" panose="020B0604030504040204" pitchFamily="34" charset="-120"/>
                </a:endParaRPr>
              </a:p>
            </p:txBody>
          </p:sp>
          <p:sp>
            <p:nvSpPr>
              <p:cNvPr id="340" name="文字方塊 339">
                <a:extLst>
                  <a:ext uri="{FF2B5EF4-FFF2-40B4-BE49-F238E27FC236}">
                    <a16:creationId xmlns:a16="http://schemas.microsoft.com/office/drawing/2014/main" id="{548360A7-DC33-4ED8-A605-E03C18B822F8}"/>
                  </a:ext>
                </a:extLst>
              </p:cNvPr>
              <p:cNvSpPr txBox="1"/>
              <p:nvPr/>
            </p:nvSpPr>
            <p:spPr>
              <a:xfrm>
                <a:off x="130127" y="125885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直播日期</a:t>
                </a:r>
              </a:p>
            </p:txBody>
          </p:sp>
          <p:sp>
            <p:nvSpPr>
              <p:cNvPr id="341" name="文字方塊 340">
                <a:extLst>
                  <a:ext uri="{FF2B5EF4-FFF2-40B4-BE49-F238E27FC236}">
                    <a16:creationId xmlns:a16="http://schemas.microsoft.com/office/drawing/2014/main" id="{C7A9E363-B9F3-4BA5-9C51-79CE53DC22DE}"/>
                  </a:ext>
                </a:extLst>
              </p:cNvPr>
              <p:cNvSpPr txBox="1"/>
              <p:nvPr/>
            </p:nvSpPr>
            <p:spPr>
              <a:xfrm>
                <a:off x="114137" y="3036540"/>
                <a:ext cx="1132041"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   倒數計時器</a:t>
                </a:r>
                <a:endParaRPr lang="en-US" altLang="zh-TW" sz="1050" dirty="0">
                  <a:latin typeface="微軟正黑體" panose="020B0604030504040204" pitchFamily="34" charset="-120"/>
                  <a:ea typeface="微軟正黑體" panose="020B0604030504040204" pitchFamily="34" charset="-120"/>
                </a:endParaRPr>
              </a:p>
            </p:txBody>
          </p:sp>
          <p:sp>
            <p:nvSpPr>
              <p:cNvPr id="342" name="文字方塊 341">
                <a:extLst>
                  <a:ext uri="{FF2B5EF4-FFF2-40B4-BE49-F238E27FC236}">
                    <a16:creationId xmlns:a16="http://schemas.microsoft.com/office/drawing/2014/main" id="{F3D87A49-F760-4E3D-B5EE-AA3448320397}"/>
                  </a:ext>
                </a:extLst>
              </p:cNvPr>
              <p:cNvSpPr txBox="1"/>
              <p:nvPr/>
            </p:nvSpPr>
            <p:spPr>
              <a:xfrm>
                <a:off x="413590" y="3262803"/>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開啟</a:t>
                </a:r>
              </a:p>
            </p:txBody>
          </p:sp>
          <p:sp>
            <p:nvSpPr>
              <p:cNvPr id="343" name="文字方塊 342">
                <a:extLst>
                  <a:ext uri="{FF2B5EF4-FFF2-40B4-BE49-F238E27FC236}">
                    <a16:creationId xmlns:a16="http://schemas.microsoft.com/office/drawing/2014/main" id="{FB66C500-D676-4C95-AEDE-9B303EE77C7D}"/>
                  </a:ext>
                </a:extLst>
              </p:cNvPr>
              <p:cNvSpPr txBox="1"/>
              <p:nvPr/>
            </p:nvSpPr>
            <p:spPr>
              <a:xfrm>
                <a:off x="1106462" y="3276016"/>
                <a:ext cx="614271" cy="246221"/>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關閉</a:t>
                </a:r>
              </a:p>
            </p:txBody>
          </p:sp>
          <p:pic>
            <p:nvPicPr>
              <p:cNvPr id="344" name="圖片 343">
                <a:extLst>
                  <a:ext uri="{FF2B5EF4-FFF2-40B4-BE49-F238E27FC236}">
                    <a16:creationId xmlns:a16="http://schemas.microsoft.com/office/drawing/2014/main" id="{61962E55-4442-4748-BC23-2136CF18983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8174" y="1317370"/>
                <a:ext cx="202560" cy="202560"/>
              </a:xfrm>
              <a:prstGeom prst="rect">
                <a:avLst/>
              </a:prstGeom>
            </p:spPr>
          </p:pic>
          <p:grpSp>
            <p:nvGrpSpPr>
              <p:cNvPr id="345" name="群組 344">
                <a:extLst>
                  <a:ext uri="{FF2B5EF4-FFF2-40B4-BE49-F238E27FC236}">
                    <a16:creationId xmlns:a16="http://schemas.microsoft.com/office/drawing/2014/main" id="{7D686EE0-992F-4422-B37B-80BA2F2B879E}"/>
                  </a:ext>
                </a:extLst>
              </p:cNvPr>
              <p:cNvGrpSpPr/>
              <p:nvPr/>
            </p:nvGrpSpPr>
            <p:grpSpPr>
              <a:xfrm>
                <a:off x="1552681" y="6121713"/>
                <a:ext cx="684089" cy="261610"/>
                <a:chOff x="4417943" y="2274002"/>
                <a:chExt cx="545899" cy="261610"/>
              </a:xfrm>
            </p:grpSpPr>
            <p:sp>
              <p:nvSpPr>
                <p:cNvPr id="355" name="矩形: 圓角 354">
                  <a:extLst>
                    <a:ext uri="{FF2B5EF4-FFF2-40B4-BE49-F238E27FC236}">
                      <a16:creationId xmlns:a16="http://schemas.microsoft.com/office/drawing/2014/main" id="{91E59CF9-5792-43D3-9A09-357DFD8D1BA7}"/>
                    </a:ext>
                  </a:extLst>
                </p:cNvPr>
                <p:cNvSpPr/>
                <p:nvPr/>
              </p:nvSpPr>
              <p:spPr>
                <a:xfrm>
                  <a:off x="4417943" y="2303540"/>
                  <a:ext cx="545899" cy="19804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356" name="文字方塊 355">
                  <a:extLst>
                    <a:ext uri="{FF2B5EF4-FFF2-40B4-BE49-F238E27FC236}">
                      <a16:creationId xmlns:a16="http://schemas.microsoft.com/office/drawing/2014/main" id="{CA742BED-3DE8-40E9-A773-E76CD317E6FC}"/>
                    </a:ext>
                  </a:extLst>
                </p:cNvPr>
                <p:cNvSpPr txBox="1"/>
                <p:nvPr/>
              </p:nvSpPr>
              <p:spPr>
                <a:xfrm>
                  <a:off x="4486961" y="2274002"/>
                  <a:ext cx="321728"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儲存</a:t>
                  </a:r>
                </a:p>
              </p:txBody>
            </p:sp>
          </p:grpSp>
          <p:sp>
            <p:nvSpPr>
              <p:cNvPr id="346" name="矩形 345">
                <a:extLst>
                  <a:ext uri="{FF2B5EF4-FFF2-40B4-BE49-F238E27FC236}">
                    <a16:creationId xmlns:a16="http://schemas.microsoft.com/office/drawing/2014/main" id="{5AD9A62A-B59C-463B-8E5D-D43DB874A950}"/>
                  </a:ext>
                </a:extLst>
              </p:cNvPr>
              <p:cNvSpPr/>
              <p:nvPr/>
            </p:nvSpPr>
            <p:spPr>
              <a:xfrm>
                <a:off x="450875" y="3922802"/>
                <a:ext cx="1805967" cy="88394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7" name="矩形 346">
                <a:extLst>
                  <a:ext uri="{FF2B5EF4-FFF2-40B4-BE49-F238E27FC236}">
                    <a16:creationId xmlns:a16="http://schemas.microsoft.com/office/drawing/2014/main" id="{D40014E3-257F-4E5E-B745-3E4A1976A8E7}"/>
                  </a:ext>
                </a:extLst>
              </p:cNvPr>
              <p:cNvSpPr/>
              <p:nvPr/>
            </p:nvSpPr>
            <p:spPr>
              <a:xfrm>
                <a:off x="413892" y="3989677"/>
                <a:ext cx="1814249" cy="400110"/>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登入以下連結，看看自己買了什麼戰利品吧！</a:t>
                </a:r>
              </a:p>
            </p:txBody>
          </p:sp>
          <p:sp>
            <p:nvSpPr>
              <p:cNvPr id="348" name="矩形 347">
                <a:extLst>
                  <a:ext uri="{FF2B5EF4-FFF2-40B4-BE49-F238E27FC236}">
                    <a16:creationId xmlns:a16="http://schemas.microsoft.com/office/drawing/2014/main" id="{59816B12-7D22-4E2C-A433-E5E040E66F48}"/>
                  </a:ext>
                </a:extLst>
              </p:cNvPr>
              <p:cNvSpPr/>
              <p:nvPr/>
            </p:nvSpPr>
            <p:spPr>
              <a:xfrm>
                <a:off x="426334" y="4293994"/>
                <a:ext cx="1820102" cy="400110"/>
              </a:xfrm>
              <a:prstGeom prst="rect">
                <a:avLst/>
              </a:prstGeom>
              <a:noFill/>
            </p:spPr>
            <p:txBody>
              <a:bodyPr wrap="square" rtlCol="0">
                <a:spAutoFit/>
              </a:bodyPr>
              <a:lstStyle/>
              <a:p>
                <a:r>
                  <a:rPr lang="en-US" altLang="zh-TW" sz="1000" dirty="0">
                    <a:latin typeface="微軟正黑體" panose="020B0604030504040204" pitchFamily="34" charset="-120"/>
                    <a:ea typeface="微軟正黑體" panose="020B0604030504040204" pitchFamily="34" charset="-120"/>
                    <a:hlinkClick r:id="rId14"/>
                  </a:rPr>
                  <a:t>https://arkbeez.com/order/seller_list</a:t>
                </a:r>
                <a:endParaRPr lang="zh-TW" altLang="en-US" sz="1000" dirty="0">
                  <a:latin typeface="微軟正黑體" panose="020B0604030504040204" pitchFamily="34" charset="-120"/>
                  <a:ea typeface="微軟正黑體" panose="020B0604030504040204" pitchFamily="34" charset="-120"/>
                </a:endParaRPr>
              </a:p>
            </p:txBody>
          </p:sp>
          <p:sp>
            <p:nvSpPr>
              <p:cNvPr id="349" name="矩形 348">
                <a:extLst>
                  <a:ext uri="{FF2B5EF4-FFF2-40B4-BE49-F238E27FC236}">
                    <a16:creationId xmlns:a16="http://schemas.microsoft.com/office/drawing/2014/main" id="{5002E9E5-E1FE-42B1-940B-9EB5407EFBC0}"/>
                  </a:ext>
                </a:extLst>
              </p:cNvPr>
              <p:cNvSpPr/>
              <p:nvPr/>
            </p:nvSpPr>
            <p:spPr>
              <a:xfrm>
                <a:off x="445369" y="5399275"/>
                <a:ext cx="1773643" cy="643968"/>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0" name="矩形 349">
                <a:extLst>
                  <a:ext uri="{FF2B5EF4-FFF2-40B4-BE49-F238E27FC236}">
                    <a16:creationId xmlns:a16="http://schemas.microsoft.com/office/drawing/2014/main" id="{3ED77943-3F1A-4FD0-807B-BB102214D35D}"/>
                  </a:ext>
                </a:extLst>
              </p:cNvPr>
              <p:cNvSpPr/>
              <p:nvPr/>
            </p:nvSpPr>
            <p:spPr>
              <a:xfrm>
                <a:off x="427626" y="5360979"/>
                <a:ext cx="1791386" cy="553998"/>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恭喜下列得標者，記得於我的購物清單中結帳付款喔</a:t>
                </a:r>
                <a:r>
                  <a:rPr lang="en-US" altLang="zh-TW" sz="1000" dirty="0">
                    <a:latin typeface="微軟正黑體" panose="020B0604030504040204" pitchFamily="34" charset="-120"/>
                    <a:ea typeface="微軟正黑體" panose="020B0604030504040204" pitchFamily="34" charset="-120"/>
                  </a:rPr>
                  <a:t>~</a:t>
                </a:r>
              </a:p>
              <a:p>
                <a:endParaRPr lang="zh-TW" altLang="en-US" sz="1000" dirty="0">
                  <a:latin typeface="微軟正黑體" panose="020B0604030504040204" pitchFamily="34" charset="-120"/>
                  <a:ea typeface="微軟正黑體" panose="020B0604030504040204" pitchFamily="34" charset="-120"/>
                </a:endParaRPr>
              </a:p>
            </p:txBody>
          </p:sp>
          <p:sp>
            <p:nvSpPr>
              <p:cNvPr id="351" name="矩形 350">
                <a:extLst>
                  <a:ext uri="{FF2B5EF4-FFF2-40B4-BE49-F238E27FC236}">
                    <a16:creationId xmlns:a16="http://schemas.microsoft.com/office/drawing/2014/main" id="{175269B0-CC09-4BD0-8B0F-4F7E5E736347}"/>
                  </a:ext>
                </a:extLst>
              </p:cNvPr>
              <p:cNvSpPr/>
              <p:nvPr/>
            </p:nvSpPr>
            <p:spPr>
              <a:xfrm>
                <a:off x="530565" y="1777783"/>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2" name="文字方塊 351">
                <a:extLst>
                  <a:ext uri="{FF2B5EF4-FFF2-40B4-BE49-F238E27FC236}">
                    <a16:creationId xmlns:a16="http://schemas.microsoft.com/office/drawing/2014/main" id="{FB96BBEE-0A10-4171-8E45-47215DC075C9}"/>
                  </a:ext>
                </a:extLst>
              </p:cNvPr>
              <p:cNvSpPr txBox="1"/>
              <p:nvPr/>
            </p:nvSpPr>
            <p:spPr>
              <a:xfrm>
                <a:off x="123070" y="200332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播放方式</a:t>
                </a:r>
                <a:endParaRPr lang="en-US" altLang="zh-TW" dirty="0"/>
              </a:p>
            </p:txBody>
          </p:sp>
          <p:sp>
            <p:nvSpPr>
              <p:cNvPr id="353" name="文字方塊 352">
                <a:extLst>
                  <a:ext uri="{FF2B5EF4-FFF2-40B4-BE49-F238E27FC236}">
                    <a16:creationId xmlns:a16="http://schemas.microsoft.com/office/drawing/2014/main" id="{276E5F9A-FF2C-438E-87C5-C1B057EA15F1}"/>
                  </a:ext>
                </a:extLst>
              </p:cNvPr>
              <p:cNvSpPr txBox="1"/>
              <p:nvPr/>
            </p:nvSpPr>
            <p:spPr>
              <a:xfrm>
                <a:off x="457351" y="2210209"/>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直式</a:t>
                </a:r>
              </a:p>
            </p:txBody>
          </p:sp>
          <p:sp>
            <p:nvSpPr>
              <p:cNvPr id="354" name="文字方塊 353">
                <a:extLst>
                  <a:ext uri="{FF2B5EF4-FFF2-40B4-BE49-F238E27FC236}">
                    <a16:creationId xmlns:a16="http://schemas.microsoft.com/office/drawing/2014/main" id="{52AEDA83-D05D-4A78-A285-37A2941F2C96}"/>
                  </a:ext>
                </a:extLst>
              </p:cNvPr>
              <p:cNvSpPr txBox="1"/>
              <p:nvPr/>
            </p:nvSpPr>
            <p:spPr>
              <a:xfrm>
                <a:off x="1140897" y="2207728"/>
                <a:ext cx="1175322" cy="369332"/>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橫式</a:t>
                </a:r>
                <a:endParaRPr lang="en-US" altLang="zh-TW" sz="1000" dirty="0">
                  <a:latin typeface="微軟正黑體" panose="020B0604030504040204" pitchFamily="34" charset="-120"/>
                  <a:ea typeface="微軟正黑體" panose="020B0604030504040204" pitchFamily="34" charset="-120"/>
                </a:endParaRPr>
              </a:p>
              <a:p>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手機不支援橫式播放</a:t>
                </a:r>
                <a:r>
                  <a:rPr lang="en-US" altLang="zh-TW" sz="800" dirty="0">
                    <a:latin typeface="微軟正黑體" panose="020B0604030504040204" pitchFamily="34" charset="-120"/>
                    <a:ea typeface="微軟正黑體" panose="020B0604030504040204" pitchFamily="34" charset="-120"/>
                  </a:rPr>
                  <a:t>)</a:t>
                </a:r>
                <a:endParaRPr lang="zh-TW" altLang="en-US" sz="800" dirty="0">
                  <a:latin typeface="微軟正黑體" panose="020B0604030504040204" pitchFamily="34" charset="-120"/>
                  <a:ea typeface="微軟正黑體" panose="020B0604030504040204" pitchFamily="34" charset="-120"/>
                </a:endParaRPr>
              </a:p>
            </p:txBody>
          </p:sp>
        </p:grpSp>
        <p:sp>
          <p:nvSpPr>
            <p:cNvPr id="357" name="文字方塊 356">
              <a:extLst>
                <a:ext uri="{FF2B5EF4-FFF2-40B4-BE49-F238E27FC236}">
                  <a16:creationId xmlns:a16="http://schemas.microsoft.com/office/drawing/2014/main" id="{4BCAFD6E-2264-44A1-9519-B22363F8A3B1}"/>
                </a:ext>
              </a:extLst>
            </p:cNvPr>
            <p:cNvSpPr txBox="1"/>
            <p:nvPr/>
          </p:nvSpPr>
          <p:spPr>
            <a:xfrm>
              <a:off x="93312" y="3484760"/>
              <a:ext cx="2278188" cy="430887"/>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私訊買家內容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當點買家</a:t>
              </a:r>
              <a:r>
                <a:rPr lang="en-US" altLang="zh-TW" sz="800" u="sng" dirty="0">
                  <a:solidFill>
                    <a:schemeClr val="tx2"/>
                  </a:solidFill>
                  <a:latin typeface="微軟正黑體" panose="020B0604030504040204" pitchFamily="34" charset="-120"/>
                  <a:ea typeface="微軟正黑體" panose="020B0604030504040204" pitchFamily="34" charset="-120"/>
                </a:rPr>
                <a:t>+1</a:t>
              </a:r>
              <a:r>
                <a:rPr lang="zh-TW" altLang="en-US" sz="800" u="sng" dirty="0">
                  <a:solidFill>
                    <a:schemeClr val="tx2"/>
                  </a:solidFill>
                  <a:latin typeface="微軟正黑體" panose="020B0604030504040204" pitchFamily="34" charset="-120"/>
                  <a:ea typeface="微軟正黑體" panose="020B0604030504040204" pitchFamily="34" charset="-120"/>
                </a:rPr>
                <a:t>時將系統將主動私訊買家。</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sp>
          <p:nvSpPr>
            <p:cNvPr id="358" name="文字方塊 357">
              <a:extLst>
                <a:ext uri="{FF2B5EF4-FFF2-40B4-BE49-F238E27FC236}">
                  <a16:creationId xmlns:a16="http://schemas.microsoft.com/office/drawing/2014/main" id="{5970F40A-3C33-4828-81A7-E7D27818A8A4}"/>
                </a:ext>
              </a:extLst>
            </p:cNvPr>
            <p:cNvSpPr txBox="1"/>
            <p:nvPr/>
          </p:nvSpPr>
          <p:spPr>
            <a:xfrm>
              <a:off x="93202" y="4864530"/>
              <a:ext cx="2246128" cy="553998"/>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回覆直播留言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當點選結單按鍵時，系統將回覆於直播</a:t>
              </a:r>
              <a:endParaRPr lang="en-US" altLang="zh-TW" sz="800" u="sng" dirty="0">
                <a:solidFill>
                  <a:schemeClr val="tx2"/>
                </a:solidFill>
                <a:latin typeface="微軟正黑體" panose="020B0604030504040204" pitchFamily="34" charset="-120"/>
                <a:ea typeface="微軟正黑體" panose="020B0604030504040204" pitchFamily="34" charset="-120"/>
              </a:endParaRPr>
            </a:p>
            <a:p>
              <a:r>
                <a:rPr lang="zh-TW" altLang="en-US" sz="800" dirty="0">
                  <a:solidFill>
                    <a:schemeClr val="tx2"/>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留言中。</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grpSp>
      <p:grpSp>
        <p:nvGrpSpPr>
          <p:cNvPr id="200" name="群組 199">
            <a:extLst>
              <a:ext uri="{FF2B5EF4-FFF2-40B4-BE49-F238E27FC236}">
                <a16:creationId xmlns:a16="http://schemas.microsoft.com/office/drawing/2014/main" id="{5C7ECC99-1EE6-4EB2-8CA6-1AE88C7F1F37}"/>
              </a:ext>
            </a:extLst>
          </p:cNvPr>
          <p:cNvGrpSpPr/>
          <p:nvPr/>
        </p:nvGrpSpPr>
        <p:grpSpPr>
          <a:xfrm>
            <a:off x="1855419" y="70946"/>
            <a:ext cx="1183300" cy="296545"/>
            <a:chOff x="5514940" y="935822"/>
            <a:chExt cx="1183300" cy="296545"/>
          </a:xfrm>
        </p:grpSpPr>
        <p:sp>
          <p:nvSpPr>
            <p:cNvPr id="218" name="矩形 217">
              <a:extLst>
                <a:ext uri="{FF2B5EF4-FFF2-40B4-BE49-F238E27FC236}">
                  <a16:creationId xmlns:a16="http://schemas.microsoft.com/office/drawing/2014/main" id="{3432A04A-EC19-4D82-9E73-E26C35D361DD}"/>
                </a:ext>
              </a:extLst>
            </p:cNvPr>
            <p:cNvSpPr/>
            <p:nvPr/>
          </p:nvSpPr>
          <p:spPr>
            <a:xfrm>
              <a:off x="5614687" y="935822"/>
              <a:ext cx="962625" cy="29654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文字方塊 230">
              <a:extLst>
                <a:ext uri="{FF2B5EF4-FFF2-40B4-BE49-F238E27FC236}">
                  <a16:creationId xmlns:a16="http://schemas.microsoft.com/office/drawing/2014/main" id="{2B14BCCB-1C31-477F-89C5-7C1F8A5DA12B}"/>
                </a:ext>
              </a:extLst>
            </p:cNvPr>
            <p:cNvSpPr txBox="1"/>
            <p:nvPr/>
          </p:nvSpPr>
          <p:spPr>
            <a:xfrm>
              <a:off x="5514940" y="94815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grpSp>
    </p:spTree>
    <p:extLst>
      <p:ext uri="{BB962C8B-B14F-4D97-AF65-F5344CB8AC3E}">
        <p14:creationId xmlns:p14="http://schemas.microsoft.com/office/powerpoint/2010/main" val="3542877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文字方塊 170">
            <a:extLst>
              <a:ext uri="{FF2B5EF4-FFF2-40B4-BE49-F238E27FC236}">
                <a16:creationId xmlns:a16="http://schemas.microsoft.com/office/drawing/2014/main" id="{3DE6C997-F36B-467C-9A53-F0BA81576D66}"/>
              </a:ext>
            </a:extLst>
          </p:cNvPr>
          <p:cNvSpPr txBox="1"/>
          <p:nvPr/>
        </p:nvSpPr>
        <p:spPr>
          <a:xfrm>
            <a:off x="8263941" y="104733"/>
            <a:ext cx="300650" cy="338554"/>
          </a:xfrm>
          <a:prstGeom prst="rect">
            <a:avLst/>
          </a:prstGeom>
          <a:noFill/>
        </p:spPr>
        <p:txBody>
          <a:bodyPr wrap="square" rtlCol="0">
            <a:spAutoFit/>
          </a:bodyPr>
          <a:lstStyle/>
          <a:p>
            <a:r>
              <a:rPr lang="en-US" altLang="zh-TW" sz="1600" dirty="0"/>
              <a:t>X</a:t>
            </a:r>
            <a:endParaRPr lang="zh-TW" altLang="en-US" sz="1600" dirty="0"/>
          </a:p>
        </p:txBody>
      </p:sp>
      <p:sp>
        <p:nvSpPr>
          <p:cNvPr id="116" name="矩形 115">
            <a:extLst>
              <a:ext uri="{FF2B5EF4-FFF2-40B4-BE49-F238E27FC236}">
                <a16:creationId xmlns:a16="http://schemas.microsoft.com/office/drawing/2014/main" id="{0E620F59-9841-4177-92D6-5BE8B572EB0F}"/>
              </a:ext>
            </a:extLst>
          </p:cNvPr>
          <p:cNvSpPr/>
          <p:nvPr/>
        </p:nvSpPr>
        <p:spPr>
          <a:xfrm>
            <a:off x="9154115" y="-15545"/>
            <a:ext cx="3040276"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5EE72D0F-FC1D-4B5D-9F2C-AC529FF47EA0}"/>
              </a:ext>
            </a:extLst>
          </p:cNvPr>
          <p:cNvGrpSpPr/>
          <p:nvPr/>
        </p:nvGrpSpPr>
        <p:grpSpPr>
          <a:xfrm>
            <a:off x="361015" y="3400511"/>
            <a:ext cx="3777703" cy="3389522"/>
            <a:chOff x="620025" y="160796"/>
            <a:chExt cx="3777703" cy="3389522"/>
          </a:xfrm>
        </p:grpSpPr>
        <p:sp>
          <p:nvSpPr>
            <p:cNvPr id="108" name="矩形 107">
              <a:extLst>
                <a:ext uri="{FF2B5EF4-FFF2-40B4-BE49-F238E27FC236}">
                  <a16:creationId xmlns:a16="http://schemas.microsoft.com/office/drawing/2014/main" id="{462329DF-C563-4769-ADD4-16AF0C9C310A}"/>
                </a:ext>
              </a:extLst>
            </p:cNvPr>
            <p:cNvSpPr/>
            <p:nvPr/>
          </p:nvSpPr>
          <p:spPr>
            <a:xfrm>
              <a:off x="621256" y="203291"/>
              <a:ext cx="3750461" cy="3347027"/>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568442A6-2A29-4643-94B5-16A9ACE184A9}"/>
                </a:ext>
              </a:extLst>
            </p:cNvPr>
            <p:cNvGrpSpPr/>
            <p:nvPr/>
          </p:nvGrpSpPr>
          <p:grpSpPr>
            <a:xfrm>
              <a:off x="620025" y="160796"/>
              <a:ext cx="3777703" cy="3290078"/>
              <a:chOff x="620025" y="160796"/>
              <a:chExt cx="3777703" cy="3290078"/>
            </a:xfrm>
          </p:grpSpPr>
          <p:sp>
            <p:nvSpPr>
              <p:cNvPr id="106" name="文字方塊 105">
                <a:extLst>
                  <a:ext uri="{FF2B5EF4-FFF2-40B4-BE49-F238E27FC236}">
                    <a16:creationId xmlns:a16="http://schemas.microsoft.com/office/drawing/2014/main" id="{D03AF762-2E8D-4254-8D7C-A62EDE34C411}"/>
                  </a:ext>
                </a:extLst>
              </p:cNvPr>
              <p:cNvSpPr txBox="1"/>
              <p:nvPr/>
            </p:nvSpPr>
            <p:spPr>
              <a:xfrm>
                <a:off x="2523130" y="345598"/>
                <a:ext cx="364797" cy="428896"/>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109" name="文字方塊 108">
                <a:extLst>
                  <a:ext uri="{FF2B5EF4-FFF2-40B4-BE49-F238E27FC236}">
                    <a16:creationId xmlns:a16="http://schemas.microsoft.com/office/drawing/2014/main" id="{557D0C54-F976-4DBF-A5D6-497468425707}"/>
                  </a:ext>
                </a:extLst>
              </p:cNvPr>
              <p:cNvSpPr txBox="1"/>
              <p:nvPr/>
            </p:nvSpPr>
            <p:spPr>
              <a:xfrm>
                <a:off x="4097078" y="160796"/>
                <a:ext cx="300650" cy="338554"/>
              </a:xfrm>
              <a:prstGeom prst="rect">
                <a:avLst/>
              </a:prstGeom>
              <a:noFill/>
            </p:spPr>
            <p:txBody>
              <a:bodyPr wrap="square" rtlCol="0">
                <a:spAutoFit/>
              </a:bodyPr>
              <a:lstStyle/>
              <a:p>
                <a:r>
                  <a:rPr lang="en-US" altLang="zh-TW" sz="1600" dirty="0"/>
                  <a:t>X</a:t>
                </a:r>
                <a:endParaRPr lang="zh-TW" altLang="en-US" sz="1600" dirty="0"/>
              </a:p>
            </p:txBody>
          </p:sp>
          <p:grpSp>
            <p:nvGrpSpPr>
              <p:cNvPr id="110" name="群組 109">
                <a:extLst>
                  <a:ext uri="{FF2B5EF4-FFF2-40B4-BE49-F238E27FC236}">
                    <a16:creationId xmlns:a16="http://schemas.microsoft.com/office/drawing/2014/main" id="{35F6892D-01B1-4C20-8C7F-2BF90ABC1DB7}"/>
                  </a:ext>
                </a:extLst>
              </p:cNvPr>
              <p:cNvGrpSpPr/>
              <p:nvPr/>
            </p:nvGrpSpPr>
            <p:grpSpPr>
              <a:xfrm>
                <a:off x="2281616" y="3226157"/>
                <a:ext cx="536174" cy="224717"/>
                <a:chOff x="3323080" y="6320221"/>
                <a:chExt cx="543740" cy="261652"/>
              </a:xfrm>
            </p:grpSpPr>
            <p:sp>
              <p:nvSpPr>
                <p:cNvPr id="112" name="矩形: 圓角 111">
                  <a:extLst>
                    <a:ext uri="{FF2B5EF4-FFF2-40B4-BE49-F238E27FC236}">
                      <a16:creationId xmlns:a16="http://schemas.microsoft.com/office/drawing/2014/main" id="{CA8C73B8-E0B8-4E54-8ACD-35CE10EC09F7}"/>
                    </a:ext>
                  </a:extLst>
                </p:cNvPr>
                <p:cNvSpPr/>
                <p:nvPr/>
              </p:nvSpPr>
              <p:spPr>
                <a:xfrm>
                  <a:off x="3323080" y="6343100"/>
                  <a:ext cx="543740" cy="234028"/>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a:extLst>
                    <a:ext uri="{FF2B5EF4-FFF2-40B4-BE49-F238E27FC236}">
                      <a16:creationId xmlns:a16="http://schemas.microsoft.com/office/drawing/2014/main" id="{3844B31A-19FD-4B66-A0A4-AB64E939FCC0}"/>
                    </a:ext>
                  </a:extLst>
                </p:cNvPr>
                <p:cNvSpPr txBox="1"/>
                <p:nvPr/>
              </p:nvSpPr>
              <p:spPr>
                <a:xfrm>
                  <a:off x="3358260" y="6320221"/>
                  <a:ext cx="473381" cy="261652"/>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sp>
            <p:nvSpPr>
              <p:cNvPr id="85" name="文字方塊 84">
                <a:extLst>
                  <a:ext uri="{FF2B5EF4-FFF2-40B4-BE49-F238E27FC236}">
                    <a16:creationId xmlns:a16="http://schemas.microsoft.com/office/drawing/2014/main" id="{B566F305-3078-4EAC-A8B7-44CD819F8155}"/>
                  </a:ext>
                </a:extLst>
              </p:cNvPr>
              <p:cNvSpPr txBox="1"/>
              <p:nvPr/>
            </p:nvSpPr>
            <p:spPr>
              <a:xfrm>
                <a:off x="622004" y="1032952"/>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獎品名稱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86" name="矩形: 圓角 85">
                <a:extLst>
                  <a:ext uri="{FF2B5EF4-FFF2-40B4-BE49-F238E27FC236}">
                    <a16:creationId xmlns:a16="http://schemas.microsoft.com/office/drawing/2014/main" id="{5DEFE01B-54CE-4BC1-8354-B5D833E6B184}"/>
                  </a:ext>
                </a:extLst>
              </p:cNvPr>
              <p:cNvSpPr/>
              <p:nvPr/>
            </p:nvSpPr>
            <p:spPr>
              <a:xfrm>
                <a:off x="1502448" y="1064715"/>
                <a:ext cx="677515" cy="169045"/>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 name="文字方塊 86">
                <a:extLst>
                  <a:ext uri="{FF2B5EF4-FFF2-40B4-BE49-F238E27FC236}">
                    <a16:creationId xmlns:a16="http://schemas.microsoft.com/office/drawing/2014/main" id="{1AF7492B-6A4F-4BC0-9124-A94F9B7614FA}"/>
                  </a:ext>
                </a:extLst>
              </p:cNvPr>
              <p:cNvSpPr txBox="1"/>
              <p:nvPr/>
            </p:nvSpPr>
            <p:spPr>
              <a:xfrm>
                <a:off x="2291765" y="1030477"/>
                <a:ext cx="943599"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獎品名額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88" name="矩形: 圓角 87">
                <a:extLst>
                  <a:ext uri="{FF2B5EF4-FFF2-40B4-BE49-F238E27FC236}">
                    <a16:creationId xmlns:a16="http://schemas.microsoft.com/office/drawing/2014/main" id="{CCA61E71-4018-4E01-BFE5-11FA9AF3A166}"/>
                  </a:ext>
                </a:extLst>
              </p:cNvPr>
              <p:cNvSpPr/>
              <p:nvPr/>
            </p:nvSpPr>
            <p:spPr>
              <a:xfrm>
                <a:off x="3164857" y="1038177"/>
                <a:ext cx="364617" cy="174076"/>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0991ADFC-6E40-4124-A4A8-4889F8B3D9D2}"/>
                  </a:ext>
                </a:extLst>
              </p:cNvPr>
              <p:cNvSpPr/>
              <p:nvPr/>
            </p:nvSpPr>
            <p:spPr>
              <a:xfrm>
                <a:off x="1354156" y="264399"/>
                <a:ext cx="2112822" cy="338554"/>
              </a:xfrm>
              <a:prstGeom prst="rect">
                <a:avLst/>
              </a:prstGeom>
            </p:spPr>
            <p:txBody>
              <a:bodyPr wrap="none">
                <a:spAutoFit/>
              </a:bodyPr>
              <a:lstStyle/>
              <a:p>
                <a:r>
                  <a:rPr lang="zh-TW" altLang="en-US" sz="1600" b="1" dirty="0">
                    <a:highlight>
                      <a:srgbClr val="FFCC99"/>
                    </a:highlight>
                    <a:latin typeface="微軟正黑體" panose="020B0604030504040204" pitchFamily="34" charset="-120"/>
                    <a:ea typeface="微軟正黑體" panose="020B0604030504040204" pitchFamily="34" charset="-120"/>
                  </a:rPr>
                  <a:t>抽獎</a:t>
                </a:r>
                <a:r>
                  <a:rPr lang="en-US" altLang="zh-TW" sz="1600" b="1" dirty="0">
                    <a:highlight>
                      <a:srgbClr val="FFCC99"/>
                    </a:highlight>
                    <a:latin typeface="微軟正黑體" panose="020B0604030504040204" pitchFamily="34" charset="-120"/>
                    <a:ea typeface="微軟正黑體" panose="020B0604030504040204" pitchFamily="34" charset="-120"/>
                  </a:rPr>
                  <a:t>-</a:t>
                </a:r>
                <a:r>
                  <a:rPr lang="zh-TW" altLang="en-US" sz="1600" b="1" dirty="0">
                    <a:highlight>
                      <a:srgbClr val="FFCC99"/>
                    </a:highlight>
                    <a:latin typeface="微軟正黑體" panose="020B0604030504040204" pitchFamily="34" charset="-120"/>
                    <a:ea typeface="微軟正黑體" panose="020B0604030504040204" pitchFamily="34" charset="-120"/>
                  </a:rPr>
                  <a:t>關鍵字</a:t>
                </a:r>
                <a:r>
                  <a:rPr lang="en-US" altLang="zh-TW" sz="1600" b="1" dirty="0">
                    <a:highlight>
                      <a:srgbClr val="FFCC99"/>
                    </a:highlight>
                    <a:latin typeface="微軟正黑體" panose="020B0604030504040204" pitchFamily="34" charset="-120"/>
                    <a:ea typeface="微軟正黑體" panose="020B0604030504040204" pitchFamily="34" charset="-120"/>
                  </a:rPr>
                  <a:t>TAG</a:t>
                </a:r>
                <a:r>
                  <a:rPr lang="zh-TW" altLang="en-US" sz="1600" b="1" dirty="0">
                    <a:highlight>
                      <a:srgbClr val="FFCC99"/>
                    </a:highlight>
                    <a:latin typeface="微軟正黑體" panose="020B0604030504040204" pitchFamily="34" charset="-120"/>
                    <a:ea typeface="微軟正黑體" panose="020B0604030504040204" pitchFamily="34" charset="-120"/>
                  </a:rPr>
                  <a:t>好友</a:t>
                </a:r>
                <a:endParaRPr lang="zh-TW" altLang="en-US" sz="1600" b="1" dirty="0">
                  <a:highlight>
                    <a:srgbClr val="FFCC99"/>
                  </a:highlight>
                </a:endParaRPr>
              </a:p>
            </p:txBody>
          </p:sp>
          <p:sp>
            <p:nvSpPr>
              <p:cNvPr id="90" name="文字方塊 89">
                <a:extLst>
                  <a:ext uri="{FF2B5EF4-FFF2-40B4-BE49-F238E27FC236}">
                    <a16:creationId xmlns:a16="http://schemas.microsoft.com/office/drawing/2014/main" id="{72E48061-F1CD-4138-8910-39982CE9121A}"/>
                  </a:ext>
                </a:extLst>
              </p:cNvPr>
              <p:cNvSpPr txBox="1"/>
              <p:nvPr/>
            </p:nvSpPr>
            <p:spPr>
              <a:xfrm>
                <a:off x="626203" y="1257825"/>
                <a:ext cx="1491114"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遊戲倒數計時器</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個</a:t>
                </a:r>
              </a:p>
            </p:txBody>
          </p:sp>
          <p:sp>
            <p:nvSpPr>
              <p:cNvPr id="91" name="矩形: 圓角 90">
                <a:extLst>
                  <a:ext uri="{FF2B5EF4-FFF2-40B4-BE49-F238E27FC236}">
                    <a16:creationId xmlns:a16="http://schemas.microsoft.com/office/drawing/2014/main" id="{3090AE6C-41ED-4419-B121-3E193AE9530C}"/>
                  </a:ext>
                </a:extLst>
              </p:cNvPr>
              <p:cNvSpPr/>
              <p:nvPr/>
            </p:nvSpPr>
            <p:spPr>
              <a:xfrm>
                <a:off x="2157196" y="1291545"/>
                <a:ext cx="365934"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文字方塊 91">
                <a:extLst>
                  <a:ext uri="{FF2B5EF4-FFF2-40B4-BE49-F238E27FC236}">
                    <a16:creationId xmlns:a16="http://schemas.microsoft.com/office/drawing/2014/main" id="{6D03239B-7D15-465F-B951-4A546D30FD94}"/>
                  </a:ext>
                </a:extLst>
              </p:cNvPr>
              <p:cNvSpPr txBox="1"/>
              <p:nvPr/>
            </p:nvSpPr>
            <p:spPr>
              <a:xfrm>
                <a:off x="2465157" y="1269261"/>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小時</a:t>
                </a:r>
              </a:p>
            </p:txBody>
          </p:sp>
          <p:sp>
            <p:nvSpPr>
              <p:cNvPr id="93" name="矩形: 圓角 92">
                <a:extLst>
                  <a:ext uri="{FF2B5EF4-FFF2-40B4-BE49-F238E27FC236}">
                    <a16:creationId xmlns:a16="http://schemas.microsoft.com/office/drawing/2014/main" id="{46504E94-C219-47A7-AB93-A5C88F4E83FB}"/>
                  </a:ext>
                </a:extLst>
              </p:cNvPr>
              <p:cNvSpPr/>
              <p:nvPr/>
            </p:nvSpPr>
            <p:spPr>
              <a:xfrm>
                <a:off x="2849517" y="1291545"/>
                <a:ext cx="335128"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文字方塊 93">
                <a:extLst>
                  <a:ext uri="{FF2B5EF4-FFF2-40B4-BE49-F238E27FC236}">
                    <a16:creationId xmlns:a16="http://schemas.microsoft.com/office/drawing/2014/main" id="{8D64A1CC-4480-4303-AFCC-31DDF07D0DDF}"/>
                  </a:ext>
                </a:extLst>
              </p:cNvPr>
              <p:cNvSpPr txBox="1"/>
              <p:nvPr/>
            </p:nvSpPr>
            <p:spPr>
              <a:xfrm>
                <a:off x="3160509" y="1291544"/>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分</a:t>
                </a:r>
              </a:p>
            </p:txBody>
          </p:sp>
          <p:sp>
            <p:nvSpPr>
              <p:cNvPr id="95" name="文字方塊 94">
                <a:extLst>
                  <a:ext uri="{FF2B5EF4-FFF2-40B4-BE49-F238E27FC236}">
                    <a16:creationId xmlns:a16="http://schemas.microsoft.com/office/drawing/2014/main" id="{D1A24FCA-7096-4698-90E2-4BA1B1A9FF39}"/>
                  </a:ext>
                </a:extLst>
              </p:cNvPr>
              <p:cNvSpPr txBox="1"/>
              <p:nvPr/>
            </p:nvSpPr>
            <p:spPr>
              <a:xfrm>
                <a:off x="3731647" y="1286588"/>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秒</a:t>
                </a:r>
              </a:p>
            </p:txBody>
          </p:sp>
          <p:sp>
            <p:nvSpPr>
              <p:cNvPr id="96" name="矩形: 圓角 95">
                <a:extLst>
                  <a:ext uri="{FF2B5EF4-FFF2-40B4-BE49-F238E27FC236}">
                    <a16:creationId xmlns:a16="http://schemas.microsoft.com/office/drawing/2014/main" id="{014B8381-373F-4E75-AC6D-7060F82B8238}"/>
                  </a:ext>
                </a:extLst>
              </p:cNvPr>
              <p:cNvSpPr/>
              <p:nvPr/>
            </p:nvSpPr>
            <p:spPr>
              <a:xfrm>
                <a:off x="3425917" y="1280517"/>
                <a:ext cx="335128" cy="197053"/>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文字方塊 96">
                <a:extLst>
                  <a:ext uri="{FF2B5EF4-FFF2-40B4-BE49-F238E27FC236}">
                    <a16:creationId xmlns:a16="http://schemas.microsoft.com/office/drawing/2014/main" id="{C88C1935-31BF-4212-A808-B251BCCDCF37}"/>
                  </a:ext>
                </a:extLst>
              </p:cNvPr>
              <p:cNvSpPr txBox="1"/>
              <p:nvPr/>
            </p:nvSpPr>
            <p:spPr>
              <a:xfrm>
                <a:off x="663587" y="2194035"/>
                <a:ext cx="220925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活動進行時跑馬燈訊息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98" name="矩形: 圓角 97">
                <a:extLst>
                  <a:ext uri="{FF2B5EF4-FFF2-40B4-BE49-F238E27FC236}">
                    <a16:creationId xmlns:a16="http://schemas.microsoft.com/office/drawing/2014/main" id="{5EF625DF-99CC-4828-9A36-B790E4B89E5F}"/>
                  </a:ext>
                </a:extLst>
              </p:cNvPr>
              <p:cNvSpPr/>
              <p:nvPr/>
            </p:nvSpPr>
            <p:spPr>
              <a:xfrm>
                <a:off x="917472" y="2420574"/>
                <a:ext cx="3268145"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文字方塊 98">
                <a:extLst>
                  <a:ext uri="{FF2B5EF4-FFF2-40B4-BE49-F238E27FC236}">
                    <a16:creationId xmlns:a16="http://schemas.microsoft.com/office/drawing/2014/main" id="{7B577F90-D9EB-469C-9B90-F5DF956E88F9}"/>
                  </a:ext>
                </a:extLst>
              </p:cNvPr>
              <p:cNvSpPr txBox="1"/>
              <p:nvPr/>
            </p:nvSpPr>
            <p:spPr>
              <a:xfrm>
                <a:off x="678655" y="2668179"/>
                <a:ext cx="1535998"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私訊中獎者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00" name="矩形: 圓角 99">
                <a:extLst>
                  <a:ext uri="{FF2B5EF4-FFF2-40B4-BE49-F238E27FC236}">
                    <a16:creationId xmlns:a16="http://schemas.microsoft.com/office/drawing/2014/main" id="{9A8075D2-2F1E-47A3-B1A9-42407C0504F4}"/>
                  </a:ext>
                </a:extLst>
              </p:cNvPr>
              <p:cNvSpPr/>
              <p:nvPr/>
            </p:nvSpPr>
            <p:spPr>
              <a:xfrm>
                <a:off x="922008" y="2906812"/>
                <a:ext cx="3268145"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文字方塊 100">
                <a:extLst>
                  <a:ext uri="{FF2B5EF4-FFF2-40B4-BE49-F238E27FC236}">
                    <a16:creationId xmlns:a16="http://schemas.microsoft.com/office/drawing/2014/main" id="{29089BD9-073C-489C-9B34-8B608D81D59D}"/>
                  </a:ext>
                </a:extLst>
              </p:cNvPr>
              <p:cNvSpPr txBox="1"/>
              <p:nvPr/>
            </p:nvSpPr>
            <p:spPr>
              <a:xfrm>
                <a:off x="809998" y="1505547"/>
                <a:ext cx="761747" cy="253916"/>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50" dirty="0">
                    <a:latin typeface="微軟正黑體" panose="020B0604030504040204" pitchFamily="34" charset="-120"/>
                    <a:ea typeface="微軟正黑體" panose="020B0604030504040204" pitchFamily="34" charset="-120"/>
                  </a:rPr>
                  <a:t>關鍵字</a:t>
                </a:r>
              </a:p>
            </p:txBody>
          </p:sp>
          <p:sp>
            <p:nvSpPr>
              <p:cNvPr id="102" name="矩形: 圓角 101">
                <a:extLst>
                  <a:ext uri="{FF2B5EF4-FFF2-40B4-BE49-F238E27FC236}">
                    <a16:creationId xmlns:a16="http://schemas.microsoft.com/office/drawing/2014/main" id="{A2907E4E-1A8C-4D78-8799-4717821CC352}"/>
                  </a:ext>
                </a:extLst>
              </p:cNvPr>
              <p:cNvSpPr/>
              <p:nvPr/>
            </p:nvSpPr>
            <p:spPr>
              <a:xfrm>
                <a:off x="1777755" y="1659706"/>
                <a:ext cx="2271885" cy="199514"/>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文字方塊 102">
                <a:extLst>
                  <a:ext uri="{FF2B5EF4-FFF2-40B4-BE49-F238E27FC236}">
                    <a16:creationId xmlns:a16="http://schemas.microsoft.com/office/drawing/2014/main" id="{EFEBD518-88F3-47F7-97B0-318612395D14}"/>
                  </a:ext>
                </a:extLst>
              </p:cNvPr>
              <p:cNvSpPr txBox="1"/>
              <p:nvPr/>
            </p:nvSpPr>
            <p:spPr>
              <a:xfrm>
                <a:off x="820151" y="1939762"/>
                <a:ext cx="1031051" cy="253916"/>
              </a:xfrm>
              <a:prstGeom prst="rect">
                <a:avLst/>
              </a:prstGeom>
              <a:noFill/>
            </p:spPr>
            <p:txBody>
              <a:bodyPr wrap="square" rtlCol="0">
                <a:spAutoFit/>
              </a:bodyPr>
              <a:lstStyle/>
              <a:p>
                <a:pPr marL="171450" indent="-171450">
                  <a:buFont typeface="Wingdings" panose="05000000000000000000" pitchFamily="2" charset="2"/>
                  <a:buChar char="p"/>
                </a:pPr>
                <a:r>
                  <a:rPr lang="zh-TW" altLang="en-US" sz="1050" dirty="0">
                    <a:latin typeface="微軟正黑體" panose="020B0604030504040204" pitchFamily="34" charset="-120"/>
                    <a:ea typeface="微軟正黑體" panose="020B0604030504040204" pitchFamily="34" charset="-120"/>
                  </a:rPr>
                  <a:t>標記好友數</a:t>
                </a:r>
              </a:p>
            </p:txBody>
          </p:sp>
          <p:sp>
            <p:nvSpPr>
              <p:cNvPr id="104" name="文字方塊 103">
                <a:extLst>
                  <a:ext uri="{FF2B5EF4-FFF2-40B4-BE49-F238E27FC236}">
                    <a16:creationId xmlns:a16="http://schemas.microsoft.com/office/drawing/2014/main" id="{DE344353-2B32-42FD-9260-81AB726CC687}"/>
                  </a:ext>
                </a:extLst>
              </p:cNvPr>
              <p:cNvSpPr txBox="1"/>
              <p:nvPr/>
            </p:nvSpPr>
            <p:spPr>
              <a:xfrm>
                <a:off x="975226" y="1667259"/>
                <a:ext cx="857927" cy="253916"/>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留言須包含</a:t>
                </a:r>
              </a:p>
            </p:txBody>
          </p:sp>
          <p:sp>
            <p:nvSpPr>
              <p:cNvPr id="105" name="矩形: 圓角 104">
                <a:extLst>
                  <a:ext uri="{FF2B5EF4-FFF2-40B4-BE49-F238E27FC236}">
                    <a16:creationId xmlns:a16="http://schemas.microsoft.com/office/drawing/2014/main" id="{765548A7-BA79-4F80-B280-389A24D746E9}"/>
                  </a:ext>
                </a:extLst>
              </p:cNvPr>
              <p:cNvSpPr/>
              <p:nvPr/>
            </p:nvSpPr>
            <p:spPr>
              <a:xfrm>
                <a:off x="1794465" y="1968917"/>
                <a:ext cx="406996" cy="178797"/>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44670776-F805-4F3D-9697-E7BBB46CFFDC}"/>
                  </a:ext>
                </a:extLst>
              </p:cNvPr>
              <p:cNvSpPr/>
              <p:nvPr/>
            </p:nvSpPr>
            <p:spPr>
              <a:xfrm>
                <a:off x="950296" y="2400493"/>
                <a:ext cx="3332964"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留言</a:t>
                </a:r>
                <a:r>
                  <a:rPr lang="zh-TW" altLang="en-US" sz="1000" u="sng" dirty="0">
                    <a:latin typeface="微軟正黑體" panose="020B0604030504040204" pitchFamily="34" charset="-120"/>
                    <a:ea typeface="微軟正黑體" panose="020B0604030504040204" pitchFamily="34" charset="-120"/>
                  </a:rPr>
                  <a:t>今天一起買</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你的好友一起，即可參加抽獎喔。</a:t>
                </a:r>
              </a:p>
            </p:txBody>
          </p:sp>
          <p:sp>
            <p:nvSpPr>
              <p:cNvPr id="208" name="矩形 207">
                <a:extLst>
                  <a:ext uri="{FF2B5EF4-FFF2-40B4-BE49-F238E27FC236}">
                    <a16:creationId xmlns:a16="http://schemas.microsoft.com/office/drawing/2014/main" id="{A3DB51F9-ADC5-415C-BDAC-D703FE4A5C65}"/>
                  </a:ext>
                </a:extLst>
              </p:cNvPr>
              <p:cNvSpPr/>
              <p:nvPr/>
            </p:nvSpPr>
            <p:spPr>
              <a:xfrm>
                <a:off x="1306140" y="557282"/>
                <a:ext cx="2547492" cy="230832"/>
              </a:xfrm>
              <a:prstGeom prst="rect">
                <a:avLst/>
              </a:prstGeom>
            </p:spPr>
            <p:txBody>
              <a:bodyPr wrap="none">
                <a:spAutoFit/>
              </a:bodyPr>
              <a:lstStyle/>
              <a:p>
                <a:r>
                  <a:rPr lang="zh-TW" altLang="en-US" sz="900" b="1" u="sng" dirty="0">
                    <a:solidFill>
                      <a:srgbClr val="44546A"/>
                    </a:solidFill>
                  </a:rPr>
                  <a:t>觀眾公開分享關鍵字及</a:t>
                </a:r>
                <a:r>
                  <a:rPr lang="en-US" altLang="zh-TW" sz="900" b="1" u="sng" dirty="0">
                    <a:solidFill>
                      <a:srgbClr val="44546A"/>
                    </a:solidFill>
                  </a:rPr>
                  <a:t>Tag</a:t>
                </a:r>
                <a:r>
                  <a:rPr lang="zh-TW" altLang="en-US" sz="900" b="1" u="sng" dirty="0">
                    <a:solidFill>
                      <a:srgbClr val="44546A"/>
                    </a:solidFill>
                  </a:rPr>
                  <a:t>好友，即符合資格！</a:t>
                </a:r>
              </a:p>
            </p:txBody>
          </p:sp>
          <p:sp>
            <p:nvSpPr>
              <p:cNvPr id="211" name="矩形 210">
                <a:extLst>
                  <a:ext uri="{FF2B5EF4-FFF2-40B4-BE49-F238E27FC236}">
                    <a16:creationId xmlns:a16="http://schemas.microsoft.com/office/drawing/2014/main" id="{6DB291B3-489D-449F-BE22-1320642796C1}"/>
                  </a:ext>
                </a:extLst>
              </p:cNvPr>
              <p:cNvSpPr/>
              <p:nvPr/>
            </p:nvSpPr>
            <p:spPr>
              <a:xfrm>
                <a:off x="902399" y="2897770"/>
                <a:ext cx="2364750"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恭喜你中獎：</a:t>
                </a:r>
                <a:r>
                  <a:rPr lang="zh-TW" altLang="en-US" sz="1000" u="sng" dirty="0">
                    <a:latin typeface="微軟正黑體" panose="020B0604030504040204" pitchFamily="34" charset="-120"/>
                    <a:ea typeface="微軟正黑體" panose="020B0604030504040204" pitchFamily="34" charset="-120"/>
                  </a:rPr>
                  <a:t>兔兔娃娃</a:t>
                </a:r>
                <a:r>
                  <a:rPr lang="zh-TW" altLang="en-US" sz="1000" dirty="0">
                    <a:latin typeface="微軟正黑體" panose="020B0604030504040204" pitchFamily="34" charset="-120"/>
                    <a:ea typeface="微軟正黑體" panose="020B0604030504040204" pitchFamily="34" charset="-120"/>
                  </a:rPr>
                  <a:t>，請聯絡小編～</a:t>
                </a:r>
              </a:p>
            </p:txBody>
          </p:sp>
          <p:sp>
            <p:nvSpPr>
              <p:cNvPr id="216" name="文字方塊 215">
                <a:extLst>
                  <a:ext uri="{FF2B5EF4-FFF2-40B4-BE49-F238E27FC236}">
                    <a16:creationId xmlns:a16="http://schemas.microsoft.com/office/drawing/2014/main" id="{7914D3EE-81BD-4C36-94B8-71A193A73FB5}"/>
                  </a:ext>
                </a:extLst>
              </p:cNvPr>
              <p:cNvSpPr txBox="1"/>
              <p:nvPr/>
            </p:nvSpPr>
            <p:spPr>
              <a:xfrm>
                <a:off x="620025" y="785600"/>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選擇遊戲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grpSp>
            <p:nvGrpSpPr>
              <p:cNvPr id="217" name="群組 216">
                <a:extLst>
                  <a:ext uri="{FF2B5EF4-FFF2-40B4-BE49-F238E27FC236}">
                    <a16:creationId xmlns:a16="http://schemas.microsoft.com/office/drawing/2014/main" id="{B07EA550-542E-451C-9868-8501252B8701}"/>
                  </a:ext>
                </a:extLst>
              </p:cNvPr>
              <p:cNvGrpSpPr/>
              <p:nvPr/>
            </p:nvGrpSpPr>
            <p:grpSpPr>
              <a:xfrm>
                <a:off x="1511632" y="814273"/>
                <a:ext cx="659146" cy="206978"/>
                <a:chOff x="3943067" y="3462394"/>
                <a:chExt cx="659146" cy="206978"/>
              </a:xfrm>
            </p:grpSpPr>
            <p:sp>
              <p:nvSpPr>
                <p:cNvPr id="218" name="矩形 217">
                  <a:extLst>
                    <a:ext uri="{FF2B5EF4-FFF2-40B4-BE49-F238E27FC236}">
                      <a16:creationId xmlns:a16="http://schemas.microsoft.com/office/drawing/2014/main" id="{984D6651-C5C5-4907-A682-AA202D1468C5}"/>
                    </a:ext>
                  </a:extLst>
                </p:cNvPr>
                <p:cNvSpPr/>
                <p:nvPr/>
              </p:nvSpPr>
              <p:spPr>
                <a:xfrm>
                  <a:off x="3943067" y="3462394"/>
                  <a:ext cx="659146" cy="206978"/>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 name="等腰三角形 218">
                  <a:extLst>
                    <a:ext uri="{FF2B5EF4-FFF2-40B4-BE49-F238E27FC236}">
                      <a16:creationId xmlns:a16="http://schemas.microsoft.com/office/drawing/2014/main" id="{FFFA640B-CD02-41B5-8AB6-00887B865D44}"/>
                    </a:ext>
                  </a:extLst>
                </p:cNvPr>
                <p:cNvSpPr/>
                <p:nvPr/>
              </p:nvSpPr>
              <p:spPr>
                <a:xfrm rot="10800000">
                  <a:off x="4478848" y="3536158"/>
                  <a:ext cx="90575" cy="107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8" name="群組 7">
            <a:extLst>
              <a:ext uri="{FF2B5EF4-FFF2-40B4-BE49-F238E27FC236}">
                <a16:creationId xmlns:a16="http://schemas.microsoft.com/office/drawing/2014/main" id="{1613C67B-EE22-496D-B59F-B2A37325B4A4}"/>
              </a:ext>
            </a:extLst>
          </p:cNvPr>
          <p:cNvGrpSpPr/>
          <p:nvPr/>
        </p:nvGrpSpPr>
        <p:grpSpPr>
          <a:xfrm>
            <a:off x="4801831" y="163560"/>
            <a:ext cx="3750461" cy="3345442"/>
            <a:chOff x="4802226" y="197646"/>
            <a:chExt cx="3750461" cy="3345442"/>
          </a:xfrm>
        </p:grpSpPr>
        <p:sp>
          <p:nvSpPr>
            <p:cNvPr id="170" name="矩形 169">
              <a:extLst>
                <a:ext uri="{FF2B5EF4-FFF2-40B4-BE49-F238E27FC236}">
                  <a16:creationId xmlns:a16="http://schemas.microsoft.com/office/drawing/2014/main" id="{0265437E-8119-4019-A593-3A459B5F62E4}"/>
                </a:ext>
              </a:extLst>
            </p:cNvPr>
            <p:cNvSpPr/>
            <p:nvPr/>
          </p:nvSpPr>
          <p:spPr>
            <a:xfrm>
              <a:off x="4802226" y="197646"/>
              <a:ext cx="3750461" cy="334544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文字方塊 146">
              <a:extLst>
                <a:ext uri="{FF2B5EF4-FFF2-40B4-BE49-F238E27FC236}">
                  <a16:creationId xmlns:a16="http://schemas.microsoft.com/office/drawing/2014/main" id="{392D19EC-2890-45DA-BEE0-3D43986A5DC9}"/>
                </a:ext>
              </a:extLst>
            </p:cNvPr>
            <p:cNvSpPr txBox="1"/>
            <p:nvPr/>
          </p:nvSpPr>
          <p:spPr>
            <a:xfrm>
              <a:off x="4876027" y="1067235"/>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獎品名稱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48" name="矩形: 圓角 147">
              <a:extLst>
                <a:ext uri="{FF2B5EF4-FFF2-40B4-BE49-F238E27FC236}">
                  <a16:creationId xmlns:a16="http://schemas.microsoft.com/office/drawing/2014/main" id="{A207ABE0-CA5C-4017-A2E0-90B15130E04D}"/>
                </a:ext>
              </a:extLst>
            </p:cNvPr>
            <p:cNvSpPr/>
            <p:nvPr/>
          </p:nvSpPr>
          <p:spPr>
            <a:xfrm>
              <a:off x="5755705" y="1086550"/>
              <a:ext cx="677515" cy="169045"/>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文字方塊 148">
              <a:extLst>
                <a:ext uri="{FF2B5EF4-FFF2-40B4-BE49-F238E27FC236}">
                  <a16:creationId xmlns:a16="http://schemas.microsoft.com/office/drawing/2014/main" id="{CB1B2AD9-CCD4-4E84-80C6-025CF27DDFFE}"/>
                </a:ext>
              </a:extLst>
            </p:cNvPr>
            <p:cNvSpPr txBox="1"/>
            <p:nvPr/>
          </p:nvSpPr>
          <p:spPr>
            <a:xfrm>
              <a:off x="6594347" y="1055634"/>
              <a:ext cx="943599"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獎品名額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50" name="矩形: 圓角 149">
              <a:extLst>
                <a:ext uri="{FF2B5EF4-FFF2-40B4-BE49-F238E27FC236}">
                  <a16:creationId xmlns:a16="http://schemas.microsoft.com/office/drawing/2014/main" id="{84F8E3B8-53E1-4130-B6B3-9B83C22A3444}"/>
                </a:ext>
              </a:extLst>
            </p:cNvPr>
            <p:cNvSpPr/>
            <p:nvPr/>
          </p:nvSpPr>
          <p:spPr>
            <a:xfrm>
              <a:off x="7455170" y="1074078"/>
              <a:ext cx="364617" cy="174076"/>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矩形 150">
              <a:extLst>
                <a:ext uri="{FF2B5EF4-FFF2-40B4-BE49-F238E27FC236}">
                  <a16:creationId xmlns:a16="http://schemas.microsoft.com/office/drawing/2014/main" id="{532BA524-2E74-4B3E-8DE0-0394CF803F28}"/>
                </a:ext>
              </a:extLst>
            </p:cNvPr>
            <p:cNvSpPr/>
            <p:nvPr/>
          </p:nvSpPr>
          <p:spPr>
            <a:xfrm>
              <a:off x="5925086" y="259364"/>
              <a:ext cx="1505540" cy="338554"/>
            </a:xfrm>
            <a:prstGeom prst="rect">
              <a:avLst/>
            </a:prstGeom>
          </p:spPr>
          <p:txBody>
            <a:bodyPr wrap="none">
              <a:spAutoFit/>
            </a:bodyPr>
            <a:lstStyle/>
            <a:p>
              <a:r>
                <a:rPr lang="zh-TW" altLang="en-US" sz="1600" b="1" dirty="0">
                  <a:highlight>
                    <a:srgbClr val="FFCC99"/>
                  </a:highlight>
                  <a:latin typeface="微軟正黑體" panose="020B0604030504040204" pitchFamily="34" charset="-120"/>
                  <a:ea typeface="微軟正黑體" panose="020B0604030504040204" pitchFamily="34" charset="-120"/>
                </a:rPr>
                <a:t>抽獎</a:t>
              </a:r>
              <a:r>
                <a:rPr lang="en-US" altLang="zh-TW" sz="1600" b="1" dirty="0">
                  <a:highlight>
                    <a:srgbClr val="FFCC99"/>
                  </a:highlight>
                  <a:latin typeface="微軟正黑體" panose="020B0604030504040204" pitchFamily="34" charset="-120"/>
                  <a:ea typeface="微軟正黑體" panose="020B0604030504040204" pitchFamily="34" charset="-120"/>
                </a:rPr>
                <a:t>-</a:t>
              </a:r>
              <a:r>
                <a:rPr lang="zh-TW" altLang="en-US" sz="1600" b="1" dirty="0">
                  <a:highlight>
                    <a:srgbClr val="FFCC99"/>
                  </a:highlight>
                  <a:latin typeface="微軟正黑體" panose="020B0604030504040204" pitchFamily="34" charset="-120"/>
                  <a:ea typeface="微軟正黑體" panose="020B0604030504040204" pitchFamily="34" charset="-120"/>
                </a:rPr>
                <a:t>終極密碼</a:t>
              </a:r>
              <a:endParaRPr lang="zh-TW" altLang="en-US" sz="1600" b="1" dirty="0">
                <a:highlight>
                  <a:srgbClr val="FFCC99"/>
                </a:highlight>
              </a:endParaRPr>
            </a:p>
          </p:txBody>
        </p:sp>
        <p:sp>
          <p:nvSpPr>
            <p:cNvPr id="152" name="文字方塊 151">
              <a:extLst>
                <a:ext uri="{FF2B5EF4-FFF2-40B4-BE49-F238E27FC236}">
                  <a16:creationId xmlns:a16="http://schemas.microsoft.com/office/drawing/2014/main" id="{024412A4-F8D2-49D3-A2EE-8B74EAE69BBC}"/>
                </a:ext>
              </a:extLst>
            </p:cNvPr>
            <p:cNvSpPr txBox="1"/>
            <p:nvPr/>
          </p:nvSpPr>
          <p:spPr>
            <a:xfrm>
              <a:off x="4871301" y="1302999"/>
              <a:ext cx="1491114"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遊戲倒數計時器</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個</a:t>
              </a:r>
            </a:p>
          </p:txBody>
        </p:sp>
        <p:sp>
          <p:nvSpPr>
            <p:cNvPr id="153" name="矩形: 圓角 152">
              <a:extLst>
                <a:ext uri="{FF2B5EF4-FFF2-40B4-BE49-F238E27FC236}">
                  <a16:creationId xmlns:a16="http://schemas.microsoft.com/office/drawing/2014/main" id="{FCF05F8F-ECBE-49FF-BBB2-9B15D835A397}"/>
                </a:ext>
              </a:extLst>
            </p:cNvPr>
            <p:cNvSpPr/>
            <p:nvPr/>
          </p:nvSpPr>
          <p:spPr>
            <a:xfrm>
              <a:off x="6402294" y="1336719"/>
              <a:ext cx="365934"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文字方塊 153">
              <a:extLst>
                <a:ext uri="{FF2B5EF4-FFF2-40B4-BE49-F238E27FC236}">
                  <a16:creationId xmlns:a16="http://schemas.microsoft.com/office/drawing/2014/main" id="{E150667D-4371-4843-8FA8-681639233804}"/>
                </a:ext>
              </a:extLst>
            </p:cNvPr>
            <p:cNvSpPr txBox="1"/>
            <p:nvPr/>
          </p:nvSpPr>
          <p:spPr>
            <a:xfrm>
              <a:off x="6710255" y="1314435"/>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小時</a:t>
              </a:r>
            </a:p>
          </p:txBody>
        </p:sp>
        <p:sp>
          <p:nvSpPr>
            <p:cNvPr id="155" name="矩形: 圓角 154">
              <a:extLst>
                <a:ext uri="{FF2B5EF4-FFF2-40B4-BE49-F238E27FC236}">
                  <a16:creationId xmlns:a16="http://schemas.microsoft.com/office/drawing/2014/main" id="{034FD726-4059-4D02-92B6-93ED88D7F244}"/>
                </a:ext>
              </a:extLst>
            </p:cNvPr>
            <p:cNvSpPr/>
            <p:nvPr/>
          </p:nvSpPr>
          <p:spPr>
            <a:xfrm>
              <a:off x="7094615" y="1336719"/>
              <a:ext cx="335128"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文字方塊 155">
              <a:extLst>
                <a:ext uri="{FF2B5EF4-FFF2-40B4-BE49-F238E27FC236}">
                  <a16:creationId xmlns:a16="http://schemas.microsoft.com/office/drawing/2014/main" id="{DFDAE8E1-9A38-4519-9543-31C91F0D3623}"/>
                </a:ext>
              </a:extLst>
            </p:cNvPr>
            <p:cNvSpPr txBox="1"/>
            <p:nvPr/>
          </p:nvSpPr>
          <p:spPr>
            <a:xfrm>
              <a:off x="7405607" y="1336718"/>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分</a:t>
              </a:r>
            </a:p>
          </p:txBody>
        </p:sp>
        <p:sp>
          <p:nvSpPr>
            <p:cNvPr id="157" name="文字方塊 156">
              <a:extLst>
                <a:ext uri="{FF2B5EF4-FFF2-40B4-BE49-F238E27FC236}">
                  <a16:creationId xmlns:a16="http://schemas.microsoft.com/office/drawing/2014/main" id="{F1A05D1F-B4DD-4815-9A55-395DD71121D1}"/>
                </a:ext>
              </a:extLst>
            </p:cNvPr>
            <p:cNvSpPr txBox="1"/>
            <p:nvPr/>
          </p:nvSpPr>
          <p:spPr>
            <a:xfrm>
              <a:off x="7976745" y="1331762"/>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秒</a:t>
              </a:r>
            </a:p>
          </p:txBody>
        </p:sp>
        <p:sp>
          <p:nvSpPr>
            <p:cNvPr id="158" name="矩形: 圓角 157">
              <a:extLst>
                <a:ext uri="{FF2B5EF4-FFF2-40B4-BE49-F238E27FC236}">
                  <a16:creationId xmlns:a16="http://schemas.microsoft.com/office/drawing/2014/main" id="{97BF2F56-007E-4068-AC62-E7D9D7187392}"/>
                </a:ext>
              </a:extLst>
            </p:cNvPr>
            <p:cNvSpPr/>
            <p:nvPr/>
          </p:nvSpPr>
          <p:spPr>
            <a:xfrm>
              <a:off x="7671015" y="1325691"/>
              <a:ext cx="335128" cy="197053"/>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文字方塊 158">
              <a:extLst>
                <a:ext uri="{FF2B5EF4-FFF2-40B4-BE49-F238E27FC236}">
                  <a16:creationId xmlns:a16="http://schemas.microsoft.com/office/drawing/2014/main" id="{D8FFF58B-C055-4F1B-89AB-E8EE31C0B75D}"/>
                </a:ext>
              </a:extLst>
            </p:cNvPr>
            <p:cNvSpPr txBox="1"/>
            <p:nvPr/>
          </p:nvSpPr>
          <p:spPr>
            <a:xfrm>
              <a:off x="4899284" y="1958930"/>
              <a:ext cx="220925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活動進行時跑馬燈訊息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60" name="矩形: 圓角 159">
              <a:extLst>
                <a:ext uri="{FF2B5EF4-FFF2-40B4-BE49-F238E27FC236}">
                  <a16:creationId xmlns:a16="http://schemas.microsoft.com/office/drawing/2014/main" id="{2445FB8E-0410-4705-A774-A4B2837140D7}"/>
                </a:ext>
              </a:extLst>
            </p:cNvPr>
            <p:cNvSpPr/>
            <p:nvPr/>
          </p:nvSpPr>
          <p:spPr>
            <a:xfrm>
              <a:off x="5153169" y="2185469"/>
              <a:ext cx="3268145"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文字方塊 160">
              <a:extLst>
                <a:ext uri="{FF2B5EF4-FFF2-40B4-BE49-F238E27FC236}">
                  <a16:creationId xmlns:a16="http://schemas.microsoft.com/office/drawing/2014/main" id="{477D7895-B522-41DC-9599-E97CDF8CDB6F}"/>
                </a:ext>
              </a:extLst>
            </p:cNvPr>
            <p:cNvSpPr txBox="1"/>
            <p:nvPr/>
          </p:nvSpPr>
          <p:spPr>
            <a:xfrm>
              <a:off x="4914352" y="2433074"/>
              <a:ext cx="1535998"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私訊中獎者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62" name="矩形: 圓角 161">
              <a:extLst>
                <a:ext uri="{FF2B5EF4-FFF2-40B4-BE49-F238E27FC236}">
                  <a16:creationId xmlns:a16="http://schemas.microsoft.com/office/drawing/2014/main" id="{4BA1E568-C3D5-4870-915E-3E4784E331FA}"/>
                </a:ext>
              </a:extLst>
            </p:cNvPr>
            <p:cNvSpPr/>
            <p:nvPr/>
          </p:nvSpPr>
          <p:spPr>
            <a:xfrm>
              <a:off x="5157705" y="2671706"/>
              <a:ext cx="3268145" cy="479787"/>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文字方塊 175">
              <a:extLst>
                <a:ext uri="{FF2B5EF4-FFF2-40B4-BE49-F238E27FC236}">
                  <a16:creationId xmlns:a16="http://schemas.microsoft.com/office/drawing/2014/main" id="{8F25F6FA-9E5A-4B4C-9C60-EB453B7271D6}"/>
                </a:ext>
              </a:extLst>
            </p:cNvPr>
            <p:cNvSpPr txBox="1"/>
            <p:nvPr/>
          </p:nvSpPr>
          <p:spPr>
            <a:xfrm>
              <a:off x="4899628" y="1605926"/>
              <a:ext cx="89639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數字區間</a:t>
              </a:r>
            </a:p>
          </p:txBody>
        </p:sp>
        <p:sp>
          <p:nvSpPr>
            <p:cNvPr id="177" name="矩形: 圓角 176">
              <a:extLst>
                <a:ext uri="{FF2B5EF4-FFF2-40B4-BE49-F238E27FC236}">
                  <a16:creationId xmlns:a16="http://schemas.microsoft.com/office/drawing/2014/main" id="{2BD78CB1-9CF9-4FFB-A6C5-286573268D1C}"/>
                </a:ext>
              </a:extLst>
            </p:cNvPr>
            <p:cNvSpPr/>
            <p:nvPr/>
          </p:nvSpPr>
          <p:spPr>
            <a:xfrm>
              <a:off x="5761028" y="1617583"/>
              <a:ext cx="511065" cy="23535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矩形: 圓角 177">
              <a:extLst>
                <a:ext uri="{FF2B5EF4-FFF2-40B4-BE49-F238E27FC236}">
                  <a16:creationId xmlns:a16="http://schemas.microsoft.com/office/drawing/2014/main" id="{C88DF230-A586-4C4D-8860-C8707ED093E9}"/>
                </a:ext>
              </a:extLst>
            </p:cNvPr>
            <p:cNvSpPr/>
            <p:nvPr/>
          </p:nvSpPr>
          <p:spPr>
            <a:xfrm>
              <a:off x="6474753" y="1617583"/>
              <a:ext cx="511065" cy="23535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文字方塊 178">
              <a:extLst>
                <a:ext uri="{FF2B5EF4-FFF2-40B4-BE49-F238E27FC236}">
                  <a16:creationId xmlns:a16="http://schemas.microsoft.com/office/drawing/2014/main" id="{E46DBF43-17DB-4916-973B-F23BF966AC1C}"/>
                </a:ext>
              </a:extLst>
            </p:cNvPr>
            <p:cNvSpPr txBox="1"/>
            <p:nvPr/>
          </p:nvSpPr>
          <p:spPr>
            <a:xfrm>
              <a:off x="6236551" y="1611085"/>
              <a:ext cx="284052" cy="253916"/>
            </a:xfrm>
            <a:prstGeom prst="rect">
              <a:avLst/>
            </a:prstGeom>
            <a:noFill/>
          </p:spPr>
          <p:txBody>
            <a:bodyPr wrap="none" rtlCol="0">
              <a:spAutoFit/>
            </a:bodyPr>
            <a:lstStyle/>
            <a:p>
              <a:r>
                <a:rPr lang="en-US" altLang="zh-TW" sz="1050" dirty="0">
                  <a:latin typeface="微軟正黑體" panose="020B0604030504040204" pitchFamily="34" charset="-120"/>
                  <a:ea typeface="微軟正黑體" panose="020B0604030504040204" pitchFamily="34" charset="-120"/>
                </a:rPr>
                <a:t>~</a:t>
              </a:r>
              <a:endParaRPr lang="zh-TW" altLang="en-US" sz="1050" dirty="0">
                <a:latin typeface="微軟正黑體" panose="020B0604030504040204" pitchFamily="34" charset="-120"/>
                <a:ea typeface="微軟正黑體" panose="020B0604030504040204" pitchFamily="34" charset="-120"/>
              </a:endParaRPr>
            </a:p>
          </p:txBody>
        </p:sp>
        <p:sp>
          <p:nvSpPr>
            <p:cNvPr id="180" name="文字方塊 179">
              <a:extLst>
                <a:ext uri="{FF2B5EF4-FFF2-40B4-BE49-F238E27FC236}">
                  <a16:creationId xmlns:a16="http://schemas.microsoft.com/office/drawing/2014/main" id="{121541D2-7FFB-4F6A-8D11-59D5AE0DCD60}"/>
                </a:ext>
              </a:extLst>
            </p:cNvPr>
            <p:cNvSpPr txBox="1"/>
            <p:nvPr/>
          </p:nvSpPr>
          <p:spPr>
            <a:xfrm>
              <a:off x="6984678" y="1629319"/>
              <a:ext cx="5886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，答案</a:t>
              </a:r>
            </a:p>
          </p:txBody>
        </p:sp>
        <p:sp>
          <p:nvSpPr>
            <p:cNvPr id="181" name="矩形: 圓角 180">
              <a:extLst>
                <a:ext uri="{FF2B5EF4-FFF2-40B4-BE49-F238E27FC236}">
                  <a16:creationId xmlns:a16="http://schemas.microsoft.com/office/drawing/2014/main" id="{D811232F-1CDC-4147-8C85-40E1CD958E3D}"/>
                </a:ext>
              </a:extLst>
            </p:cNvPr>
            <p:cNvSpPr/>
            <p:nvPr/>
          </p:nvSpPr>
          <p:spPr>
            <a:xfrm>
              <a:off x="7551107" y="1631606"/>
              <a:ext cx="511065" cy="23535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C958D209-EFCB-4680-8656-498B40942861}"/>
                </a:ext>
              </a:extLst>
            </p:cNvPr>
            <p:cNvSpPr/>
            <p:nvPr/>
          </p:nvSpPr>
          <p:spPr>
            <a:xfrm>
              <a:off x="5104617" y="551866"/>
              <a:ext cx="3300904" cy="230832"/>
            </a:xfrm>
            <a:prstGeom prst="rect">
              <a:avLst/>
            </a:prstGeom>
          </p:spPr>
          <p:txBody>
            <a:bodyPr wrap="none">
              <a:spAutoFit/>
            </a:bodyPr>
            <a:lstStyle/>
            <a:p>
              <a:r>
                <a:rPr lang="zh-TW" altLang="en-US" sz="900" b="1" u="sng" dirty="0">
                  <a:solidFill>
                    <a:srgbClr val="44546A"/>
                  </a:solidFill>
                </a:rPr>
                <a:t>設定</a:t>
              </a:r>
              <a:r>
                <a:rPr lang="en-US" altLang="zh-TW" sz="900" b="1" u="sng" dirty="0">
                  <a:solidFill>
                    <a:srgbClr val="44546A"/>
                  </a:solidFill>
                </a:rPr>
                <a:t>1~1000</a:t>
              </a:r>
              <a:r>
                <a:rPr lang="zh-TW" altLang="en-US" sz="900" b="1" u="sng" dirty="0">
                  <a:solidFill>
                    <a:srgbClr val="44546A"/>
                  </a:solidFill>
                </a:rPr>
                <a:t>之間的數字，觀眾猜中後，畫面直接顯示中獎人！</a:t>
              </a:r>
            </a:p>
          </p:txBody>
        </p:sp>
        <p:sp>
          <p:nvSpPr>
            <p:cNvPr id="209" name="矩形 208">
              <a:extLst>
                <a:ext uri="{FF2B5EF4-FFF2-40B4-BE49-F238E27FC236}">
                  <a16:creationId xmlns:a16="http://schemas.microsoft.com/office/drawing/2014/main" id="{3508966B-5089-4CB5-9A97-8A8BDA3284B3}"/>
                </a:ext>
              </a:extLst>
            </p:cNvPr>
            <p:cNvSpPr/>
            <p:nvPr/>
          </p:nvSpPr>
          <p:spPr>
            <a:xfrm>
              <a:off x="5157693" y="2168047"/>
              <a:ext cx="2353529"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留言 </a:t>
              </a:r>
              <a:r>
                <a:rPr lang="en-US" altLang="zh-TW" sz="1000" dirty="0">
                  <a:latin typeface="微軟正黑體" panose="020B0604030504040204" pitchFamily="34" charset="-120"/>
                  <a:ea typeface="微軟正黑體" panose="020B0604030504040204" pitchFamily="34" charset="-120"/>
                </a:rPr>
                <a:t>1 ~ 1000 </a:t>
              </a:r>
              <a:r>
                <a:rPr lang="zh-TW" altLang="en-US" sz="1000" dirty="0">
                  <a:latin typeface="微軟正黑體" panose="020B0604030504040204" pitchFamily="34" charset="-120"/>
                  <a:ea typeface="微軟正黑體" panose="020B0604030504040204" pitchFamily="34" charset="-120"/>
                </a:rPr>
                <a:t>的數字即可參加抽獎喔</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sp>
          <p:nvSpPr>
            <p:cNvPr id="213" name="矩形 212">
              <a:extLst>
                <a:ext uri="{FF2B5EF4-FFF2-40B4-BE49-F238E27FC236}">
                  <a16:creationId xmlns:a16="http://schemas.microsoft.com/office/drawing/2014/main" id="{83B3976C-76A9-406B-8A50-B45176A566F8}"/>
                </a:ext>
              </a:extLst>
            </p:cNvPr>
            <p:cNvSpPr/>
            <p:nvPr/>
          </p:nvSpPr>
          <p:spPr>
            <a:xfrm>
              <a:off x="5113168" y="2689321"/>
              <a:ext cx="2364750"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恭喜你中獎：</a:t>
              </a:r>
              <a:r>
                <a:rPr lang="zh-TW" altLang="en-US" sz="1000" u="sng" dirty="0">
                  <a:latin typeface="微軟正黑體" panose="020B0604030504040204" pitchFamily="34" charset="-120"/>
                  <a:ea typeface="微軟正黑體" panose="020B0604030504040204" pitchFamily="34" charset="-120"/>
                </a:rPr>
                <a:t>兔兔娃娃</a:t>
              </a:r>
              <a:r>
                <a:rPr lang="zh-TW" altLang="en-US" sz="1000" dirty="0">
                  <a:latin typeface="微軟正黑體" panose="020B0604030504040204" pitchFamily="34" charset="-120"/>
                  <a:ea typeface="微軟正黑體" panose="020B0604030504040204" pitchFamily="34" charset="-120"/>
                </a:rPr>
                <a:t>，請聯絡小編～</a:t>
              </a:r>
            </a:p>
          </p:txBody>
        </p:sp>
        <p:grpSp>
          <p:nvGrpSpPr>
            <p:cNvPr id="132" name="群組 131">
              <a:extLst>
                <a:ext uri="{FF2B5EF4-FFF2-40B4-BE49-F238E27FC236}">
                  <a16:creationId xmlns:a16="http://schemas.microsoft.com/office/drawing/2014/main" id="{E3BD2436-DFEF-44F2-92FE-54761B756093}"/>
                </a:ext>
              </a:extLst>
            </p:cNvPr>
            <p:cNvGrpSpPr/>
            <p:nvPr/>
          </p:nvGrpSpPr>
          <p:grpSpPr>
            <a:xfrm>
              <a:off x="6423085" y="3223197"/>
              <a:ext cx="536174" cy="224717"/>
              <a:chOff x="3323080" y="6320221"/>
              <a:chExt cx="543740" cy="261652"/>
            </a:xfrm>
          </p:grpSpPr>
          <p:sp>
            <p:nvSpPr>
              <p:cNvPr id="133" name="矩形: 圓角 132">
                <a:extLst>
                  <a:ext uri="{FF2B5EF4-FFF2-40B4-BE49-F238E27FC236}">
                    <a16:creationId xmlns:a16="http://schemas.microsoft.com/office/drawing/2014/main" id="{C984A591-CED7-4C47-9D48-3F956BA8F78C}"/>
                  </a:ext>
                </a:extLst>
              </p:cNvPr>
              <p:cNvSpPr/>
              <p:nvPr/>
            </p:nvSpPr>
            <p:spPr>
              <a:xfrm>
                <a:off x="3323080" y="6343100"/>
                <a:ext cx="543740" cy="234028"/>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文字方塊 133">
                <a:extLst>
                  <a:ext uri="{FF2B5EF4-FFF2-40B4-BE49-F238E27FC236}">
                    <a16:creationId xmlns:a16="http://schemas.microsoft.com/office/drawing/2014/main" id="{E420F1D9-0FF7-4EBE-B94B-DAD8F53E43D7}"/>
                  </a:ext>
                </a:extLst>
              </p:cNvPr>
              <p:cNvSpPr txBox="1"/>
              <p:nvPr/>
            </p:nvSpPr>
            <p:spPr>
              <a:xfrm>
                <a:off x="3358260" y="6320221"/>
                <a:ext cx="473381" cy="261652"/>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sp>
          <p:nvSpPr>
            <p:cNvPr id="220" name="文字方塊 219">
              <a:extLst>
                <a:ext uri="{FF2B5EF4-FFF2-40B4-BE49-F238E27FC236}">
                  <a16:creationId xmlns:a16="http://schemas.microsoft.com/office/drawing/2014/main" id="{C547327F-63A7-4749-A61D-F80F1D913687}"/>
                </a:ext>
              </a:extLst>
            </p:cNvPr>
            <p:cNvSpPr txBox="1"/>
            <p:nvPr/>
          </p:nvSpPr>
          <p:spPr>
            <a:xfrm>
              <a:off x="4876027" y="838441"/>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選擇遊戲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grpSp>
          <p:nvGrpSpPr>
            <p:cNvPr id="221" name="群組 220">
              <a:extLst>
                <a:ext uri="{FF2B5EF4-FFF2-40B4-BE49-F238E27FC236}">
                  <a16:creationId xmlns:a16="http://schemas.microsoft.com/office/drawing/2014/main" id="{44463A1B-BA83-4AA0-9E61-B9D2F95361F0}"/>
                </a:ext>
              </a:extLst>
            </p:cNvPr>
            <p:cNvGrpSpPr/>
            <p:nvPr/>
          </p:nvGrpSpPr>
          <p:grpSpPr>
            <a:xfrm>
              <a:off x="5761442" y="823689"/>
              <a:ext cx="659146" cy="206978"/>
              <a:chOff x="3943067" y="3462394"/>
              <a:chExt cx="659146" cy="206978"/>
            </a:xfrm>
          </p:grpSpPr>
          <p:sp>
            <p:nvSpPr>
              <p:cNvPr id="222" name="矩形 221">
                <a:extLst>
                  <a:ext uri="{FF2B5EF4-FFF2-40B4-BE49-F238E27FC236}">
                    <a16:creationId xmlns:a16="http://schemas.microsoft.com/office/drawing/2014/main" id="{C13D8BCC-9CC5-417D-BADF-C05C22A3BA9B}"/>
                  </a:ext>
                </a:extLst>
              </p:cNvPr>
              <p:cNvSpPr/>
              <p:nvPr/>
            </p:nvSpPr>
            <p:spPr>
              <a:xfrm>
                <a:off x="3943067" y="3462394"/>
                <a:ext cx="659146" cy="206978"/>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等腰三角形 222">
                <a:extLst>
                  <a:ext uri="{FF2B5EF4-FFF2-40B4-BE49-F238E27FC236}">
                    <a16:creationId xmlns:a16="http://schemas.microsoft.com/office/drawing/2014/main" id="{B5F3025C-E359-46CC-8278-FE9AEFDF4AE8}"/>
                  </a:ext>
                </a:extLst>
              </p:cNvPr>
              <p:cNvSpPr/>
              <p:nvPr/>
            </p:nvSpPr>
            <p:spPr>
              <a:xfrm rot="10800000">
                <a:off x="4478848" y="3536158"/>
                <a:ext cx="90575" cy="107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9" name="群組 8">
            <a:extLst>
              <a:ext uri="{FF2B5EF4-FFF2-40B4-BE49-F238E27FC236}">
                <a16:creationId xmlns:a16="http://schemas.microsoft.com/office/drawing/2014/main" id="{7C4D699F-C1B4-4187-AE9F-C88091D029FC}"/>
              </a:ext>
            </a:extLst>
          </p:cNvPr>
          <p:cNvGrpSpPr/>
          <p:nvPr/>
        </p:nvGrpSpPr>
        <p:grpSpPr>
          <a:xfrm>
            <a:off x="282292" y="125081"/>
            <a:ext cx="3889439" cy="3119603"/>
            <a:chOff x="580677" y="3646729"/>
            <a:chExt cx="3889439" cy="3119603"/>
          </a:xfrm>
        </p:grpSpPr>
        <p:sp>
          <p:nvSpPr>
            <p:cNvPr id="199" name="文字方塊 198">
              <a:extLst>
                <a:ext uri="{FF2B5EF4-FFF2-40B4-BE49-F238E27FC236}">
                  <a16:creationId xmlns:a16="http://schemas.microsoft.com/office/drawing/2014/main" id="{80808772-1CAF-4BB0-AF16-1E35B0D44776}"/>
                </a:ext>
              </a:extLst>
            </p:cNvPr>
            <p:cNvSpPr txBox="1"/>
            <p:nvPr/>
          </p:nvSpPr>
          <p:spPr>
            <a:xfrm>
              <a:off x="2528165" y="3669325"/>
              <a:ext cx="364797" cy="428896"/>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201" name="矩形 200">
              <a:extLst>
                <a:ext uri="{FF2B5EF4-FFF2-40B4-BE49-F238E27FC236}">
                  <a16:creationId xmlns:a16="http://schemas.microsoft.com/office/drawing/2014/main" id="{6A977607-9D3B-4969-AA74-DEEE62C0F795}"/>
                </a:ext>
              </a:extLst>
            </p:cNvPr>
            <p:cNvSpPr/>
            <p:nvPr/>
          </p:nvSpPr>
          <p:spPr>
            <a:xfrm>
              <a:off x="663587" y="3676760"/>
              <a:ext cx="3750461" cy="308957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文字方塊 201">
              <a:extLst>
                <a:ext uri="{FF2B5EF4-FFF2-40B4-BE49-F238E27FC236}">
                  <a16:creationId xmlns:a16="http://schemas.microsoft.com/office/drawing/2014/main" id="{C7020D02-8F88-4AEC-9094-6BDDBAC9F954}"/>
                </a:ext>
              </a:extLst>
            </p:cNvPr>
            <p:cNvSpPr txBox="1"/>
            <p:nvPr/>
          </p:nvSpPr>
          <p:spPr>
            <a:xfrm>
              <a:off x="4094846" y="3646729"/>
              <a:ext cx="300650" cy="338554"/>
            </a:xfrm>
            <a:prstGeom prst="rect">
              <a:avLst/>
            </a:prstGeom>
            <a:noFill/>
          </p:spPr>
          <p:txBody>
            <a:bodyPr wrap="square" rtlCol="0">
              <a:spAutoFit/>
            </a:bodyPr>
            <a:lstStyle/>
            <a:p>
              <a:r>
                <a:rPr lang="en-US" altLang="zh-TW" sz="1600" dirty="0"/>
                <a:t>X</a:t>
              </a:r>
              <a:endParaRPr lang="zh-TW" altLang="en-US" sz="1600" dirty="0"/>
            </a:p>
          </p:txBody>
        </p:sp>
        <p:sp>
          <p:nvSpPr>
            <p:cNvPr id="142" name="文字方塊 141">
              <a:extLst>
                <a:ext uri="{FF2B5EF4-FFF2-40B4-BE49-F238E27FC236}">
                  <a16:creationId xmlns:a16="http://schemas.microsoft.com/office/drawing/2014/main" id="{C9C5524F-9BB4-44C5-90A2-83A44ECD50A1}"/>
                </a:ext>
              </a:extLst>
            </p:cNvPr>
            <p:cNvSpPr txBox="1"/>
            <p:nvPr/>
          </p:nvSpPr>
          <p:spPr>
            <a:xfrm>
              <a:off x="580677" y="4547046"/>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獎品名稱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63" name="矩形: 圓角 162">
              <a:extLst>
                <a:ext uri="{FF2B5EF4-FFF2-40B4-BE49-F238E27FC236}">
                  <a16:creationId xmlns:a16="http://schemas.microsoft.com/office/drawing/2014/main" id="{C971390E-AE78-4452-9A44-5E8E16D700C3}"/>
                </a:ext>
              </a:extLst>
            </p:cNvPr>
            <p:cNvSpPr/>
            <p:nvPr/>
          </p:nvSpPr>
          <p:spPr>
            <a:xfrm>
              <a:off x="1478547" y="4588400"/>
              <a:ext cx="677515" cy="169045"/>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文字方塊 163">
              <a:extLst>
                <a:ext uri="{FF2B5EF4-FFF2-40B4-BE49-F238E27FC236}">
                  <a16:creationId xmlns:a16="http://schemas.microsoft.com/office/drawing/2014/main" id="{CDEA5408-CB41-469D-8310-2EDEF7F76602}"/>
                </a:ext>
              </a:extLst>
            </p:cNvPr>
            <p:cNvSpPr txBox="1"/>
            <p:nvPr/>
          </p:nvSpPr>
          <p:spPr>
            <a:xfrm>
              <a:off x="2263117" y="4532109"/>
              <a:ext cx="943599"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獎品名額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65" name="矩形: 圓角 164">
              <a:extLst>
                <a:ext uri="{FF2B5EF4-FFF2-40B4-BE49-F238E27FC236}">
                  <a16:creationId xmlns:a16="http://schemas.microsoft.com/office/drawing/2014/main" id="{02F512F2-0932-454B-8B65-466F88537173}"/>
                </a:ext>
              </a:extLst>
            </p:cNvPr>
            <p:cNvSpPr/>
            <p:nvPr/>
          </p:nvSpPr>
          <p:spPr>
            <a:xfrm>
              <a:off x="3112642" y="4561082"/>
              <a:ext cx="364617" cy="174076"/>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73C66B9E-309E-4081-A5F0-9AD6BE5EF596}"/>
                </a:ext>
              </a:extLst>
            </p:cNvPr>
            <p:cNvSpPr/>
            <p:nvPr/>
          </p:nvSpPr>
          <p:spPr>
            <a:xfrm>
              <a:off x="1727181" y="3734756"/>
              <a:ext cx="1505540" cy="338554"/>
            </a:xfrm>
            <a:prstGeom prst="rect">
              <a:avLst/>
            </a:prstGeom>
          </p:spPr>
          <p:txBody>
            <a:bodyPr wrap="none">
              <a:spAutoFit/>
            </a:bodyPr>
            <a:lstStyle/>
            <a:p>
              <a:r>
                <a:rPr lang="zh-TW" altLang="en-US" sz="1600" b="1" dirty="0">
                  <a:highlight>
                    <a:srgbClr val="FFCC99"/>
                  </a:highlight>
                  <a:latin typeface="微軟正黑體" panose="020B0604030504040204" pitchFamily="34" charset="-120"/>
                  <a:ea typeface="微軟正黑體" panose="020B0604030504040204" pitchFamily="34" charset="-120"/>
                </a:rPr>
                <a:t>抽獎</a:t>
              </a:r>
              <a:r>
                <a:rPr lang="en-US" altLang="zh-TW" sz="1600" b="1" dirty="0">
                  <a:highlight>
                    <a:srgbClr val="FFCC99"/>
                  </a:highlight>
                  <a:latin typeface="微軟正黑體" panose="020B0604030504040204" pitchFamily="34" charset="-120"/>
                  <a:ea typeface="微軟正黑體" panose="020B0604030504040204" pitchFamily="34" charset="-120"/>
                </a:rPr>
                <a:t>-</a:t>
              </a:r>
              <a:r>
                <a:rPr lang="zh-TW" altLang="en-US" sz="1600" b="1" dirty="0">
                  <a:highlight>
                    <a:srgbClr val="FFCC99"/>
                  </a:highlight>
                  <a:latin typeface="微軟正黑體" panose="020B0604030504040204" pitchFamily="34" charset="-120"/>
                  <a:ea typeface="微軟正黑體" panose="020B0604030504040204" pitchFamily="34" charset="-120"/>
                </a:rPr>
                <a:t>公開分享</a:t>
              </a:r>
              <a:endParaRPr lang="zh-TW" altLang="en-US" sz="1600" b="1" dirty="0">
                <a:highlight>
                  <a:srgbClr val="FFCC99"/>
                </a:highlight>
              </a:endParaRPr>
            </a:p>
          </p:txBody>
        </p:sp>
        <p:sp>
          <p:nvSpPr>
            <p:cNvPr id="167" name="文字方塊 166">
              <a:extLst>
                <a:ext uri="{FF2B5EF4-FFF2-40B4-BE49-F238E27FC236}">
                  <a16:creationId xmlns:a16="http://schemas.microsoft.com/office/drawing/2014/main" id="{D905C456-7233-4020-AFF2-E16CBD6AFF9E}"/>
                </a:ext>
              </a:extLst>
            </p:cNvPr>
            <p:cNvSpPr txBox="1"/>
            <p:nvPr/>
          </p:nvSpPr>
          <p:spPr>
            <a:xfrm>
              <a:off x="583471" y="4769662"/>
              <a:ext cx="1491114"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遊戲倒數計時器</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個</a:t>
              </a:r>
            </a:p>
          </p:txBody>
        </p:sp>
        <p:sp>
          <p:nvSpPr>
            <p:cNvPr id="189" name="矩形: 圓角 188">
              <a:extLst>
                <a:ext uri="{FF2B5EF4-FFF2-40B4-BE49-F238E27FC236}">
                  <a16:creationId xmlns:a16="http://schemas.microsoft.com/office/drawing/2014/main" id="{CBD67AF1-BDBD-43DE-A368-43C9AE6134B5}"/>
                </a:ext>
              </a:extLst>
            </p:cNvPr>
            <p:cNvSpPr/>
            <p:nvPr/>
          </p:nvSpPr>
          <p:spPr>
            <a:xfrm>
              <a:off x="2089948" y="4803382"/>
              <a:ext cx="365934"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文字方塊 189">
              <a:extLst>
                <a:ext uri="{FF2B5EF4-FFF2-40B4-BE49-F238E27FC236}">
                  <a16:creationId xmlns:a16="http://schemas.microsoft.com/office/drawing/2014/main" id="{6D8D890D-C216-4A1F-9106-D4C9D73537E1}"/>
                </a:ext>
              </a:extLst>
            </p:cNvPr>
            <p:cNvSpPr txBox="1"/>
            <p:nvPr/>
          </p:nvSpPr>
          <p:spPr>
            <a:xfrm>
              <a:off x="2408330" y="4812571"/>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小時</a:t>
              </a:r>
            </a:p>
          </p:txBody>
        </p:sp>
        <p:sp>
          <p:nvSpPr>
            <p:cNvPr id="191" name="矩形: 圓角 190">
              <a:extLst>
                <a:ext uri="{FF2B5EF4-FFF2-40B4-BE49-F238E27FC236}">
                  <a16:creationId xmlns:a16="http://schemas.microsoft.com/office/drawing/2014/main" id="{39A0129A-DC62-4DB2-A040-6890AB96802D}"/>
                </a:ext>
              </a:extLst>
            </p:cNvPr>
            <p:cNvSpPr/>
            <p:nvPr/>
          </p:nvSpPr>
          <p:spPr>
            <a:xfrm>
              <a:off x="2806785" y="4803382"/>
              <a:ext cx="335128"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文字方塊 191">
              <a:extLst>
                <a:ext uri="{FF2B5EF4-FFF2-40B4-BE49-F238E27FC236}">
                  <a16:creationId xmlns:a16="http://schemas.microsoft.com/office/drawing/2014/main" id="{DA05CFA5-9CFA-4C4E-8D78-64569D3C092A}"/>
                </a:ext>
              </a:extLst>
            </p:cNvPr>
            <p:cNvSpPr txBox="1"/>
            <p:nvPr/>
          </p:nvSpPr>
          <p:spPr>
            <a:xfrm>
              <a:off x="3117777" y="4803381"/>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分</a:t>
              </a:r>
            </a:p>
          </p:txBody>
        </p:sp>
        <p:sp>
          <p:nvSpPr>
            <p:cNvPr id="193" name="文字方塊 192">
              <a:extLst>
                <a:ext uri="{FF2B5EF4-FFF2-40B4-BE49-F238E27FC236}">
                  <a16:creationId xmlns:a16="http://schemas.microsoft.com/office/drawing/2014/main" id="{8CF8FD2A-4ADC-4A34-9DE0-6E8FC99DC3B9}"/>
                </a:ext>
              </a:extLst>
            </p:cNvPr>
            <p:cNvSpPr txBox="1"/>
            <p:nvPr/>
          </p:nvSpPr>
          <p:spPr>
            <a:xfrm>
              <a:off x="3695989" y="4792354"/>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秒</a:t>
              </a:r>
            </a:p>
          </p:txBody>
        </p:sp>
        <p:sp>
          <p:nvSpPr>
            <p:cNvPr id="194" name="矩形: 圓角 193">
              <a:extLst>
                <a:ext uri="{FF2B5EF4-FFF2-40B4-BE49-F238E27FC236}">
                  <a16:creationId xmlns:a16="http://schemas.microsoft.com/office/drawing/2014/main" id="{AB3959DB-EDCA-42CD-ACEB-4D8495B6313C}"/>
                </a:ext>
              </a:extLst>
            </p:cNvPr>
            <p:cNvSpPr/>
            <p:nvPr/>
          </p:nvSpPr>
          <p:spPr>
            <a:xfrm>
              <a:off x="3383185" y="4792354"/>
              <a:ext cx="335128" cy="197053"/>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文字方塊 194">
              <a:extLst>
                <a:ext uri="{FF2B5EF4-FFF2-40B4-BE49-F238E27FC236}">
                  <a16:creationId xmlns:a16="http://schemas.microsoft.com/office/drawing/2014/main" id="{66783AA2-166C-45DB-AC8F-FA25F28A2F2C}"/>
                </a:ext>
              </a:extLst>
            </p:cNvPr>
            <p:cNvSpPr txBox="1"/>
            <p:nvPr/>
          </p:nvSpPr>
          <p:spPr>
            <a:xfrm>
              <a:off x="589513" y="5046074"/>
              <a:ext cx="220925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活動進行時跑馬燈訊息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96" name="矩形: 圓角 195">
              <a:extLst>
                <a:ext uri="{FF2B5EF4-FFF2-40B4-BE49-F238E27FC236}">
                  <a16:creationId xmlns:a16="http://schemas.microsoft.com/office/drawing/2014/main" id="{185ACB1A-D5DC-41B4-8D4B-5639A97A42B6}"/>
                </a:ext>
              </a:extLst>
            </p:cNvPr>
            <p:cNvSpPr/>
            <p:nvPr/>
          </p:nvSpPr>
          <p:spPr>
            <a:xfrm>
              <a:off x="870130" y="5295310"/>
              <a:ext cx="3268145" cy="251901"/>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文字方塊 196">
              <a:extLst>
                <a:ext uri="{FF2B5EF4-FFF2-40B4-BE49-F238E27FC236}">
                  <a16:creationId xmlns:a16="http://schemas.microsoft.com/office/drawing/2014/main" id="{9BDC949E-35BC-4496-9C4C-A6CAB2A76ED5}"/>
                </a:ext>
              </a:extLst>
            </p:cNvPr>
            <p:cNvSpPr txBox="1"/>
            <p:nvPr/>
          </p:nvSpPr>
          <p:spPr>
            <a:xfrm>
              <a:off x="611171" y="5586982"/>
              <a:ext cx="1535998"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私訊中獎者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98" name="矩形: 圓角 197">
              <a:extLst>
                <a:ext uri="{FF2B5EF4-FFF2-40B4-BE49-F238E27FC236}">
                  <a16:creationId xmlns:a16="http://schemas.microsoft.com/office/drawing/2014/main" id="{A2353796-DAF1-4826-87E9-3F04D127F2B6}"/>
                </a:ext>
              </a:extLst>
            </p:cNvPr>
            <p:cNvSpPr/>
            <p:nvPr/>
          </p:nvSpPr>
          <p:spPr>
            <a:xfrm>
              <a:off x="854524" y="5825614"/>
              <a:ext cx="3268145" cy="479787"/>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59E042A3-2CE2-4930-B5F0-E7381B9B0287}"/>
                </a:ext>
              </a:extLst>
            </p:cNvPr>
            <p:cNvSpPr/>
            <p:nvPr/>
          </p:nvSpPr>
          <p:spPr>
            <a:xfrm>
              <a:off x="681899" y="4106752"/>
              <a:ext cx="3788217" cy="230832"/>
            </a:xfrm>
            <a:prstGeom prst="rect">
              <a:avLst/>
            </a:prstGeom>
          </p:spPr>
          <p:txBody>
            <a:bodyPr wrap="none">
              <a:spAutoFit/>
            </a:bodyPr>
            <a:lstStyle/>
            <a:p>
              <a:r>
                <a:rPr lang="zh-TW" altLang="en-US" sz="900" b="1" u="sng" dirty="0">
                  <a:solidFill>
                    <a:srgbClr val="44546A"/>
                  </a:solidFill>
                </a:rPr>
                <a:t>觀眾需將此方舟手揪直播連結「公開分享到個人頁面」，即符合資格！ </a:t>
              </a:r>
              <a:endParaRPr lang="zh-TW" altLang="en-US" dirty="0"/>
            </a:p>
          </p:txBody>
        </p:sp>
        <p:sp>
          <p:nvSpPr>
            <p:cNvPr id="207" name="矩形 206">
              <a:extLst>
                <a:ext uri="{FF2B5EF4-FFF2-40B4-BE49-F238E27FC236}">
                  <a16:creationId xmlns:a16="http://schemas.microsoft.com/office/drawing/2014/main" id="{EAAD73C9-1B0F-4C12-884A-3DBDF1BE49DE}"/>
                </a:ext>
              </a:extLst>
            </p:cNvPr>
            <p:cNvSpPr/>
            <p:nvPr/>
          </p:nvSpPr>
          <p:spPr>
            <a:xfrm>
              <a:off x="829462" y="5296081"/>
              <a:ext cx="3262432"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立即「公開分享」方舟手揪直播連結即可參加抽獎喲！</a:t>
              </a:r>
            </a:p>
          </p:txBody>
        </p:sp>
        <p:sp>
          <p:nvSpPr>
            <p:cNvPr id="212" name="矩形 211">
              <a:extLst>
                <a:ext uri="{FF2B5EF4-FFF2-40B4-BE49-F238E27FC236}">
                  <a16:creationId xmlns:a16="http://schemas.microsoft.com/office/drawing/2014/main" id="{F78926CB-4CE0-4D1D-8383-2CAE4C9AA830}"/>
                </a:ext>
              </a:extLst>
            </p:cNvPr>
            <p:cNvSpPr/>
            <p:nvPr/>
          </p:nvSpPr>
          <p:spPr>
            <a:xfrm>
              <a:off x="867971" y="5807562"/>
              <a:ext cx="2364750"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恭喜你中獎：</a:t>
              </a:r>
              <a:r>
                <a:rPr lang="zh-TW" altLang="en-US" sz="1000" u="sng" dirty="0">
                  <a:latin typeface="微軟正黑體" panose="020B0604030504040204" pitchFamily="34" charset="-120"/>
                  <a:ea typeface="微軟正黑體" panose="020B0604030504040204" pitchFamily="34" charset="-120"/>
                </a:rPr>
                <a:t>兔兔娃娃</a:t>
              </a:r>
              <a:r>
                <a:rPr lang="zh-TW" altLang="en-US" sz="1000" dirty="0">
                  <a:latin typeface="微軟正黑體" panose="020B0604030504040204" pitchFamily="34" charset="-120"/>
                  <a:ea typeface="微軟正黑體" panose="020B0604030504040204" pitchFamily="34" charset="-120"/>
                </a:rPr>
                <a:t>，請聯絡小編～</a:t>
              </a:r>
            </a:p>
          </p:txBody>
        </p:sp>
        <p:grpSp>
          <p:nvGrpSpPr>
            <p:cNvPr id="135" name="群組 134">
              <a:extLst>
                <a:ext uri="{FF2B5EF4-FFF2-40B4-BE49-F238E27FC236}">
                  <a16:creationId xmlns:a16="http://schemas.microsoft.com/office/drawing/2014/main" id="{1064DA66-B0A7-45FD-AF4C-1A9415E7507E}"/>
                </a:ext>
              </a:extLst>
            </p:cNvPr>
            <p:cNvGrpSpPr/>
            <p:nvPr/>
          </p:nvGrpSpPr>
          <p:grpSpPr>
            <a:xfrm>
              <a:off x="2135192" y="6419213"/>
              <a:ext cx="536174" cy="224717"/>
              <a:chOff x="3323080" y="6320221"/>
              <a:chExt cx="543740" cy="261652"/>
            </a:xfrm>
          </p:grpSpPr>
          <p:sp>
            <p:nvSpPr>
              <p:cNvPr id="136" name="矩形: 圓角 135">
                <a:extLst>
                  <a:ext uri="{FF2B5EF4-FFF2-40B4-BE49-F238E27FC236}">
                    <a16:creationId xmlns:a16="http://schemas.microsoft.com/office/drawing/2014/main" id="{FE617AD1-7913-4FF6-AECD-31378A099692}"/>
                  </a:ext>
                </a:extLst>
              </p:cNvPr>
              <p:cNvSpPr/>
              <p:nvPr/>
            </p:nvSpPr>
            <p:spPr>
              <a:xfrm>
                <a:off x="3323080" y="6343100"/>
                <a:ext cx="543740" cy="234028"/>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文字方塊 144">
                <a:extLst>
                  <a:ext uri="{FF2B5EF4-FFF2-40B4-BE49-F238E27FC236}">
                    <a16:creationId xmlns:a16="http://schemas.microsoft.com/office/drawing/2014/main" id="{705ADE56-B53C-4AE9-BF9E-9F0EAEF9CA40}"/>
                  </a:ext>
                </a:extLst>
              </p:cNvPr>
              <p:cNvSpPr txBox="1"/>
              <p:nvPr/>
            </p:nvSpPr>
            <p:spPr>
              <a:xfrm>
                <a:off x="3358260" y="6320221"/>
                <a:ext cx="473381" cy="261652"/>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sp>
          <p:nvSpPr>
            <p:cNvPr id="224" name="文字方塊 223">
              <a:extLst>
                <a:ext uri="{FF2B5EF4-FFF2-40B4-BE49-F238E27FC236}">
                  <a16:creationId xmlns:a16="http://schemas.microsoft.com/office/drawing/2014/main" id="{ED88E27C-7C94-4918-8164-DDC089248BE0}"/>
                </a:ext>
              </a:extLst>
            </p:cNvPr>
            <p:cNvSpPr txBox="1"/>
            <p:nvPr/>
          </p:nvSpPr>
          <p:spPr>
            <a:xfrm>
              <a:off x="580677" y="4327983"/>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選擇遊戲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grpSp>
          <p:nvGrpSpPr>
            <p:cNvPr id="225" name="群組 224">
              <a:extLst>
                <a:ext uri="{FF2B5EF4-FFF2-40B4-BE49-F238E27FC236}">
                  <a16:creationId xmlns:a16="http://schemas.microsoft.com/office/drawing/2014/main" id="{84EA96D2-22E6-40A7-9B03-21B831D061C2}"/>
                </a:ext>
              </a:extLst>
            </p:cNvPr>
            <p:cNvGrpSpPr/>
            <p:nvPr/>
          </p:nvGrpSpPr>
          <p:grpSpPr>
            <a:xfrm>
              <a:off x="1514990" y="4342461"/>
              <a:ext cx="659146" cy="206978"/>
              <a:chOff x="3943067" y="3462394"/>
              <a:chExt cx="659146" cy="206978"/>
            </a:xfrm>
          </p:grpSpPr>
          <p:sp>
            <p:nvSpPr>
              <p:cNvPr id="226" name="矩形 225">
                <a:extLst>
                  <a:ext uri="{FF2B5EF4-FFF2-40B4-BE49-F238E27FC236}">
                    <a16:creationId xmlns:a16="http://schemas.microsoft.com/office/drawing/2014/main" id="{1EEB1A57-2956-4AD4-972D-C97BB54AEF9B}"/>
                  </a:ext>
                </a:extLst>
              </p:cNvPr>
              <p:cNvSpPr/>
              <p:nvPr/>
            </p:nvSpPr>
            <p:spPr>
              <a:xfrm>
                <a:off x="3943067" y="3462394"/>
                <a:ext cx="659146" cy="206978"/>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等腰三角形 226">
                <a:extLst>
                  <a:ext uri="{FF2B5EF4-FFF2-40B4-BE49-F238E27FC236}">
                    <a16:creationId xmlns:a16="http://schemas.microsoft.com/office/drawing/2014/main" id="{89D8E7AD-82F1-4D47-B444-DC5E98303355}"/>
                  </a:ext>
                </a:extLst>
              </p:cNvPr>
              <p:cNvSpPr/>
              <p:nvPr/>
            </p:nvSpPr>
            <p:spPr>
              <a:xfrm rot="10800000">
                <a:off x="4478848" y="3536158"/>
                <a:ext cx="90575" cy="107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0" name="群組 9">
            <a:extLst>
              <a:ext uri="{FF2B5EF4-FFF2-40B4-BE49-F238E27FC236}">
                <a16:creationId xmlns:a16="http://schemas.microsoft.com/office/drawing/2014/main" id="{4DCE89C9-37FA-48E1-A81C-3DD8C5643814}"/>
              </a:ext>
            </a:extLst>
          </p:cNvPr>
          <p:cNvGrpSpPr/>
          <p:nvPr/>
        </p:nvGrpSpPr>
        <p:grpSpPr>
          <a:xfrm>
            <a:off x="4773554" y="3663907"/>
            <a:ext cx="3750461" cy="3139228"/>
            <a:chOff x="4773554" y="3663907"/>
            <a:chExt cx="3750461" cy="3139228"/>
          </a:xfrm>
        </p:grpSpPr>
        <p:sp>
          <p:nvSpPr>
            <p:cNvPr id="175" name="文字方塊 174">
              <a:extLst>
                <a:ext uri="{FF2B5EF4-FFF2-40B4-BE49-F238E27FC236}">
                  <a16:creationId xmlns:a16="http://schemas.microsoft.com/office/drawing/2014/main" id="{899CF773-54FE-4957-9BD3-0C08A48AD986}"/>
                </a:ext>
              </a:extLst>
            </p:cNvPr>
            <p:cNvSpPr txBox="1"/>
            <p:nvPr/>
          </p:nvSpPr>
          <p:spPr>
            <a:xfrm>
              <a:off x="5823896" y="3663907"/>
              <a:ext cx="647029" cy="386006"/>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確認</a:t>
              </a:r>
              <a:endParaRPr lang="en-US" altLang="zh-TW" sz="1200" b="1" dirty="0">
                <a:latin typeface="微軟正黑體" panose="020B0604030504040204" pitchFamily="34" charset="-120"/>
                <a:ea typeface="微軟正黑體" panose="020B0604030504040204" pitchFamily="34" charset="-120"/>
              </a:endParaRPr>
            </a:p>
          </p:txBody>
        </p:sp>
        <p:sp>
          <p:nvSpPr>
            <p:cNvPr id="137" name="文字方塊 136">
              <a:extLst>
                <a:ext uri="{FF2B5EF4-FFF2-40B4-BE49-F238E27FC236}">
                  <a16:creationId xmlns:a16="http://schemas.microsoft.com/office/drawing/2014/main" id="{B46B7F82-D169-496B-B814-947BBA1D407B}"/>
                </a:ext>
              </a:extLst>
            </p:cNvPr>
            <p:cNvSpPr txBox="1"/>
            <p:nvPr/>
          </p:nvSpPr>
          <p:spPr>
            <a:xfrm>
              <a:off x="6813863" y="3714005"/>
              <a:ext cx="364797" cy="428896"/>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138" name="文字方塊 137">
              <a:extLst>
                <a:ext uri="{FF2B5EF4-FFF2-40B4-BE49-F238E27FC236}">
                  <a16:creationId xmlns:a16="http://schemas.microsoft.com/office/drawing/2014/main" id="{31ED53EB-A27E-4838-AEA3-7A90D7D158FD}"/>
                </a:ext>
              </a:extLst>
            </p:cNvPr>
            <p:cNvSpPr txBox="1"/>
            <p:nvPr/>
          </p:nvSpPr>
          <p:spPr>
            <a:xfrm>
              <a:off x="6824686" y="4250183"/>
              <a:ext cx="364797" cy="428896"/>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139" name="矩形 138">
              <a:extLst>
                <a:ext uri="{FF2B5EF4-FFF2-40B4-BE49-F238E27FC236}">
                  <a16:creationId xmlns:a16="http://schemas.microsoft.com/office/drawing/2014/main" id="{2C3CED35-94AA-4F06-9501-5D7EC541E932}"/>
                </a:ext>
              </a:extLst>
            </p:cNvPr>
            <p:cNvSpPr/>
            <p:nvPr/>
          </p:nvSpPr>
          <p:spPr>
            <a:xfrm>
              <a:off x="4773554" y="3677699"/>
              <a:ext cx="3750461" cy="3125436"/>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文字方塊 139">
              <a:extLst>
                <a:ext uri="{FF2B5EF4-FFF2-40B4-BE49-F238E27FC236}">
                  <a16:creationId xmlns:a16="http://schemas.microsoft.com/office/drawing/2014/main" id="{4ADE74F8-95E9-421D-988C-8C3738823957}"/>
                </a:ext>
              </a:extLst>
            </p:cNvPr>
            <p:cNvSpPr txBox="1"/>
            <p:nvPr/>
          </p:nvSpPr>
          <p:spPr>
            <a:xfrm>
              <a:off x="8223365" y="3678674"/>
              <a:ext cx="300650" cy="338554"/>
            </a:xfrm>
            <a:prstGeom prst="rect">
              <a:avLst/>
            </a:prstGeom>
            <a:noFill/>
          </p:spPr>
          <p:txBody>
            <a:bodyPr wrap="square" rtlCol="0">
              <a:spAutoFit/>
            </a:bodyPr>
            <a:lstStyle/>
            <a:p>
              <a:r>
                <a:rPr lang="en-US" altLang="zh-TW" sz="1600" dirty="0"/>
                <a:t>X</a:t>
              </a:r>
              <a:endParaRPr lang="zh-TW" altLang="en-US" sz="1600" dirty="0"/>
            </a:p>
          </p:txBody>
        </p:sp>
        <p:sp>
          <p:nvSpPr>
            <p:cNvPr id="120" name="矩形 119">
              <a:extLst>
                <a:ext uri="{FF2B5EF4-FFF2-40B4-BE49-F238E27FC236}">
                  <a16:creationId xmlns:a16="http://schemas.microsoft.com/office/drawing/2014/main" id="{88DFD4D3-25DF-4FAD-BBC4-AC1E7EE3A51C}"/>
                </a:ext>
              </a:extLst>
            </p:cNvPr>
            <p:cNvSpPr/>
            <p:nvPr/>
          </p:nvSpPr>
          <p:spPr>
            <a:xfrm>
              <a:off x="6506073" y="3684187"/>
              <a:ext cx="595035" cy="338554"/>
            </a:xfrm>
            <a:prstGeom prst="rect">
              <a:avLst/>
            </a:prstGeom>
          </p:spPr>
          <p:txBody>
            <a:bodyPr wrap="none">
              <a:spAutoFit/>
            </a:bodyPr>
            <a:lstStyle/>
            <a:p>
              <a:r>
                <a:rPr lang="zh-TW" altLang="en-US" sz="1600" b="1" dirty="0">
                  <a:highlight>
                    <a:srgbClr val="FFCC99"/>
                  </a:highlight>
                  <a:latin typeface="微軟正黑體" panose="020B0604030504040204" pitchFamily="34" charset="-120"/>
                  <a:ea typeface="微軟正黑體" panose="020B0604030504040204" pitchFamily="34" charset="-120"/>
                </a:rPr>
                <a:t>投票</a:t>
              </a:r>
            </a:p>
          </p:txBody>
        </p:sp>
        <p:sp>
          <p:nvSpPr>
            <p:cNvPr id="121" name="文字方塊 120">
              <a:extLst>
                <a:ext uri="{FF2B5EF4-FFF2-40B4-BE49-F238E27FC236}">
                  <a16:creationId xmlns:a16="http://schemas.microsoft.com/office/drawing/2014/main" id="{2B2602F0-3242-4CAD-A035-AD11009DE684}"/>
                </a:ext>
              </a:extLst>
            </p:cNvPr>
            <p:cNvSpPr txBox="1"/>
            <p:nvPr/>
          </p:nvSpPr>
          <p:spPr>
            <a:xfrm>
              <a:off x="4852674" y="4460870"/>
              <a:ext cx="1491114"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遊戲倒數計時器</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個</a:t>
              </a:r>
            </a:p>
          </p:txBody>
        </p:sp>
        <p:sp>
          <p:nvSpPr>
            <p:cNvPr id="122" name="矩形: 圓角 121">
              <a:extLst>
                <a:ext uri="{FF2B5EF4-FFF2-40B4-BE49-F238E27FC236}">
                  <a16:creationId xmlns:a16="http://schemas.microsoft.com/office/drawing/2014/main" id="{8B62B1CF-1834-428C-94A1-60E37BDE45EF}"/>
                </a:ext>
              </a:extLst>
            </p:cNvPr>
            <p:cNvSpPr/>
            <p:nvPr/>
          </p:nvSpPr>
          <p:spPr>
            <a:xfrm>
              <a:off x="6309471" y="4498285"/>
              <a:ext cx="365934"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a:extLst>
                <a:ext uri="{FF2B5EF4-FFF2-40B4-BE49-F238E27FC236}">
                  <a16:creationId xmlns:a16="http://schemas.microsoft.com/office/drawing/2014/main" id="{638053D0-9A7C-4B23-BBBB-D2F72079B3B1}"/>
                </a:ext>
              </a:extLst>
            </p:cNvPr>
            <p:cNvSpPr txBox="1"/>
            <p:nvPr/>
          </p:nvSpPr>
          <p:spPr>
            <a:xfrm>
              <a:off x="6629807" y="4456663"/>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小時</a:t>
              </a:r>
            </a:p>
          </p:txBody>
        </p:sp>
        <p:sp>
          <p:nvSpPr>
            <p:cNvPr id="124" name="矩形: 圓角 123">
              <a:extLst>
                <a:ext uri="{FF2B5EF4-FFF2-40B4-BE49-F238E27FC236}">
                  <a16:creationId xmlns:a16="http://schemas.microsoft.com/office/drawing/2014/main" id="{604E0F61-580A-41AC-8924-6227F94AF78E}"/>
                </a:ext>
              </a:extLst>
            </p:cNvPr>
            <p:cNvSpPr/>
            <p:nvPr/>
          </p:nvSpPr>
          <p:spPr>
            <a:xfrm>
              <a:off x="7014167" y="4478947"/>
              <a:ext cx="335128"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文字方塊 124">
              <a:extLst>
                <a:ext uri="{FF2B5EF4-FFF2-40B4-BE49-F238E27FC236}">
                  <a16:creationId xmlns:a16="http://schemas.microsoft.com/office/drawing/2014/main" id="{445BA075-0AD2-4699-AB2B-0515B9F5046B}"/>
                </a:ext>
              </a:extLst>
            </p:cNvPr>
            <p:cNvSpPr txBox="1"/>
            <p:nvPr/>
          </p:nvSpPr>
          <p:spPr>
            <a:xfrm>
              <a:off x="7325159" y="4478946"/>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分</a:t>
              </a:r>
            </a:p>
          </p:txBody>
        </p:sp>
        <p:sp>
          <p:nvSpPr>
            <p:cNvPr id="126" name="文字方塊 125">
              <a:extLst>
                <a:ext uri="{FF2B5EF4-FFF2-40B4-BE49-F238E27FC236}">
                  <a16:creationId xmlns:a16="http://schemas.microsoft.com/office/drawing/2014/main" id="{EDF5D28C-C741-4B00-9991-09C4800A49F8}"/>
                </a:ext>
              </a:extLst>
            </p:cNvPr>
            <p:cNvSpPr txBox="1"/>
            <p:nvPr/>
          </p:nvSpPr>
          <p:spPr>
            <a:xfrm>
              <a:off x="7896297" y="4473990"/>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秒</a:t>
              </a:r>
            </a:p>
          </p:txBody>
        </p:sp>
        <p:sp>
          <p:nvSpPr>
            <p:cNvPr id="127" name="矩形: 圓角 126">
              <a:extLst>
                <a:ext uri="{FF2B5EF4-FFF2-40B4-BE49-F238E27FC236}">
                  <a16:creationId xmlns:a16="http://schemas.microsoft.com/office/drawing/2014/main" id="{20C769B5-3BDD-44D4-87FB-D56D293134A1}"/>
                </a:ext>
              </a:extLst>
            </p:cNvPr>
            <p:cNvSpPr/>
            <p:nvPr/>
          </p:nvSpPr>
          <p:spPr>
            <a:xfrm>
              <a:off x="7576040" y="4471371"/>
              <a:ext cx="335128" cy="197053"/>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文字方塊 127">
              <a:extLst>
                <a:ext uri="{FF2B5EF4-FFF2-40B4-BE49-F238E27FC236}">
                  <a16:creationId xmlns:a16="http://schemas.microsoft.com/office/drawing/2014/main" id="{26D137ED-E787-4368-AD48-22AF821F2DFB}"/>
                </a:ext>
              </a:extLst>
            </p:cNvPr>
            <p:cNvSpPr txBox="1"/>
            <p:nvPr/>
          </p:nvSpPr>
          <p:spPr>
            <a:xfrm>
              <a:off x="4859283" y="5945553"/>
              <a:ext cx="220925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活動進行時跑馬燈訊息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29" name="矩形: 圓角 128">
              <a:extLst>
                <a:ext uri="{FF2B5EF4-FFF2-40B4-BE49-F238E27FC236}">
                  <a16:creationId xmlns:a16="http://schemas.microsoft.com/office/drawing/2014/main" id="{7DDD8848-E88F-4801-87FF-DCB734309B9A}"/>
                </a:ext>
              </a:extLst>
            </p:cNvPr>
            <p:cNvSpPr/>
            <p:nvPr/>
          </p:nvSpPr>
          <p:spPr>
            <a:xfrm>
              <a:off x="5113168" y="6172092"/>
              <a:ext cx="3268145"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文字方塊 181">
              <a:extLst>
                <a:ext uri="{FF2B5EF4-FFF2-40B4-BE49-F238E27FC236}">
                  <a16:creationId xmlns:a16="http://schemas.microsoft.com/office/drawing/2014/main" id="{B88C682D-1A12-46A0-87FB-FD18A1D4CB87}"/>
                </a:ext>
              </a:extLst>
            </p:cNvPr>
            <p:cNvSpPr txBox="1"/>
            <p:nvPr/>
          </p:nvSpPr>
          <p:spPr>
            <a:xfrm>
              <a:off x="4854306" y="4215071"/>
              <a:ext cx="1138442"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投票主題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83" name="矩形: 圓角 182">
              <a:extLst>
                <a:ext uri="{FF2B5EF4-FFF2-40B4-BE49-F238E27FC236}">
                  <a16:creationId xmlns:a16="http://schemas.microsoft.com/office/drawing/2014/main" id="{637C77D8-1D9D-4DCD-98DA-D3E995D6891A}"/>
                </a:ext>
              </a:extLst>
            </p:cNvPr>
            <p:cNvSpPr/>
            <p:nvPr/>
          </p:nvSpPr>
          <p:spPr>
            <a:xfrm>
              <a:off x="5717613" y="4233893"/>
              <a:ext cx="2393884"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文字方塊 183">
              <a:extLst>
                <a:ext uri="{FF2B5EF4-FFF2-40B4-BE49-F238E27FC236}">
                  <a16:creationId xmlns:a16="http://schemas.microsoft.com/office/drawing/2014/main" id="{1CBD78EF-E8E3-4647-8B76-0BBB77106731}"/>
                </a:ext>
              </a:extLst>
            </p:cNvPr>
            <p:cNvSpPr txBox="1"/>
            <p:nvPr/>
          </p:nvSpPr>
          <p:spPr>
            <a:xfrm>
              <a:off x="4857888" y="4766052"/>
              <a:ext cx="89639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投票選項</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pic>
          <p:nvPicPr>
            <p:cNvPr id="185" name="圖片 184">
              <a:extLst>
                <a:ext uri="{FF2B5EF4-FFF2-40B4-BE49-F238E27FC236}">
                  <a16:creationId xmlns:a16="http://schemas.microsoft.com/office/drawing/2014/main" id="{50DEEFE9-6293-4845-BBD1-70FAB22C8296}"/>
                </a:ext>
              </a:extLst>
            </p:cNvPr>
            <p:cNvPicPr>
              <a:picLocks noChangeAspect="1"/>
            </p:cNvPicPr>
            <p:nvPr/>
          </p:nvPicPr>
          <p:blipFill>
            <a:blip r:embed="rId2"/>
            <a:stretch>
              <a:fillRect/>
            </a:stretch>
          </p:blipFill>
          <p:spPr>
            <a:xfrm>
              <a:off x="5306087" y="5018831"/>
              <a:ext cx="2530403" cy="900482"/>
            </a:xfrm>
            <a:prstGeom prst="rect">
              <a:avLst/>
            </a:prstGeom>
          </p:spPr>
        </p:pic>
        <p:sp>
          <p:nvSpPr>
            <p:cNvPr id="186" name="矩形 185">
              <a:extLst>
                <a:ext uri="{FF2B5EF4-FFF2-40B4-BE49-F238E27FC236}">
                  <a16:creationId xmlns:a16="http://schemas.microsoft.com/office/drawing/2014/main" id="{1C1D0C38-1F6D-4C39-AE82-259FC0008E6C}"/>
                </a:ext>
              </a:extLst>
            </p:cNvPr>
            <p:cNvSpPr/>
            <p:nvPr/>
          </p:nvSpPr>
          <p:spPr>
            <a:xfrm>
              <a:off x="5603307" y="4768693"/>
              <a:ext cx="1107996" cy="230832"/>
            </a:xfrm>
            <a:prstGeom prst="rect">
              <a:avLst/>
            </a:prstGeom>
          </p:spPr>
          <p:txBody>
            <a:bodyPr wrap="none">
              <a:spAutoFit/>
            </a:bodyPr>
            <a:lstStyle/>
            <a:p>
              <a:r>
                <a:rPr lang="zh-TW" altLang="en-US" sz="900" b="1" u="sng" dirty="0">
                  <a:solidFill>
                    <a:schemeClr val="tx2"/>
                  </a:solidFill>
                  <a:latin typeface="微軟正黑體" panose="020B0604030504040204" pitchFamily="34" charset="-120"/>
                  <a:ea typeface="微軟正黑體" panose="020B0604030504040204" pitchFamily="34" charset="-120"/>
                </a:rPr>
                <a:t>投票項目至少兩項</a:t>
              </a:r>
            </a:p>
          </p:txBody>
        </p:sp>
        <p:sp>
          <p:nvSpPr>
            <p:cNvPr id="210" name="矩形 209">
              <a:extLst>
                <a:ext uri="{FF2B5EF4-FFF2-40B4-BE49-F238E27FC236}">
                  <a16:creationId xmlns:a16="http://schemas.microsoft.com/office/drawing/2014/main" id="{04200607-B959-45D6-816F-A21581832047}"/>
                </a:ext>
              </a:extLst>
            </p:cNvPr>
            <p:cNvSpPr/>
            <p:nvPr/>
          </p:nvSpPr>
          <p:spPr>
            <a:xfrm>
              <a:off x="5153169" y="6154805"/>
              <a:ext cx="1980029"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按下表情符號即可參加投票喔。</a:t>
              </a:r>
            </a:p>
          </p:txBody>
        </p:sp>
        <p:grpSp>
          <p:nvGrpSpPr>
            <p:cNvPr id="173" name="群組 172">
              <a:extLst>
                <a:ext uri="{FF2B5EF4-FFF2-40B4-BE49-F238E27FC236}">
                  <a16:creationId xmlns:a16="http://schemas.microsoft.com/office/drawing/2014/main" id="{51D73BE6-DA18-4221-A5DD-599BBC2A55D7}"/>
                </a:ext>
              </a:extLst>
            </p:cNvPr>
            <p:cNvGrpSpPr/>
            <p:nvPr/>
          </p:nvGrpSpPr>
          <p:grpSpPr>
            <a:xfrm>
              <a:off x="6509767" y="6486704"/>
              <a:ext cx="536174" cy="224717"/>
              <a:chOff x="3323080" y="6320221"/>
              <a:chExt cx="543740" cy="261652"/>
            </a:xfrm>
          </p:grpSpPr>
          <p:sp>
            <p:nvSpPr>
              <p:cNvPr id="187" name="矩形: 圓角 186">
                <a:extLst>
                  <a:ext uri="{FF2B5EF4-FFF2-40B4-BE49-F238E27FC236}">
                    <a16:creationId xmlns:a16="http://schemas.microsoft.com/office/drawing/2014/main" id="{3921DA7A-2631-4DC6-B411-C4545D6392C6}"/>
                  </a:ext>
                </a:extLst>
              </p:cNvPr>
              <p:cNvSpPr/>
              <p:nvPr/>
            </p:nvSpPr>
            <p:spPr>
              <a:xfrm>
                <a:off x="3323080" y="6343100"/>
                <a:ext cx="543740" cy="234028"/>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文字方塊 187">
                <a:extLst>
                  <a:ext uri="{FF2B5EF4-FFF2-40B4-BE49-F238E27FC236}">
                    <a16:creationId xmlns:a16="http://schemas.microsoft.com/office/drawing/2014/main" id="{D1DAA9C9-A185-4105-A67D-A7E47E032362}"/>
                  </a:ext>
                </a:extLst>
              </p:cNvPr>
              <p:cNvSpPr txBox="1"/>
              <p:nvPr/>
            </p:nvSpPr>
            <p:spPr>
              <a:xfrm>
                <a:off x="3358260" y="6320221"/>
                <a:ext cx="473381" cy="261652"/>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sp>
          <p:nvSpPr>
            <p:cNvPr id="228" name="文字方塊 227">
              <a:extLst>
                <a:ext uri="{FF2B5EF4-FFF2-40B4-BE49-F238E27FC236}">
                  <a16:creationId xmlns:a16="http://schemas.microsoft.com/office/drawing/2014/main" id="{C8B62C41-F89F-4FE1-974E-0A1D6A3F5920}"/>
                </a:ext>
              </a:extLst>
            </p:cNvPr>
            <p:cNvSpPr txBox="1"/>
            <p:nvPr/>
          </p:nvSpPr>
          <p:spPr>
            <a:xfrm>
              <a:off x="4834412" y="3987494"/>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選擇遊戲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grpSp>
          <p:nvGrpSpPr>
            <p:cNvPr id="229" name="群組 228">
              <a:extLst>
                <a:ext uri="{FF2B5EF4-FFF2-40B4-BE49-F238E27FC236}">
                  <a16:creationId xmlns:a16="http://schemas.microsoft.com/office/drawing/2014/main" id="{3F3DB4E1-07FD-4172-82A1-2EEC940ADBA2}"/>
                </a:ext>
              </a:extLst>
            </p:cNvPr>
            <p:cNvGrpSpPr/>
            <p:nvPr/>
          </p:nvGrpSpPr>
          <p:grpSpPr>
            <a:xfrm>
              <a:off x="5734836" y="4006578"/>
              <a:ext cx="659146" cy="206978"/>
              <a:chOff x="3943067" y="3462394"/>
              <a:chExt cx="659146" cy="206978"/>
            </a:xfrm>
          </p:grpSpPr>
          <p:sp>
            <p:nvSpPr>
              <p:cNvPr id="230" name="矩形 229">
                <a:extLst>
                  <a:ext uri="{FF2B5EF4-FFF2-40B4-BE49-F238E27FC236}">
                    <a16:creationId xmlns:a16="http://schemas.microsoft.com/office/drawing/2014/main" id="{A23E25BC-6A91-480E-8CC5-4A309B348103}"/>
                  </a:ext>
                </a:extLst>
              </p:cNvPr>
              <p:cNvSpPr/>
              <p:nvPr/>
            </p:nvSpPr>
            <p:spPr>
              <a:xfrm>
                <a:off x="3943067" y="3462394"/>
                <a:ext cx="659146" cy="206978"/>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等腰三角形 230">
                <a:extLst>
                  <a:ext uri="{FF2B5EF4-FFF2-40B4-BE49-F238E27FC236}">
                    <a16:creationId xmlns:a16="http://schemas.microsoft.com/office/drawing/2014/main" id="{F380696D-23D6-4180-88A4-436A71F09D01}"/>
                  </a:ext>
                </a:extLst>
              </p:cNvPr>
              <p:cNvSpPr/>
              <p:nvPr/>
            </p:nvSpPr>
            <p:spPr>
              <a:xfrm rot="10800000">
                <a:off x="4478848" y="3536158"/>
                <a:ext cx="90575" cy="107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32" name="文字方塊 231">
            <a:extLst>
              <a:ext uri="{FF2B5EF4-FFF2-40B4-BE49-F238E27FC236}">
                <a16:creationId xmlns:a16="http://schemas.microsoft.com/office/drawing/2014/main" id="{020D81C2-DA63-4C52-8E12-0A8B7D498EB2}"/>
              </a:ext>
            </a:extLst>
          </p:cNvPr>
          <p:cNvSpPr txBox="1"/>
          <p:nvPr/>
        </p:nvSpPr>
        <p:spPr>
          <a:xfrm>
            <a:off x="9106028" y="428641"/>
            <a:ext cx="3167047" cy="6247864"/>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選擇遊戲下拉式選單</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選擇項目後，下方出現對應內容。</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公開分享</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終極密碼</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關鍵字</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好友</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投票</a:t>
            </a: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選空白填寫欄</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獎品名稱</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獎品名額</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抽獎項目</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公開分享</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提醒文字顯示</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觀眾需將此方舟手揪直播連結「公開分享到個人頁面」，即符合資格！ </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終極密碼</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提醒文字顯示</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設定</a:t>
            </a:r>
            <a:r>
              <a:rPr lang="en-US" altLang="zh-TW" sz="1000" dirty="0">
                <a:latin typeface="微軟正黑體" panose="020B0604030504040204" pitchFamily="34" charset="-120"/>
                <a:ea typeface="微軟正黑體" panose="020B0604030504040204" pitchFamily="34" charset="-120"/>
              </a:rPr>
              <a:t>1~1000</a:t>
            </a:r>
            <a:r>
              <a:rPr lang="zh-TW" altLang="en-US" sz="1000" dirty="0">
                <a:latin typeface="微軟正黑體" panose="020B0604030504040204" pitchFamily="34" charset="-120"/>
                <a:ea typeface="微軟正黑體" panose="020B0604030504040204" pitchFamily="34" charset="-120"/>
              </a:rPr>
              <a:t>之間的數字，觀眾猜中後，畫面直接顯示中獎人！</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數字區間欄</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答案欄</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關鍵字</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好友</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可選擇單選關鍵字或</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好友，抑或一起選擇。</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留言須包含</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空白填寫欄</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標記好友數</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空白填寫欄</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倒數計時器</a:t>
            </a: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活動進行時跑馬燈</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內容欄中，系統固定顯示下列文字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用戶可自行更改</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，依抽獎項目對應內容。</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公開分享</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立即「公開分享」方舟手揪直播連結即可參加抽獎喲！</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終極密碼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留言 </a:t>
            </a:r>
            <a:r>
              <a:rPr lang="en-US" altLang="zh-TW" sz="1000" dirty="0">
                <a:latin typeface="微軟正黑體" panose="020B0604030504040204" pitchFamily="34" charset="-120"/>
                <a:ea typeface="微軟正黑體" panose="020B0604030504040204" pitchFamily="34" charset="-120"/>
              </a:rPr>
              <a:t>1 ~ 1000 </a:t>
            </a:r>
            <a:r>
              <a:rPr lang="zh-TW" altLang="en-US" sz="1000" dirty="0">
                <a:latin typeface="微軟正黑體" panose="020B0604030504040204" pitchFamily="34" charset="-120"/>
                <a:ea typeface="微軟正黑體" panose="020B0604030504040204" pitchFamily="34" charset="-120"/>
              </a:rPr>
              <a:t>的數字即可參加抽獎喔</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關鍵字</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好友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留言</a:t>
            </a:r>
            <a:r>
              <a:rPr lang="zh-TW" altLang="en-US" sz="1000" u="sng" dirty="0">
                <a:latin typeface="微軟正黑體" panose="020B0604030504040204" pitchFamily="34" charset="-120"/>
                <a:ea typeface="微軟正黑體" panose="020B0604030504040204" pitchFamily="34" charset="-120"/>
              </a:rPr>
              <a:t>今天一起買</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你的好友一起，即可參加抽獎喔。</a:t>
            </a:r>
            <a:endParaRPr lang="en-US" altLang="zh-TW" sz="1000" dirty="0">
              <a:latin typeface="微軟正黑體" panose="020B0604030504040204" pitchFamily="34" charset="-120"/>
              <a:ea typeface="微軟正黑體" panose="020B0604030504040204" pitchFamily="34" charset="-120"/>
            </a:endParaRPr>
          </a:p>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私訊中獎者內容欄</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內容欄中，系統固定顯示下列文字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用戶可自行更改</a:t>
            </a:r>
            <a:r>
              <a:rPr lang="en-US" altLang="zh-TW" sz="1000" dirty="0">
                <a:latin typeface="微軟正黑體" panose="020B0604030504040204" pitchFamily="34" charset="-120"/>
                <a:ea typeface="微軟正黑體" panose="020B0604030504040204" pitchFamily="34" charset="-120"/>
              </a:rPr>
              <a:t>)-</a:t>
            </a:r>
          </a:p>
          <a:p>
            <a:pPr lvl="1"/>
            <a:r>
              <a:rPr lang="zh-TW" altLang="en-US" sz="1000" dirty="0">
                <a:latin typeface="微軟正黑體" panose="020B0604030504040204" pitchFamily="34" charset="-120"/>
                <a:ea typeface="微軟正黑體" panose="020B0604030504040204" pitchFamily="34" charset="-120"/>
              </a:rPr>
              <a:t>      恭喜你中獎：兔兔娃娃，請聯絡小編～</a:t>
            </a:r>
          </a:p>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點選儲存按鍵，該遊戲項目將於遊戲活動列表中顯示。</a:t>
            </a:r>
            <a:endParaRPr lang="en-US" altLang="zh-TW" sz="1000" dirty="0">
              <a:latin typeface="微軟正黑體" panose="020B0604030504040204" pitchFamily="34" charset="-120"/>
              <a:ea typeface="微軟正黑體" panose="020B0604030504040204" pitchFamily="34" charset="-120"/>
            </a:endParaRPr>
          </a:p>
        </p:txBody>
      </p:sp>
      <p:sp>
        <p:nvSpPr>
          <p:cNvPr id="233" name="文字方塊 232">
            <a:extLst>
              <a:ext uri="{FF2B5EF4-FFF2-40B4-BE49-F238E27FC236}">
                <a16:creationId xmlns:a16="http://schemas.microsoft.com/office/drawing/2014/main" id="{B12A1DE5-D715-41A8-8F49-7E190304EF3C}"/>
              </a:ext>
            </a:extLst>
          </p:cNvPr>
          <p:cNvSpPr txBox="1"/>
          <p:nvPr/>
        </p:nvSpPr>
        <p:spPr>
          <a:xfrm>
            <a:off x="9176471" y="30572"/>
            <a:ext cx="2945575" cy="369332"/>
          </a:xfrm>
          <a:prstGeom prst="rect">
            <a:avLst/>
          </a:prstGeom>
          <a:noFill/>
        </p:spPr>
        <p:txBody>
          <a:bodyPr wrap="square" rtlCol="0">
            <a:spAutoFit/>
          </a:bodyPr>
          <a:lstStyle/>
          <a:p>
            <a:r>
              <a:rPr lang="zh-TW" altLang="en-US" sz="1400" b="1" dirty="0">
                <a:latin typeface="微軟正黑體" panose="020B0604030504040204" pitchFamily="34" charset="-120"/>
                <a:ea typeface="微軟正黑體" panose="020B0604030504040204" pitchFamily="34" charset="-120"/>
              </a:rPr>
              <a:t>遊戲活動新增</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修改彈跳視窗</a:t>
            </a:r>
            <a:r>
              <a:rPr lang="en-US" altLang="zh-TW" sz="1400"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抽獎</a:t>
            </a:r>
            <a:endParaRPr lang="zh-TW" altLang="en-US" sz="1400" b="1" dirty="0">
              <a:latin typeface="微軟正黑體" panose="020B0604030504040204" pitchFamily="34" charset="-120"/>
              <a:ea typeface="微軟正黑體" panose="020B0604030504040204" pitchFamily="34" charset="-120"/>
            </a:endParaRPr>
          </a:p>
        </p:txBody>
      </p:sp>
      <p:sp>
        <p:nvSpPr>
          <p:cNvPr id="234" name="文字方塊 233">
            <a:extLst>
              <a:ext uri="{FF2B5EF4-FFF2-40B4-BE49-F238E27FC236}">
                <a16:creationId xmlns:a16="http://schemas.microsoft.com/office/drawing/2014/main" id="{ADB2AEE2-04A1-40C2-B86D-09E9B0B5D38B}"/>
              </a:ext>
            </a:extLst>
          </p:cNvPr>
          <p:cNvSpPr txBox="1"/>
          <p:nvPr/>
        </p:nvSpPr>
        <p:spPr>
          <a:xfrm>
            <a:off x="8280476" y="143269"/>
            <a:ext cx="300650" cy="338554"/>
          </a:xfrm>
          <a:prstGeom prst="rect">
            <a:avLst/>
          </a:prstGeom>
          <a:noFill/>
        </p:spPr>
        <p:txBody>
          <a:bodyPr wrap="square" rtlCol="0">
            <a:spAutoFit/>
          </a:bodyPr>
          <a:lstStyle/>
          <a:p>
            <a:r>
              <a:rPr lang="en-US" altLang="zh-TW" sz="1600" dirty="0"/>
              <a:t>X</a:t>
            </a:r>
            <a:endParaRPr lang="zh-TW" altLang="en-US" sz="1600" dirty="0"/>
          </a:p>
        </p:txBody>
      </p:sp>
    </p:spTree>
    <p:extLst>
      <p:ext uri="{BB962C8B-B14F-4D97-AF65-F5344CB8AC3E}">
        <p14:creationId xmlns:p14="http://schemas.microsoft.com/office/powerpoint/2010/main" val="791895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字方塊 105">
            <a:extLst>
              <a:ext uri="{FF2B5EF4-FFF2-40B4-BE49-F238E27FC236}">
                <a16:creationId xmlns:a16="http://schemas.microsoft.com/office/drawing/2014/main" id="{D03AF762-2E8D-4254-8D7C-A62EDE34C411}"/>
              </a:ext>
            </a:extLst>
          </p:cNvPr>
          <p:cNvSpPr txBox="1"/>
          <p:nvPr/>
        </p:nvSpPr>
        <p:spPr>
          <a:xfrm>
            <a:off x="2528165" y="390518"/>
            <a:ext cx="364797" cy="428896"/>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108" name="矩形 107">
            <a:extLst>
              <a:ext uri="{FF2B5EF4-FFF2-40B4-BE49-F238E27FC236}">
                <a16:creationId xmlns:a16="http://schemas.microsoft.com/office/drawing/2014/main" id="{462329DF-C563-4769-ADD4-16AF0C9C310A}"/>
              </a:ext>
            </a:extLst>
          </p:cNvPr>
          <p:cNvSpPr/>
          <p:nvPr/>
        </p:nvSpPr>
        <p:spPr>
          <a:xfrm>
            <a:off x="671216" y="227029"/>
            <a:ext cx="3750461" cy="3347027"/>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文字方塊 108">
            <a:extLst>
              <a:ext uri="{FF2B5EF4-FFF2-40B4-BE49-F238E27FC236}">
                <a16:creationId xmlns:a16="http://schemas.microsoft.com/office/drawing/2014/main" id="{557D0C54-F976-4DBF-A5D6-497468425707}"/>
              </a:ext>
            </a:extLst>
          </p:cNvPr>
          <p:cNvSpPr txBox="1"/>
          <p:nvPr/>
        </p:nvSpPr>
        <p:spPr>
          <a:xfrm>
            <a:off x="4078208" y="117221"/>
            <a:ext cx="300650" cy="338554"/>
          </a:xfrm>
          <a:prstGeom prst="rect">
            <a:avLst/>
          </a:prstGeom>
          <a:noFill/>
        </p:spPr>
        <p:txBody>
          <a:bodyPr wrap="square" rtlCol="0">
            <a:spAutoFit/>
          </a:bodyPr>
          <a:lstStyle/>
          <a:p>
            <a:r>
              <a:rPr lang="en-US" altLang="zh-TW" sz="1600" dirty="0"/>
              <a:t>X</a:t>
            </a:r>
            <a:endParaRPr lang="zh-TW" altLang="en-US" sz="1600" dirty="0"/>
          </a:p>
        </p:txBody>
      </p:sp>
      <p:grpSp>
        <p:nvGrpSpPr>
          <p:cNvPr id="110" name="群組 109">
            <a:extLst>
              <a:ext uri="{FF2B5EF4-FFF2-40B4-BE49-F238E27FC236}">
                <a16:creationId xmlns:a16="http://schemas.microsoft.com/office/drawing/2014/main" id="{35F6892D-01B1-4C20-8C7F-2BF90ABC1DB7}"/>
              </a:ext>
            </a:extLst>
          </p:cNvPr>
          <p:cNvGrpSpPr/>
          <p:nvPr/>
        </p:nvGrpSpPr>
        <p:grpSpPr>
          <a:xfrm>
            <a:off x="2281616" y="3226157"/>
            <a:ext cx="536174" cy="224717"/>
            <a:chOff x="3323080" y="6320221"/>
            <a:chExt cx="543740" cy="261652"/>
          </a:xfrm>
        </p:grpSpPr>
        <p:sp>
          <p:nvSpPr>
            <p:cNvPr id="112" name="矩形: 圓角 111">
              <a:extLst>
                <a:ext uri="{FF2B5EF4-FFF2-40B4-BE49-F238E27FC236}">
                  <a16:creationId xmlns:a16="http://schemas.microsoft.com/office/drawing/2014/main" id="{CA8C73B8-E0B8-4E54-8ACD-35CE10EC09F7}"/>
                </a:ext>
              </a:extLst>
            </p:cNvPr>
            <p:cNvSpPr/>
            <p:nvPr/>
          </p:nvSpPr>
          <p:spPr>
            <a:xfrm>
              <a:off x="3323080" y="6343100"/>
              <a:ext cx="543740" cy="234028"/>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a:extLst>
                <a:ext uri="{FF2B5EF4-FFF2-40B4-BE49-F238E27FC236}">
                  <a16:creationId xmlns:a16="http://schemas.microsoft.com/office/drawing/2014/main" id="{3844B31A-19FD-4B66-A0A4-AB64E939FCC0}"/>
                </a:ext>
              </a:extLst>
            </p:cNvPr>
            <p:cNvSpPr txBox="1"/>
            <p:nvPr/>
          </p:nvSpPr>
          <p:spPr>
            <a:xfrm>
              <a:off x="3358260" y="6320221"/>
              <a:ext cx="473381" cy="261652"/>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sp>
        <p:nvSpPr>
          <p:cNvPr id="85" name="文字方塊 84">
            <a:extLst>
              <a:ext uri="{FF2B5EF4-FFF2-40B4-BE49-F238E27FC236}">
                <a16:creationId xmlns:a16="http://schemas.microsoft.com/office/drawing/2014/main" id="{B566F305-3078-4EAC-A8B7-44CD819F8155}"/>
              </a:ext>
            </a:extLst>
          </p:cNvPr>
          <p:cNvSpPr txBox="1"/>
          <p:nvPr/>
        </p:nvSpPr>
        <p:spPr>
          <a:xfrm>
            <a:off x="622004" y="1032952"/>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獎品名稱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86" name="矩形: 圓角 85">
            <a:extLst>
              <a:ext uri="{FF2B5EF4-FFF2-40B4-BE49-F238E27FC236}">
                <a16:creationId xmlns:a16="http://schemas.microsoft.com/office/drawing/2014/main" id="{5DEFE01B-54CE-4BC1-8354-B5D833E6B184}"/>
              </a:ext>
            </a:extLst>
          </p:cNvPr>
          <p:cNvSpPr/>
          <p:nvPr/>
        </p:nvSpPr>
        <p:spPr>
          <a:xfrm>
            <a:off x="1502448" y="1064715"/>
            <a:ext cx="677515" cy="169045"/>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 name="文字方塊 86">
            <a:extLst>
              <a:ext uri="{FF2B5EF4-FFF2-40B4-BE49-F238E27FC236}">
                <a16:creationId xmlns:a16="http://schemas.microsoft.com/office/drawing/2014/main" id="{1AF7492B-6A4F-4BC0-9124-A94F9B7614FA}"/>
              </a:ext>
            </a:extLst>
          </p:cNvPr>
          <p:cNvSpPr txBox="1"/>
          <p:nvPr/>
        </p:nvSpPr>
        <p:spPr>
          <a:xfrm>
            <a:off x="2291765" y="1030477"/>
            <a:ext cx="943599"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獎品名額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88" name="矩形: 圓角 87">
            <a:extLst>
              <a:ext uri="{FF2B5EF4-FFF2-40B4-BE49-F238E27FC236}">
                <a16:creationId xmlns:a16="http://schemas.microsoft.com/office/drawing/2014/main" id="{CCA61E71-4018-4E01-BFE5-11FA9AF3A166}"/>
              </a:ext>
            </a:extLst>
          </p:cNvPr>
          <p:cNvSpPr/>
          <p:nvPr/>
        </p:nvSpPr>
        <p:spPr>
          <a:xfrm>
            <a:off x="3164857" y="1038177"/>
            <a:ext cx="364617" cy="174076"/>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a:extLst>
              <a:ext uri="{FF2B5EF4-FFF2-40B4-BE49-F238E27FC236}">
                <a16:creationId xmlns:a16="http://schemas.microsoft.com/office/drawing/2014/main" id="{0991ADFC-6E40-4124-A4A8-4889F8B3D9D2}"/>
              </a:ext>
            </a:extLst>
          </p:cNvPr>
          <p:cNvSpPr/>
          <p:nvPr/>
        </p:nvSpPr>
        <p:spPr>
          <a:xfrm>
            <a:off x="1354156" y="264399"/>
            <a:ext cx="2112822" cy="338554"/>
          </a:xfrm>
          <a:prstGeom prst="rect">
            <a:avLst/>
          </a:prstGeom>
        </p:spPr>
        <p:txBody>
          <a:bodyPr wrap="none">
            <a:spAutoFit/>
          </a:bodyPr>
          <a:lstStyle/>
          <a:p>
            <a:r>
              <a:rPr lang="zh-TW" altLang="en-US" sz="1600" b="1" dirty="0">
                <a:highlight>
                  <a:srgbClr val="FFCC99"/>
                </a:highlight>
                <a:latin typeface="微軟正黑體" panose="020B0604030504040204" pitchFamily="34" charset="-120"/>
                <a:ea typeface="微軟正黑體" panose="020B0604030504040204" pitchFamily="34" charset="-120"/>
              </a:rPr>
              <a:t>抽獎</a:t>
            </a:r>
            <a:r>
              <a:rPr lang="en-US" altLang="zh-TW" sz="1600" b="1" dirty="0">
                <a:highlight>
                  <a:srgbClr val="FFCC99"/>
                </a:highlight>
                <a:latin typeface="微軟正黑體" panose="020B0604030504040204" pitchFamily="34" charset="-120"/>
                <a:ea typeface="微軟正黑體" panose="020B0604030504040204" pitchFamily="34" charset="-120"/>
              </a:rPr>
              <a:t>-</a:t>
            </a:r>
            <a:r>
              <a:rPr lang="zh-TW" altLang="en-US" sz="1600" b="1" dirty="0">
                <a:highlight>
                  <a:srgbClr val="FFCC99"/>
                </a:highlight>
                <a:latin typeface="微軟正黑體" panose="020B0604030504040204" pitchFamily="34" charset="-120"/>
                <a:ea typeface="微軟正黑體" panose="020B0604030504040204" pitchFamily="34" charset="-120"/>
              </a:rPr>
              <a:t>關鍵字</a:t>
            </a:r>
            <a:r>
              <a:rPr lang="en-US" altLang="zh-TW" sz="1600" b="1" dirty="0">
                <a:highlight>
                  <a:srgbClr val="FFCC99"/>
                </a:highlight>
                <a:latin typeface="微軟正黑體" panose="020B0604030504040204" pitchFamily="34" charset="-120"/>
                <a:ea typeface="微軟正黑體" panose="020B0604030504040204" pitchFamily="34" charset="-120"/>
              </a:rPr>
              <a:t>TAG</a:t>
            </a:r>
            <a:r>
              <a:rPr lang="zh-TW" altLang="en-US" sz="1600" b="1" dirty="0">
                <a:highlight>
                  <a:srgbClr val="FFCC99"/>
                </a:highlight>
                <a:latin typeface="微軟正黑體" panose="020B0604030504040204" pitchFamily="34" charset="-120"/>
                <a:ea typeface="微軟正黑體" panose="020B0604030504040204" pitchFamily="34" charset="-120"/>
              </a:rPr>
              <a:t>好友</a:t>
            </a:r>
            <a:endParaRPr lang="zh-TW" altLang="en-US" sz="1600" b="1" dirty="0">
              <a:highlight>
                <a:srgbClr val="FFCC99"/>
              </a:highlight>
            </a:endParaRPr>
          </a:p>
        </p:txBody>
      </p:sp>
      <p:sp>
        <p:nvSpPr>
          <p:cNvPr id="90" name="文字方塊 89">
            <a:extLst>
              <a:ext uri="{FF2B5EF4-FFF2-40B4-BE49-F238E27FC236}">
                <a16:creationId xmlns:a16="http://schemas.microsoft.com/office/drawing/2014/main" id="{72E48061-F1CD-4138-8910-39982CE9121A}"/>
              </a:ext>
            </a:extLst>
          </p:cNvPr>
          <p:cNvSpPr txBox="1"/>
          <p:nvPr/>
        </p:nvSpPr>
        <p:spPr>
          <a:xfrm>
            <a:off x="626203" y="1257825"/>
            <a:ext cx="1491114"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遊戲倒數計時器</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個</a:t>
            </a:r>
          </a:p>
        </p:txBody>
      </p:sp>
      <p:sp>
        <p:nvSpPr>
          <p:cNvPr id="91" name="矩形: 圓角 90">
            <a:extLst>
              <a:ext uri="{FF2B5EF4-FFF2-40B4-BE49-F238E27FC236}">
                <a16:creationId xmlns:a16="http://schemas.microsoft.com/office/drawing/2014/main" id="{3090AE6C-41ED-4419-B121-3E193AE9530C}"/>
              </a:ext>
            </a:extLst>
          </p:cNvPr>
          <p:cNvSpPr/>
          <p:nvPr/>
        </p:nvSpPr>
        <p:spPr>
          <a:xfrm>
            <a:off x="2157196" y="1291545"/>
            <a:ext cx="365934"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文字方塊 91">
            <a:extLst>
              <a:ext uri="{FF2B5EF4-FFF2-40B4-BE49-F238E27FC236}">
                <a16:creationId xmlns:a16="http://schemas.microsoft.com/office/drawing/2014/main" id="{6D03239B-7D15-465F-B951-4A546D30FD94}"/>
              </a:ext>
            </a:extLst>
          </p:cNvPr>
          <p:cNvSpPr txBox="1"/>
          <p:nvPr/>
        </p:nvSpPr>
        <p:spPr>
          <a:xfrm>
            <a:off x="2465157" y="1269261"/>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小時</a:t>
            </a:r>
          </a:p>
        </p:txBody>
      </p:sp>
      <p:sp>
        <p:nvSpPr>
          <p:cNvPr id="93" name="矩形: 圓角 92">
            <a:extLst>
              <a:ext uri="{FF2B5EF4-FFF2-40B4-BE49-F238E27FC236}">
                <a16:creationId xmlns:a16="http://schemas.microsoft.com/office/drawing/2014/main" id="{46504E94-C219-47A7-AB93-A5C88F4E83FB}"/>
              </a:ext>
            </a:extLst>
          </p:cNvPr>
          <p:cNvSpPr/>
          <p:nvPr/>
        </p:nvSpPr>
        <p:spPr>
          <a:xfrm>
            <a:off x="2849517" y="1291545"/>
            <a:ext cx="335128"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文字方塊 93">
            <a:extLst>
              <a:ext uri="{FF2B5EF4-FFF2-40B4-BE49-F238E27FC236}">
                <a16:creationId xmlns:a16="http://schemas.microsoft.com/office/drawing/2014/main" id="{8D64A1CC-4480-4303-AFCC-31DDF07D0DDF}"/>
              </a:ext>
            </a:extLst>
          </p:cNvPr>
          <p:cNvSpPr txBox="1"/>
          <p:nvPr/>
        </p:nvSpPr>
        <p:spPr>
          <a:xfrm>
            <a:off x="3160509" y="1291544"/>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分</a:t>
            </a:r>
          </a:p>
        </p:txBody>
      </p:sp>
      <p:sp>
        <p:nvSpPr>
          <p:cNvPr id="95" name="文字方塊 94">
            <a:extLst>
              <a:ext uri="{FF2B5EF4-FFF2-40B4-BE49-F238E27FC236}">
                <a16:creationId xmlns:a16="http://schemas.microsoft.com/office/drawing/2014/main" id="{D1A24FCA-7096-4698-90E2-4BA1B1A9FF39}"/>
              </a:ext>
            </a:extLst>
          </p:cNvPr>
          <p:cNvSpPr txBox="1"/>
          <p:nvPr/>
        </p:nvSpPr>
        <p:spPr>
          <a:xfrm>
            <a:off x="3731647" y="1286588"/>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秒</a:t>
            </a:r>
          </a:p>
        </p:txBody>
      </p:sp>
      <p:sp>
        <p:nvSpPr>
          <p:cNvPr id="96" name="矩形: 圓角 95">
            <a:extLst>
              <a:ext uri="{FF2B5EF4-FFF2-40B4-BE49-F238E27FC236}">
                <a16:creationId xmlns:a16="http://schemas.microsoft.com/office/drawing/2014/main" id="{014B8381-373F-4E75-AC6D-7060F82B8238}"/>
              </a:ext>
            </a:extLst>
          </p:cNvPr>
          <p:cNvSpPr/>
          <p:nvPr/>
        </p:nvSpPr>
        <p:spPr>
          <a:xfrm>
            <a:off x="3425917" y="1280517"/>
            <a:ext cx="335128" cy="197053"/>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文字方塊 96">
            <a:extLst>
              <a:ext uri="{FF2B5EF4-FFF2-40B4-BE49-F238E27FC236}">
                <a16:creationId xmlns:a16="http://schemas.microsoft.com/office/drawing/2014/main" id="{C88C1935-31BF-4212-A808-B251BCCDCF37}"/>
              </a:ext>
            </a:extLst>
          </p:cNvPr>
          <p:cNvSpPr txBox="1"/>
          <p:nvPr/>
        </p:nvSpPr>
        <p:spPr>
          <a:xfrm>
            <a:off x="663587" y="2194035"/>
            <a:ext cx="220925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活動進行時跑馬燈訊息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98" name="矩形: 圓角 97">
            <a:extLst>
              <a:ext uri="{FF2B5EF4-FFF2-40B4-BE49-F238E27FC236}">
                <a16:creationId xmlns:a16="http://schemas.microsoft.com/office/drawing/2014/main" id="{5EF625DF-99CC-4828-9A36-B790E4B89E5F}"/>
              </a:ext>
            </a:extLst>
          </p:cNvPr>
          <p:cNvSpPr/>
          <p:nvPr/>
        </p:nvSpPr>
        <p:spPr>
          <a:xfrm>
            <a:off x="917472" y="2420574"/>
            <a:ext cx="3268145"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文字方塊 98">
            <a:extLst>
              <a:ext uri="{FF2B5EF4-FFF2-40B4-BE49-F238E27FC236}">
                <a16:creationId xmlns:a16="http://schemas.microsoft.com/office/drawing/2014/main" id="{7B577F90-D9EB-469C-9B90-F5DF956E88F9}"/>
              </a:ext>
            </a:extLst>
          </p:cNvPr>
          <p:cNvSpPr txBox="1"/>
          <p:nvPr/>
        </p:nvSpPr>
        <p:spPr>
          <a:xfrm>
            <a:off x="678655" y="2668179"/>
            <a:ext cx="1535998"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私訊中獎者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00" name="矩形: 圓角 99">
            <a:extLst>
              <a:ext uri="{FF2B5EF4-FFF2-40B4-BE49-F238E27FC236}">
                <a16:creationId xmlns:a16="http://schemas.microsoft.com/office/drawing/2014/main" id="{9A8075D2-2F1E-47A3-B1A9-42407C0504F4}"/>
              </a:ext>
            </a:extLst>
          </p:cNvPr>
          <p:cNvSpPr/>
          <p:nvPr/>
        </p:nvSpPr>
        <p:spPr>
          <a:xfrm>
            <a:off x="922008" y="2906812"/>
            <a:ext cx="3268145"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文字方塊 100">
            <a:extLst>
              <a:ext uri="{FF2B5EF4-FFF2-40B4-BE49-F238E27FC236}">
                <a16:creationId xmlns:a16="http://schemas.microsoft.com/office/drawing/2014/main" id="{29089BD9-073C-489C-9B34-8B608D81D59D}"/>
              </a:ext>
            </a:extLst>
          </p:cNvPr>
          <p:cNvSpPr txBox="1"/>
          <p:nvPr/>
        </p:nvSpPr>
        <p:spPr>
          <a:xfrm>
            <a:off x="809998" y="1505547"/>
            <a:ext cx="761747" cy="253916"/>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50" dirty="0">
                <a:latin typeface="微軟正黑體" panose="020B0604030504040204" pitchFamily="34" charset="-120"/>
                <a:ea typeface="微軟正黑體" panose="020B0604030504040204" pitchFamily="34" charset="-120"/>
              </a:rPr>
              <a:t>關鍵字</a:t>
            </a:r>
          </a:p>
        </p:txBody>
      </p:sp>
      <p:sp>
        <p:nvSpPr>
          <p:cNvPr id="102" name="矩形: 圓角 101">
            <a:extLst>
              <a:ext uri="{FF2B5EF4-FFF2-40B4-BE49-F238E27FC236}">
                <a16:creationId xmlns:a16="http://schemas.microsoft.com/office/drawing/2014/main" id="{A2907E4E-1A8C-4D78-8799-4717821CC352}"/>
              </a:ext>
            </a:extLst>
          </p:cNvPr>
          <p:cNvSpPr/>
          <p:nvPr/>
        </p:nvSpPr>
        <p:spPr>
          <a:xfrm>
            <a:off x="1777755" y="1659706"/>
            <a:ext cx="2271885" cy="199514"/>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文字方塊 102">
            <a:extLst>
              <a:ext uri="{FF2B5EF4-FFF2-40B4-BE49-F238E27FC236}">
                <a16:creationId xmlns:a16="http://schemas.microsoft.com/office/drawing/2014/main" id="{EFEBD518-88F3-47F7-97B0-318612395D14}"/>
              </a:ext>
            </a:extLst>
          </p:cNvPr>
          <p:cNvSpPr txBox="1"/>
          <p:nvPr/>
        </p:nvSpPr>
        <p:spPr>
          <a:xfrm>
            <a:off x="820151" y="1939762"/>
            <a:ext cx="1031051" cy="253916"/>
          </a:xfrm>
          <a:prstGeom prst="rect">
            <a:avLst/>
          </a:prstGeom>
          <a:noFill/>
        </p:spPr>
        <p:txBody>
          <a:bodyPr wrap="square" rtlCol="0">
            <a:spAutoFit/>
          </a:bodyPr>
          <a:lstStyle/>
          <a:p>
            <a:pPr marL="171450" indent="-171450">
              <a:buFont typeface="Wingdings" panose="05000000000000000000" pitchFamily="2" charset="2"/>
              <a:buChar char="p"/>
            </a:pPr>
            <a:r>
              <a:rPr lang="zh-TW" altLang="en-US" sz="1050" dirty="0">
                <a:latin typeface="微軟正黑體" panose="020B0604030504040204" pitchFamily="34" charset="-120"/>
                <a:ea typeface="微軟正黑體" panose="020B0604030504040204" pitchFamily="34" charset="-120"/>
              </a:rPr>
              <a:t>標記好友數</a:t>
            </a:r>
          </a:p>
        </p:txBody>
      </p:sp>
      <p:sp>
        <p:nvSpPr>
          <p:cNvPr id="104" name="文字方塊 103">
            <a:extLst>
              <a:ext uri="{FF2B5EF4-FFF2-40B4-BE49-F238E27FC236}">
                <a16:creationId xmlns:a16="http://schemas.microsoft.com/office/drawing/2014/main" id="{DE344353-2B32-42FD-9260-81AB726CC687}"/>
              </a:ext>
            </a:extLst>
          </p:cNvPr>
          <p:cNvSpPr txBox="1"/>
          <p:nvPr/>
        </p:nvSpPr>
        <p:spPr>
          <a:xfrm>
            <a:off x="975226" y="1667259"/>
            <a:ext cx="857927" cy="253916"/>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留言須包含</a:t>
            </a:r>
          </a:p>
        </p:txBody>
      </p:sp>
      <p:sp>
        <p:nvSpPr>
          <p:cNvPr id="105" name="矩形: 圓角 104">
            <a:extLst>
              <a:ext uri="{FF2B5EF4-FFF2-40B4-BE49-F238E27FC236}">
                <a16:creationId xmlns:a16="http://schemas.microsoft.com/office/drawing/2014/main" id="{765548A7-BA79-4F80-B280-389A24D746E9}"/>
              </a:ext>
            </a:extLst>
          </p:cNvPr>
          <p:cNvSpPr/>
          <p:nvPr/>
        </p:nvSpPr>
        <p:spPr>
          <a:xfrm>
            <a:off x="1794465" y="1968917"/>
            <a:ext cx="406996" cy="178797"/>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矩形 169">
            <a:extLst>
              <a:ext uri="{FF2B5EF4-FFF2-40B4-BE49-F238E27FC236}">
                <a16:creationId xmlns:a16="http://schemas.microsoft.com/office/drawing/2014/main" id="{0265437E-8119-4019-A593-3A459B5F62E4}"/>
              </a:ext>
            </a:extLst>
          </p:cNvPr>
          <p:cNvSpPr/>
          <p:nvPr/>
        </p:nvSpPr>
        <p:spPr>
          <a:xfrm>
            <a:off x="4802226" y="197646"/>
            <a:ext cx="3750461" cy="334544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1" name="文字方塊 170">
            <a:extLst>
              <a:ext uri="{FF2B5EF4-FFF2-40B4-BE49-F238E27FC236}">
                <a16:creationId xmlns:a16="http://schemas.microsoft.com/office/drawing/2014/main" id="{3DE6C997-F36B-467C-9A53-F0BA81576D66}"/>
              </a:ext>
            </a:extLst>
          </p:cNvPr>
          <p:cNvSpPr txBox="1"/>
          <p:nvPr/>
        </p:nvSpPr>
        <p:spPr>
          <a:xfrm>
            <a:off x="8263941" y="104733"/>
            <a:ext cx="300650" cy="338554"/>
          </a:xfrm>
          <a:prstGeom prst="rect">
            <a:avLst/>
          </a:prstGeom>
          <a:noFill/>
        </p:spPr>
        <p:txBody>
          <a:bodyPr wrap="square" rtlCol="0">
            <a:spAutoFit/>
          </a:bodyPr>
          <a:lstStyle/>
          <a:p>
            <a:r>
              <a:rPr lang="en-US" altLang="zh-TW" sz="1600" dirty="0"/>
              <a:t>X</a:t>
            </a:r>
            <a:endParaRPr lang="zh-TW" altLang="en-US" sz="1600" dirty="0"/>
          </a:p>
        </p:txBody>
      </p:sp>
      <p:sp>
        <p:nvSpPr>
          <p:cNvPr id="175" name="文字方塊 174">
            <a:extLst>
              <a:ext uri="{FF2B5EF4-FFF2-40B4-BE49-F238E27FC236}">
                <a16:creationId xmlns:a16="http://schemas.microsoft.com/office/drawing/2014/main" id="{899CF773-54FE-4957-9BD3-0C08A48AD986}"/>
              </a:ext>
            </a:extLst>
          </p:cNvPr>
          <p:cNvSpPr txBox="1"/>
          <p:nvPr/>
        </p:nvSpPr>
        <p:spPr>
          <a:xfrm>
            <a:off x="5823896" y="3663907"/>
            <a:ext cx="647029" cy="386006"/>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確認</a:t>
            </a:r>
            <a:endParaRPr lang="en-US" altLang="zh-TW" sz="1200" b="1" dirty="0">
              <a:latin typeface="微軟正黑體" panose="020B0604030504040204" pitchFamily="34" charset="-120"/>
              <a:ea typeface="微軟正黑體" panose="020B0604030504040204" pitchFamily="34" charset="-120"/>
            </a:endParaRPr>
          </a:p>
        </p:txBody>
      </p:sp>
      <p:sp>
        <p:nvSpPr>
          <p:cNvPr id="147" name="文字方塊 146">
            <a:extLst>
              <a:ext uri="{FF2B5EF4-FFF2-40B4-BE49-F238E27FC236}">
                <a16:creationId xmlns:a16="http://schemas.microsoft.com/office/drawing/2014/main" id="{392D19EC-2890-45DA-BEE0-3D43986A5DC9}"/>
              </a:ext>
            </a:extLst>
          </p:cNvPr>
          <p:cNvSpPr txBox="1"/>
          <p:nvPr/>
        </p:nvSpPr>
        <p:spPr>
          <a:xfrm>
            <a:off x="4876027" y="1067235"/>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獎品名稱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48" name="矩形: 圓角 147">
            <a:extLst>
              <a:ext uri="{FF2B5EF4-FFF2-40B4-BE49-F238E27FC236}">
                <a16:creationId xmlns:a16="http://schemas.microsoft.com/office/drawing/2014/main" id="{A207ABE0-CA5C-4017-A2E0-90B15130E04D}"/>
              </a:ext>
            </a:extLst>
          </p:cNvPr>
          <p:cNvSpPr/>
          <p:nvPr/>
        </p:nvSpPr>
        <p:spPr>
          <a:xfrm>
            <a:off x="5755705" y="1086550"/>
            <a:ext cx="677515" cy="169045"/>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文字方塊 148">
            <a:extLst>
              <a:ext uri="{FF2B5EF4-FFF2-40B4-BE49-F238E27FC236}">
                <a16:creationId xmlns:a16="http://schemas.microsoft.com/office/drawing/2014/main" id="{CB1B2AD9-CCD4-4E84-80C6-025CF27DDFFE}"/>
              </a:ext>
            </a:extLst>
          </p:cNvPr>
          <p:cNvSpPr txBox="1"/>
          <p:nvPr/>
        </p:nvSpPr>
        <p:spPr>
          <a:xfrm>
            <a:off x="6594347" y="1055634"/>
            <a:ext cx="943599"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獎品名額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50" name="矩形: 圓角 149">
            <a:extLst>
              <a:ext uri="{FF2B5EF4-FFF2-40B4-BE49-F238E27FC236}">
                <a16:creationId xmlns:a16="http://schemas.microsoft.com/office/drawing/2014/main" id="{84F8E3B8-53E1-4130-B6B3-9B83C22A3444}"/>
              </a:ext>
            </a:extLst>
          </p:cNvPr>
          <p:cNvSpPr/>
          <p:nvPr/>
        </p:nvSpPr>
        <p:spPr>
          <a:xfrm>
            <a:off x="7455170" y="1074078"/>
            <a:ext cx="364617" cy="174076"/>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矩形 150">
            <a:extLst>
              <a:ext uri="{FF2B5EF4-FFF2-40B4-BE49-F238E27FC236}">
                <a16:creationId xmlns:a16="http://schemas.microsoft.com/office/drawing/2014/main" id="{532BA524-2E74-4B3E-8DE0-0394CF803F28}"/>
              </a:ext>
            </a:extLst>
          </p:cNvPr>
          <p:cNvSpPr/>
          <p:nvPr/>
        </p:nvSpPr>
        <p:spPr>
          <a:xfrm>
            <a:off x="5925086" y="259364"/>
            <a:ext cx="1505540" cy="338554"/>
          </a:xfrm>
          <a:prstGeom prst="rect">
            <a:avLst/>
          </a:prstGeom>
        </p:spPr>
        <p:txBody>
          <a:bodyPr wrap="none">
            <a:spAutoFit/>
          </a:bodyPr>
          <a:lstStyle/>
          <a:p>
            <a:r>
              <a:rPr lang="zh-TW" altLang="en-US" sz="1600" b="1" dirty="0">
                <a:highlight>
                  <a:srgbClr val="FFCC99"/>
                </a:highlight>
                <a:latin typeface="微軟正黑體" panose="020B0604030504040204" pitchFamily="34" charset="-120"/>
                <a:ea typeface="微軟正黑體" panose="020B0604030504040204" pitchFamily="34" charset="-120"/>
              </a:rPr>
              <a:t>抽獎</a:t>
            </a:r>
            <a:r>
              <a:rPr lang="en-US" altLang="zh-TW" sz="1600" b="1" dirty="0">
                <a:highlight>
                  <a:srgbClr val="FFCC99"/>
                </a:highlight>
                <a:latin typeface="微軟正黑體" panose="020B0604030504040204" pitchFamily="34" charset="-120"/>
                <a:ea typeface="微軟正黑體" panose="020B0604030504040204" pitchFamily="34" charset="-120"/>
              </a:rPr>
              <a:t>-</a:t>
            </a:r>
            <a:r>
              <a:rPr lang="zh-TW" altLang="en-US" sz="1600" b="1" dirty="0">
                <a:highlight>
                  <a:srgbClr val="FFCC99"/>
                </a:highlight>
                <a:latin typeface="微軟正黑體" panose="020B0604030504040204" pitchFamily="34" charset="-120"/>
                <a:ea typeface="微軟正黑體" panose="020B0604030504040204" pitchFamily="34" charset="-120"/>
              </a:rPr>
              <a:t>終極密碼</a:t>
            </a:r>
            <a:endParaRPr lang="zh-TW" altLang="en-US" sz="1600" b="1" dirty="0">
              <a:highlight>
                <a:srgbClr val="FFCC99"/>
              </a:highlight>
            </a:endParaRPr>
          </a:p>
        </p:txBody>
      </p:sp>
      <p:sp>
        <p:nvSpPr>
          <p:cNvPr id="152" name="文字方塊 151">
            <a:extLst>
              <a:ext uri="{FF2B5EF4-FFF2-40B4-BE49-F238E27FC236}">
                <a16:creationId xmlns:a16="http://schemas.microsoft.com/office/drawing/2014/main" id="{024412A4-F8D2-49D3-A2EE-8B74EAE69BBC}"/>
              </a:ext>
            </a:extLst>
          </p:cNvPr>
          <p:cNvSpPr txBox="1"/>
          <p:nvPr/>
        </p:nvSpPr>
        <p:spPr>
          <a:xfrm>
            <a:off x="4871301" y="1302999"/>
            <a:ext cx="1491114"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遊戲倒數計時器</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個</a:t>
            </a:r>
          </a:p>
        </p:txBody>
      </p:sp>
      <p:sp>
        <p:nvSpPr>
          <p:cNvPr id="153" name="矩形: 圓角 152">
            <a:extLst>
              <a:ext uri="{FF2B5EF4-FFF2-40B4-BE49-F238E27FC236}">
                <a16:creationId xmlns:a16="http://schemas.microsoft.com/office/drawing/2014/main" id="{FCF05F8F-ECBE-49FF-BBB2-9B15D835A397}"/>
              </a:ext>
            </a:extLst>
          </p:cNvPr>
          <p:cNvSpPr/>
          <p:nvPr/>
        </p:nvSpPr>
        <p:spPr>
          <a:xfrm>
            <a:off x="6402294" y="1336719"/>
            <a:ext cx="365934"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文字方塊 153">
            <a:extLst>
              <a:ext uri="{FF2B5EF4-FFF2-40B4-BE49-F238E27FC236}">
                <a16:creationId xmlns:a16="http://schemas.microsoft.com/office/drawing/2014/main" id="{E150667D-4371-4843-8FA8-681639233804}"/>
              </a:ext>
            </a:extLst>
          </p:cNvPr>
          <p:cNvSpPr txBox="1"/>
          <p:nvPr/>
        </p:nvSpPr>
        <p:spPr>
          <a:xfrm>
            <a:off x="6710255" y="1314435"/>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小時</a:t>
            </a:r>
          </a:p>
        </p:txBody>
      </p:sp>
      <p:sp>
        <p:nvSpPr>
          <p:cNvPr id="155" name="矩形: 圓角 154">
            <a:extLst>
              <a:ext uri="{FF2B5EF4-FFF2-40B4-BE49-F238E27FC236}">
                <a16:creationId xmlns:a16="http://schemas.microsoft.com/office/drawing/2014/main" id="{034FD726-4059-4D02-92B6-93ED88D7F244}"/>
              </a:ext>
            </a:extLst>
          </p:cNvPr>
          <p:cNvSpPr/>
          <p:nvPr/>
        </p:nvSpPr>
        <p:spPr>
          <a:xfrm>
            <a:off x="7094615" y="1336719"/>
            <a:ext cx="335128"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文字方塊 155">
            <a:extLst>
              <a:ext uri="{FF2B5EF4-FFF2-40B4-BE49-F238E27FC236}">
                <a16:creationId xmlns:a16="http://schemas.microsoft.com/office/drawing/2014/main" id="{DFDAE8E1-9A38-4519-9543-31C91F0D3623}"/>
              </a:ext>
            </a:extLst>
          </p:cNvPr>
          <p:cNvSpPr txBox="1"/>
          <p:nvPr/>
        </p:nvSpPr>
        <p:spPr>
          <a:xfrm>
            <a:off x="7405607" y="1336718"/>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分</a:t>
            </a:r>
          </a:p>
        </p:txBody>
      </p:sp>
      <p:sp>
        <p:nvSpPr>
          <p:cNvPr id="157" name="文字方塊 156">
            <a:extLst>
              <a:ext uri="{FF2B5EF4-FFF2-40B4-BE49-F238E27FC236}">
                <a16:creationId xmlns:a16="http://schemas.microsoft.com/office/drawing/2014/main" id="{F1A05D1F-B4DD-4815-9A55-395DD71121D1}"/>
              </a:ext>
            </a:extLst>
          </p:cNvPr>
          <p:cNvSpPr txBox="1"/>
          <p:nvPr/>
        </p:nvSpPr>
        <p:spPr>
          <a:xfrm>
            <a:off x="7976745" y="1331762"/>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秒</a:t>
            </a:r>
          </a:p>
        </p:txBody>
      </p:sp>
      <p:sp>
        <p:nvSpPr>
          <p:cNvPr id="158" name="矩形: 圓角 157">
            <a:extLst>
              <a:ext uri="{FF2B5EF4-FFF2-40B4-BE49-F238E27FC236}">
                <a16:creationId xmlns:a16="http://schemas.microsoft.com/office/drawing/2014/main" id="{97BF2F56-007E-4068-AC62-E7D9D7187392}"/>
              </a:ext>
            </a:extLst>
          </p:cNvPr>
          <p:cNvSpPr/>
          <p:nvPr/>
        </p:nvSpPr>
        <p:spPr>
          <a:xfrm>
            <a:off x="7671015" y="1325691"/>
            <a:ext cx="335128" cy="197053"/>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文字方塊 158">
            <a:extLst>
              <a:ext uri="{FF2B5EF4-FFF2-40B4-BE49-F238E27FC236}">
                <a16:creationId xmlns:a16="http://schemas.microsoft.com/office/drawing/2014/main" id="{D8FFF58B-C055-4F1B-89AB-E8EE31C0B75D}"/>
              </a:ext>
            </a:extLst>
          </p:cNvPr>
          <p:cNvSpPr txBox="1"/>
          <p:nvPr/>
        </p:nvSpPr>
        <p:spPr>
          <a:xfrm>
            <a:off x="4899284" y="1958930"/>
            <a:ext cx="220925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活動進行時跑馬燈訊息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60" name="矩形: 圓角 159">
            <a:extLst>
              <a:ext uri="{FF2B5EF4-FFF2-40B4-BE49-F238E27FC236}">
                <a16:creationId xmlns:a16="http://schemas.microsoft.com/office/drawing/2014/main" id="{2445FB8E-0410-4705-A774-A4B2837140D7}"/>
              </a:ext>
            </a:extLst>
          </p:cNvPr>
          <p:cNvSpPr/>
          <p:nvPr/>
        </p:nvSpPr>
        <p:spPr>
          <a:xfrm>
            <a:off x="5153169" y="2185469"/>
            <a:ext cx="3268145"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文字方塊 160">
            <a:extLst>
              <a:ext uri="{FF2B5EF4-FFF2-40B4-BE49-F238E27FC236}">
                <a16:creationId xmlns:a16="http://schemas.microsoft.com/office/drawing/2014/main" id="{477D7895-B522-41DC-9599-E97CDF8CDB6F}"/>
              </a:ext>
            </a:extLst>
          </p:cNvPr>
          <p:cNvSpPr txBox="1"/>
          <p:nvPr/>
        </p:nvSpPr>
        <p:spPr>
          <a:xfrm>
            <a:off x="4914352" y="2433074"/>
            <a:ext cx="1535998"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私訊中獎者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62" name="矩形: 圓角 161">
            <a:extLst>
              <a:ext uri="{FF2B5EF4-FFF2-40B4-BE49-F238E27FC236}">
                <a16:creationId xmlns:a16="http://schemas.microsoft.com/office/drawing/2014/main" id="{4BA1E568-C3D5-4870-915E-3E4784E331FA}"/>
              </a:ext>
            </a:extLst>
          </p:cNvPr>
          <p:cNvSpPr/>
          <p:nvPr/>
        </p:nvSpPr>
        <p:spPr>
          <a:xfrm>
            <a:off x="5157705" y="2671706"/>
            <a:ext cx="3268145" cy="479787"/>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文字方塊 175">
            <a:extLst>
              <a:ext uri="{FF2B5EF4-FFF2-40B4-BE49-F238E27FC236}">
                <a16:creationId xmlns:a16="http://schemas.microsoft.com/office/drawing/2014/main" id="{8F25F6FA-9E5A-4B4C-9C60-EB453B7271D6}"/>
              </a:ext>
            </a:extLst>
          </p:cNvPr>
          <p:cNvSpPr txBox="1"/>
          <p:nvPr/>
        </p:nvSpPr>
        <p:spPr>
          <a:xfrm>
            <a:off x="4899628" y="1605926"/>
            <a:ext cx="89639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數字區間</a:t>
            </a:r>
          </a:p>
        </p:txBody>
      </p:sp>
      <p:sp>
        <p:nvSpPr>
          <p:cNvPr id="177" name="矩形: 圓角 176">
            <a:extLst>
              <a:ext uri="{FF2B5EF4-FFF2-40B4-BE49-F238E27FC236}">
                <a16:creationId xmlns:a16="http://schemas.microsoft.com/office/drawing/2014/main" id="{2BD78CB1-9CF9-4FFB-A6C5-286573268D1C}"/>
              </a:ext>
            </a:extLst>
          </p:cNvPr>
          <p:cNvSpPr/>
          <p:nvPr/>
        </p:nvSpPr>
        <p:spPr>
          <a:xfrm>
            <a:off x="5761028" y="1617583"/>
            <a:ext cx="511065" cy="23535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矩形: 圓角 177">
            <a:extLst>
              <a:ext uri="{FF2B5EF4-FFF2-40B4-BE49-F238E27FC236}">
                <a16:creationId xmlns:a16="http://schemas.microsoft.com/office/drawing/2014/main" id="{C88DF230-A586-4C4D-8860-C8707ED093E9}"/>
              </a:ext>
            </a:extLst>
          </p:cNvPr>
          <p:cNvSpPr/>
          <p:nvPr/>
        </p:nvSpPr>
        <p:spPr>
          <a:xfrm>
            <a:off x="6474753" y="1617583"/>
            <a:ext cx="511065" cy="23535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文字方塊 178">
            <a:extLst>
              <a:ext uri="{FF2B5EF4-FFF2-40B4-BE49-F238E27FC236}">
                <a16:creationId xmlns:a16="http://schemas.microsoft.com/office/drawing/2014/main" id="{E46DBF43-17DB-4916-973B-F23BF966AC1C}"/>
              </a:ext>
            </a:extLst>
          </p:cNvPr>
          <p:cNvSpPr txBox="1"/>
          <p:nvPr/>
        </p:nvSpPr>
        <p:spPr>
          <a:xfrm>
            <a:off x="6236551" y="1611085"/>
            <a:ext cx="284052" cy="253916"/>
          </a:xfrm>
          <a:prstGeom prst="rect">
            <a:avLst/>
          </a:prstGeom>
          <a:noFill/>
        </p:spPr>
        <p:txBody>
          <a:bodyPr wrap="none" rtlCol="0">
            <a:spAutoFit/>
          </a:bodyPr>
          <a:lstStyle/>
          <a:p>
            <a:r>
              <a:rPr lang="en-US" altLang="zh-TW" sz="1050" dirty="0">
                <a:latin typeface="微軟正黑體" panose="020B0604030504040204" pitchFamily="34" charset="-120"/>
                <a:ea typeface="微軟正黑體" panose="020B0604030504040204" pitchFamily="34" charset="-120"/>
              </a:rPr>
              <a:t>~</a:t>
            </a:r>
            <a:endParaRPr lang="zh-TW" altLang="en-US" sz="1050" dirty="0">
              <a:latin typeface="微軟正黑體" panose="020B0604030504040204" pitchFamily="34" charset="-120"/>
              <a:ea typeface="微軟正黑體" panose="020B0604030504040204" pitchFamily="34" charset="-120"/>
            </a:endParaRPr>
          </a:p>
        </p:txBody>
      </p:sp>
      <p:sp>
        <p:nvSpPr>
          <p:cNvPr id="180" name="文字方塊 179">
            <a:extLst>
              <a:ext uri="{FF2B5EF4-FFF2-40B4-BE49-F238E27FC236}">
                <a16:creationId xmlns:a16="http://schemas.microsoft.com/office/drawing/2014/main" id="{121541D2-7FFB-4F6A-8D11-59D5AE0DCD60}"/>
              </a:ext>
            </a:extLst>
          </p:cNvPr>
          <p:cNvSpPr txBox="1"/>
          <p:nvPr/>
        </p:nvSpPr>
        <p:spPr>
          <a:xfrm>
            <a:off x="6984678" y="1629319"/>
            <a:ext cx="5886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，答案</a:t>
            </a:r>
          </a:p>
        </p:txBody>
      </p:sp>
      <p:sp>
        <p:nvSpPr>
          <p:cNvPr id="181" name="矩形: 圓角 180">
            <a:extLst>
              <a:ext uri="{FF2B5EF4-FFF2-40B4-BE49-F238E27FC236}">
                <a16:creationId xmlns:a16="http://schemas.microsoft.com/office/drawing/2014/main" id="{D811232F-1CDC-4147-8C85-40E1CD958E3D}"/>
              </a:ext>
            </a:extLst>
          </p:cNvPr>
          <p:cNvSpPr/>
          <p:nvPr/>
        </p:nvSpPr>
        <p:spPr>
          <a:xfrm>
            <a:off x="7551107" y="1631606"/>
            <a:ext cx="511065" cy="235353"/>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文字方塊 136">
            <a:extLst>
              <a:ext uri="{FF2B5EF4-FFF2-40B4-BE49-F238E27FC236}">
                <a16:creationId xmlns:a16="http://schemas.microsoft.com/office/drawing/2014/main" id="{B46B7F82-D169-496B-B814-947BBA1D407B}"/>
              </a:ext>
            </a:extLst>
          </p:cNvPr>
          <p:cNvSpPr txBox="1"/>
          <p:nvPr/>
        </p:nvSpPr>
        <p:spPr>
          <a:xfrm>
            <a:off x="6813863" y="3714005"/>
            <a:ext cx="364797" cy="428896"/>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138" name="文字方塊 137">
            <a:extLst>
              <a:ext uri="{FF2B5EF4-FFF2-40B4-BE49-F238E27FC236}">
                <a16:creationId xmlns:a16="http://schemas.microsoft.com/office/drawing/2014/main" id="{31ED53EB-A27E-4838-AEA3-7A90D7D158FD}"/>
              </a:ext>
            </a:extLst>
          </p:cNvPr>
          <p:cNvSpPr txBox="1"/>
          <p:nvPr/>
        </p:nvSpPr>
        <p:spPr>
          <a:xfrm>
            <a:off x="6824686" y="4250183"/>
            <a:ext cx="364797" cy="428896"/>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139" name="矩形 138">
            <a:extLst>
              <a:ext uri="{FF2B5EF4-FFF2-40B4-BE49-F238E27FC236}">
                <a16:creationId xmlns:a16="http://schemas.microsoft.com/office/drawing/2014/main" id="{2C3CED35-94AA-4F06-9501-5D7EC541E932}"/>
              </a:ext>
            </a:extLst>
          </p:cNvPr>
          <p:cNvSpPr/>
          <p:nvPr/>
        </p:nvSpPr>
        <p:spPr>
          <a:xfrm>
            <a:off x="4782180" y="3686470"/>
            <a:ext cx="3750461" cy="3125436"/>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文字方塊 139">
            <a:extLst>
              <a:ext uri="{FF2B5EF4-FFF2-40B4-BE49-F238E27FC236}">
                <a16:creationId xmlns:a16="http://schemas.microsoft.com/office/drawing/2014/main" id="{4ADE74F8-95E9-421D-988C-8C3738823957}"/>
              </a:ext>
            </a:extLst>
          </p:cNvPr>
          <p:cNvSpPr txBox="1"/>
          <p:nvPr/>
        </p:nvSpPr>
        <p:spPr>
          <a:xfrm>
            <a:off x="8189036" y="3717774"/>
            <a:ext cx="300650" cy="338554"/>
          </a:xfrm>
          <a:prstGeom prst="rect">
            <a:avLst/>
          </a:prstGeom>
          <a:noFill/>
        </p:spPr>
        <p:txBody>
          <a:bodyPr wrap="square" rtlCol="0">
            <a:spAutoFit/>
          </a:bodyPr>
          <a:lstStyle/>
          <a:p>
            <a:r>
              <a:rPr lang="en-US" altLang="zh-TW" sz="1600" dirty="0"/>
              <a:t>X</a:t>
            </a:r>
            <a:endParaRPr lang="zh-TW" altLang="en-US" sz="1600" dirty="0"/>
          </a:p>
        </p:txBody>
      </p:sp>
      <p:sp>
        <p:nvSpPr>
          <p:cNvPr id="120" name="矩形 119">
            <a:extLst>
              <a:ext uri="{FF2B5EF4-FFF2-40B4-BE49-F238E27FC236}">
                <a16:creationId xmlns:a16="http://schemas.microsoft.com/office/drawing/2014/main" id="{88DFD4D3-25DF-4FAD-BBC4-AC1E7EE3A51C}"/>
              </a:ext>
            </a:extLst>
          </p:cNvPr>
          <p:cNvSpPr/>
          <p:nvPr/>
        </p:nvSpPr>
        <p:spPr>
          <a:xfrm>
            <a:off x="6400375" y="3708046"/>
            <a:ext cx="595035" cy="338554"/>
          </a:xfrm>
          <a:prstGeom prst="rect">
            <a:avLst/>
          </a:prstGeom>
        </p:spPr>
        <p:txBody>
          <a:bodyPr wrap="none">
            <a:spAutoFit/>
          </a:bodyPr>
          <a:lstStyle/>
          <a:p>
            <a:r>
              <a:rPr lang="zh-TW" altLang="en-US" sz="1600" b="1" dirty="0">
                <a:highlight>
                  <a:srgbClr val="FFCC99"/>
                </a:highlight>
                <a:latin typeface="微軟正黑體" panose="020B0604030504040204" pitchFamily="34" charset="-120"/>
                <a:ea typeface="微軟正黑體" panose="020B0604030504040204" pitchFamily="34" charset="-120"/>
              </a:rPr>
              <a:t>投票</a:t>
            </a:r>
          </a:p>
        </p:txBody>
      </p:sp>
      <p:sp>
        <p:nvSpPr>
          <p:cNvPr id="121" name="文字方塊 120">
            <a:extLst>
              <a:ext uri="{FF2B5EF4-FFF2-40B4-BE49-F238E27FC236}">
                <a16:creationId xmlns:a16="http://schemas.microsoft.com/office/drawing/2014/main" id="{2B2602F0-3242-4CAD-A035-AD11009DE684}"/>
              </a:ext>
            </a:extLst>
          </p:cNvPr>
          <p:cNvSpPr txBox="1"/>
          <p:nvPr/>
        </p:nvSpPr>
        <p:spPr>
          <a:xfrm>
            <a:off x="4852674" y="4460870"/>
            <a:ext cx="1491114"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遊戲倒數計時器</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個</a:t>
            </a:r>
          </a:p>
        </p:txBody>
      </p:sp>
      <p:sp>
        <p:nvSpPr>
          <p:cNvPr id="122" name="矩形: 圓角 121">
            <a:extLst>
              <a:ext uri="{FF2B5EF4-FFF2-40B4-BE49-F238E27FC236}">
                <a16:creationId xmlns:a16="http://schemas.microsoft.com/office/drawing/2014/main" id="{8B62B1CF-1834-428C-94A1-60E37BDE45EF}"/>
              </a:ext>
            </a:extLst>
          </p:cNvPr>
          <p:cNvSpPr/>
          <p:nvPr/>
        </p:nvSpPr>
        <p:spPr>
          <a:xfrm>
            <a:off x="6309471" y="4498285"/>
            <a:ext cx="365934"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a:extLst>
              <a:ext uri="{FF2B5EF4-FFF2-40B4-BE49-F238E27FC236}">
                <a16:creationId xmlns:a16="http://schemas.microsoft.com/office/drawing/2014/main" id="{638053D0-9A7C-4B23-BBBB-D2F72079B3B1}"/>
              </a:ext>
            </a:extLst>
          </p:cNvPr>
          <p:cNvSpPr txBox="1"/>
          <p:nvPr/>
        </p:nvSpPr>
        <p:spPr>
          <a:xfrm>
            <a:off x="6629807" y="4456663"/>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小時</a:t>
            </a:r>
          </a:p>
        </p:txBody>
      </p:sp>
      <p:sp>
        <p:nvSpPr>
          <p:cNvPr id="124" name="矩形: 圓角 123">
            <a:extLst>
              <a:ext uri="{FF2B5EF4-FFF2-40B4-BE49-F238E27FC236}">
                <a16:creationId xmlns:a16="http://schemas.microsoft.com/office/drawing/2014/main" id="{604E0F61-580A-41AC-8924-6227F94AF78E}"/>
              </a:ext>
            </a:extLst>
          </p:cNvPr>
          <p:cNvSpPr/>
          <p:nvPr/>
        </p:nvSpPr>
        <p:spPr>
          <a:xfrm>
            <a:off x="7014167" y="4478947"/>
            <a:ext cx="335128"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文字方塊 124">
            <a:extLst>
              <a:ext uri="{FF2B5EF4-FFF2-40B4-BE49-F238E27FC236}">
                <a16:creationId xmlns:a16="http://schemas.microsoft.com/office/drawing/2014/main" id="{445BA075-0AD2-4699-AB2B-0515B9F5046B}"/>
              </a:ext>
            </a:extLst>
          </p:cNvPr>
          <p:cNvSpPr txBox="1"/>
          <p:nvPr/>
        </p:nvSpPr>
        <p:spPr>
          <a:xfrm>
            <a:off x="7325159" y="4478946"/>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分</a:t>
            </a:r>
          </a:p>
        </p:txBody>
      </p:sp>
      <p:sp>
        <p:nvSpPr>
          <p:cNvPr id="126" name="文字方塊 125">
            <a:extLst>
              <a:ext uri="{FF2B5EF4-FFF2-40B4-BE49-F238E27FC236}">
                <a16:creationId xmlns:a16="http://schemas.microsoft.com/office/drawing/2014/main" id="{EDF5D28C-C741-4B00-9991-09C4800A49F8}"/>
              </a:ext>
            </a:extLst>
          </p:cNvPr>
          <p:cNvSpPr txBox="1"/>
          <p:nvPr/>
        </p:nvSpPr>
        <p:spPr>
          <a:xfrm>
            <a:off x="7896297" y="4473990"/>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秒</a:t>
            </a:r>
          </a:p>
        </p:txBody>
      </p:sp>
      <p:sp>
        <p:nvSpPr>
          <p:cNvPr id="127" name="矩形: 圓角 126">
            <a:extLst>
              <a:ext uri="{FF2B5EF4-FFF2-40B4-BE49-F238E27FC236}">
                <a16:creationId xmlns:a16="http://schemas.microsoft.com/office/drawing/2014/main" id="{20C769B5-3BDD-44D4-87FB-D56D293134A1}"/>
              </a:ext>
            </a:extLst>
          </p:cNvPr>
          <p:cNvSpPr/>
          <p:nvPr/>
        </p:nvSpPr>
        <p:spPr>
          <a:xfrm>
            <a:off x="7576040" y="4471371"/>
            <a:ext cx="335128" cy="197053"/>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文字方塊 127">
            <a:extLst>
              <a:ext uri="{FF2B5EF4-FFF2-40B4-BE49-F238E27FC236}">
                <a16:creationId xmlns:a16="http://schemas.microsoft.com/office/drawing/2014/main" id="{26D137ED-E787-4368-AD48-22AF821F2DFB}"/>
              </a:ext>
            </a:extLst>
          </p:cNvPr>
          <p:cNvSpPr txBox="1"/>
          <p:nvPr/>
        </p:nvSpPr>
        <p:spPr>
          <a:xfrm>
            <a:off x="4859283" y="5945553"/>
            <a:ext cx="220925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活動進行時跑馬燈訊息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29" name="矩形: 圓角 128">
            <a:extLst>
              <a:ext uri="{FF2B5EF4-FFF2-40B4-BE49-F238E27FC236}">
                <a16:creationId xmlns:a16="http://schemas.microsoft.com/office/drawing/2014/main" id="{7DDD8848-E88F-4801-87FF-DCB734309B9A}"/>
              </a:ext>
            </a:extLst>
          </p:cNvPr>
          <p:cNvSpPr/>
          <p:nvPr/>
        </p:nvSpPr>
        <p:spPr>
          <a:xfrm>
            <a:off x="5113168" y="6172092"/>
            <a:ext cx="3268145"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文字方塊 181">
            <a:extLst>
              <a:ext uri="{FF2B5EF4-FFF2-40B4-BE49-F238E27FC236}">
                <a16:creationId xmlns:a16="http://schemas.microsoft.com/office/drawing/2014/main" id="{B88C682D-1A12-46A0-87FB-FD18A1D4CB87}"/>
              </a:ext>
            </a:extLst>
          </p:cNvPr>
          <p:cNvSpPr txBox="1"/>
          <p:nvPr/>
        </p:nvSpPr>
        <p:spPr>
          <a:xfrm>
            <a:off x="4854306" y="4215071"/>
            <a:ext cx="1138442"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投票主題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83" name="矩形: 圓角 182">
            <a:extLst>
              <a:ext uri="{FF2B5EF4-FFF2-40B4-BE49-F238E27FC236}">
                <a16:creationId xmlns:a16="http://schemas.microsoft.com/office/drawing/2014/main" id="{637C77D8-1D9D-4DCD-98DA-D3E995D6891A}"/>
              </a:ext>
            </a:extLst>
          </p:cNvPr>
          <p:cNvSpPr/>
          <p:nvPr/>
        </p:nvSpPr>
        <p:spPr>
          <a:xfrm>
            <a:off x="5717613" y="4233893"/>
            <a:ext cx="2393884" cy="211648"/>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文字方塊 183">
            <a:extLst>
              <a:ext uri="{FF2B5EF4-FFF2-40B4-BE49-F238E27FC236}">
                <a16:creationId xmlns:a16="http://schemas.microsoft.com/office/drawing/2014/main" id="{1CBD78EF-E8E3-4647-8B76-0BBB77106731}"/>
              </a:ext>
            </a:extLst>
          </p:cNvPr>
          <p:cNvSpPr txBox="1"/>
          <p:nvPr/>
        </p:nvSpPr>
        <p:spPr>
          <a:xfrm>
            <a:off x="4857888" y="4766052"/>
            <a:ext cx="89639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投票選項</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pic>
        <p:nvPicPr>
          <p:cNvPr id="185" name="圖片 184">
            <a:extLst>
              <a:ext uri="{FF2B5EF4-FFF2-40B4-BE49-F238E27FC236}">
                <a16:creationId xmlns:a16="http://schemas.microsoft.com/office/drawing/2014/main" id="{50DEEFE9-6293-4845-BBD1-70FAB22C8296}"/>
              </a:ext>
            </a:extLst>
          </p:cNvPr>
          <p:cNvPicPr>
            <a:picLocks noChangeAspect="1"/>
          </p:cNvPicPr>
          <p:nvPr/>
        </p:nvPicPr>
        <p:blipFill>
          <a:blip r:embed="rId2"/>
          <a:stretch>
            <a:fillRect/>
          </a:stretch>
        </p:blipFill>
        <p:spPr>
          <a:xfrm>
            <a:off x="5306087" y="5018831"/>
            <a:ext cx="2530403" cy="900482"/>
          </a:xfrm>
          <a:prstGeom prst="rect">
            <a:avLst/>
          </a:prstGeom>
        </p:spPr>
      </p:pic>
      <p:sp>
        <p:nvSpPr>
          <p:cNvPr id="186" name="矩形 185">
            <a:extLst>
              <a:ext uri="{FF2B5EF4-FFF2-40B4-BE49-F238E27FC236}">
                <a16:creationId xmlns:a16="http://schemas.microsoft.com/office/drawing/2014/main" id="{1C1D0C38-1F6D-4C39-AE82-259FC0008E6C}"/>
              </a:ext>
            </a:extLst>
          </p:cNvPr>
          <p:cNvSpPr/>
          <p:nvPr/>
        </p:nvSpPr>
        <p:spPr>
          <a:xfrm>
            <a:off x="5603307" y="4768693"/>
            <a:ext cx="1107996" cy="230832"/>
          </a:xfrm>
          <a:prstGeom prst="rect">
            <a:avLst/>
          </a:prstGeom>
        </p:spPr>
        <p:txBody>
          <a:bodyPr wrap="none">
            <a:spAutoFit/>
          </a:bodyPr>
          <a:lstStyle/>
          <a:p>
            <a:r>
              <a:rPr lang="zh-TW" altLang="en-US" sz="900" b="1" u="sng" dirty="0">
                <a:solidFill>
                  <a:schemeClr val="tx2"/>
                </a:solidFill>
                <a:latin typeface="微軟正黑體" panose="020B0604030504040204" pitchFamily="34" charset="-120"/>
                <a:ea typeface="微軟正黑體" panose="020B0604030504040204" pitchFamily="34" charset="-120"/>
              </a:rPr>
              <a:t>投票項目至少兩項</a:t>
            </a:r>
          </a:p>
        </p:txBody>
      </p:sp>
      <p:sp>
        <p:nvSpPr>
          <p:cNvPr id="116" name="矩形 115">
            <a:extLst>
              <a:ext uri="{FF2B5EF4-FFF2-40B4-BE49-F238E27FC236}">
                <a16:creationId xmlns:a16="http://schemas.microsoft.com/office/drawing/2014/main" id="{0E620F59-9841-4177-92D6-5BE8B572EB0F}"/>
              </a:ext>
            </a:extLst>
          </p:cNvPr>
          <p:cNvSpPr/>
          <p:nvPr/>
        </p:nvSpPr>
        <p:spPr>
          <a:xfrm>
            <a:off x="9154115" y="-15545"/>
            <a:ext cx="3040276"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矩形 116">
            <a:extLst>
              <a:ext uri="{FF2B5EF4-FFF2-40B4-BE49-F238E27FC236}">
                <a16:creationId xmlns:a16="http://schemas.microsoft.com/office/drawing/2014/main" id="{44670776-F805-4F3D-9697-E7BBB46CFFDC}"/>
              </a:ext>
            </a:extLst>
          </p:cNvPr>
          <p:cNvSpPr/>
          <p:nvPr/>
        </p:nvSpPr>
        <p:spPr>
          <a:xfrm>
            <a:off x="950296" y="2400493"/>
            <a:ext cx="3332964"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留言</a:t>
            </a:r>
            <a:r>
              <a:rPr lang="zh-TW" altLang="en-US" sz="1000" u="sng" dirty="0">
                <a:latin typeface="微軟正黑體" panose="020B0604030504040204" pitchFamily="34" charset="-120"/>
                <a:ea typeface="微軟正黑體" panose="020B0604030504040204" pitchFamily="34" charset="-120"/>
              </a:rPr>
              <a:t>今天一起買</a:t>
            </a:r>
            <a:r>
              <a:rPr lang="zh-TW" altLang="en-US" sz="1000" dirty="0">
                <a:latin typeface="微軟正黑體" panose="020B0604030504040204" pitchFamily="34" charset="-120"/>
                <a:ea typeface="微軟正黑體" panose="020B0604030504040204" pitchFamily="34" charset="-120"/>
              </a:rPr>
              <a:t>，</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你的好友一起，即可參加抽獎喔。</a:t>
            </a:r>
          </a:p>
        </p:txBody>
      </p:sp>
      <p:sp>
        <p:nvSpPr>
          <p:cNvPr id="199" name="文字方塊 198">
            <a:extLst>
              <a:ext uri="{FF2B5EF4-FFF2-40B4-BE49-F238E27FC236}">
                <a16:creationId xmlns:a16="http://schemas.microsoft.com/office/drawing/2014/main" id="{80808772-1CAF-4BB0-AF16-1E35B0D44776}"/>
              </a:ext>
            </a:extLst>
          </p:cNvPr>
          <p:cNvSpPr txBox="1"/>
          <p:nvPr/>
        </p:nvSpPr>
        <p:spPr>
          <a:xfrm>
            <a:off x="2528165" y="3669325"/>
            <a:ext cx="364797" cy="428896"/>
          </a:xfrm>
          <a:prstGeom prst="rect">
            <a:avLst/>
          </a:prstGeom>
          <a:noFill/>
        </p:spPr>
        <p:txBody>
          <a:bodyPr wrap="none" rtlCol="0">
            <a:spAutoFit/>
          </a:bodyPr>
          <a:lstStyle/>
          <a:p>
            <a:r>
              <a:rPr lang="en-US" altLang="zh-TW" sz="1400" dirty="0">
                <a:solidFill>
                  <a:srgbClr val="FF0000"/>
                </a:solidFill>
              </a:rPr>
              <a:t>X</a:t>
            </a:r>
            <a:endParaRPr lang="zh-TW" altLang="en-US" sz="1400" dirty="0">
              <a:solidFill>
                <a:srgbClr val="FF0000"/>
              </a:solidFill>
            </a:endParaRPr>
          </a:p>
        </p:txBody>
      </p:sp>
      <p:sp>
        <p:nvSpPr>
          <p:cNvPr id="201" name="矩形 200">
            <a:extLst>
              <a:ext uri="{FF2B5EF4-FFF2-40B4-BE49-F238E27FC236}">
                <a16:creationId xmlns:a16="http://schemas.microsoft.com/office/drawing/2014/main" id="{6A977607-9D3B-4969-AA74-DEEE62C0F795}"/>
              </a:ext>
            </a:extLst>
          </p:cNvPr>
          <p:cNvSpPr/>
          <p:nvPr/>
        </p:nvSpPr>
        <p:spPr>
          <a:xfrm>
            <a:off x="663587" y="3676760"/>
            <a:ext cx="3750461" cy="3089572"/>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文字方塊 201">
            <a:extLst>
              <a:ext uri="{FF2B5EF4-FFF2-40B4-BE49-F238E27FC236}">
                <a16:creationId xmlns:a16="http://schemas.microsoft.com/office/drawing/2014/main" id="{C7020D02-8F88-4AEC-9094-6BDDBAC9F954}"/>
              </a:ext>
            </a:extLst>
          </p:cNvPr>
          <p:cNvSpPr txBox="1"/>
          <p:nvPr/>
        </p:nvSpPr>
        <p:spPr>
          <a:xfrm>
            <a:off x="4094846" y="3646729"/>
            <a:ext cx="300650" cy="338554"/>
          </a:xfrm>
          <a:prstGeom prst="rect">
            <a:avLst/>
          </a:prstGeom>
          <a:noFill/>
        </p:spPr>
        <p:txBody>
          <a:bodyPr wrap="square" rtlCol="0">
            <a:spAutoFit/>
          </a:bodyPr>
          <a:lstStyle/>
          <a:p>
            <a:r>
              <a:rPr lang="en-US" altLang="zh-TW" sz="1600" dirty="0"/>
              <a:t>X</a:t>
            </a:r>
            <a:endParaRPr lang="zh-TW" altLang="en-US" sz="1600" dirty="0"/>
          </a:p>
        </p:txBody>
      </p:sp>
      <p:sp>
        <p:nvSpPr>
          <p:cNvPr id="142" name="文字方塊 141">
            <a:extLst>
              <a:ext uri="{FF2B5EF4-FFF2-40B4-BE49-F238E27FC236}">
                <a16:creationId xmlns:a16="http://schemas.microsoft.com/office/drawing/2014/main" id="{C9C5524F-9BB4-44C5-90A2-83A44ECD50A1}"/>
              </a:ext>
            </a:extLst>
          </p:cNvPr>
          <p:cNvSpPr txBox="1"/>
          <p:nvPr/>
        </p:nvSpPr>
        <p:spPr>
          <a:xfrm>
            <a:off x="580677" y="4547046"/>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獎品名稱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63" name="矩形: 圓角 162">
            <a:extLst>
              <a:ext uri="{FF2B5EF4-FFF2-40B4-BE49-F238E27FC236}">
                <a16:creationId xmlns:a16="http://schemas.microsoft.com/office/drawing/2014/main" id="{C971390E-AE78-4452-9A44-5E8E16D700C3}"/>
              </a:ext>
            </a:extLst>
          </p:cNvPr>
          <p:cNvSpPr/>
          <p:nvPr/>
        </p:nvSpPr>
        <p:spPr>
          <a:xfrm>
            <a:off x="1478547" y="4588400"/>
            <a:ext cx="677515" cy="169045"/>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文字方塊 163">
            <a:extLst>
              <a:ext uri="{FF2B5EF4-FFF2-40B4-BE49-F238E27FC236}">
                <a16:creationId xmlns:a16="http://schemas.microsoft.com/office/drawing/2014/main" id="{CDEA5408-CB41-469D-8310-2EDEF7F76602}"/>
              </a:ext>
            </a:extLst>
          </p:cNvPr>
          <p:cNvSpPr txBox="1"/>
          <p:nvPr/>
        </p:nvSpPr>
        <p:spPr>
          <a:xfrm>
            <a:off x="2263117" y="4532109"/>
            <a:ext cx="943599"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獎品名額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65" name="矩形: 圓角 164">
            <a:extLst>
              <a:ext uri="{FF2B5EF4-FFF2-40B4-BE49-F238E27FC236}">
                <a16:creationId xmlns:a16="http://schemas.microsoft.com/office/drawing/2014/main" id="{02F512F2-0932-454B-8B65-466F88537173}"/>
              </a:ext>
            </a:extLst>
          </p:cNvPr>
          <p:cNvSpPr/>
          <p:nvPr/>
        </p:nvSpPr>
        <p:spPr>
          <a:xfrm>
            <a:off x="3112642" y="4561082"/>
            <a:ext cx="364617" cy="174076"/>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矩形 165">
            <a:extLst>
              <a:ext uri="{FF2B5EF4-FFF2-40B4-BE49-F238E27FC236}">
                <a16:creationId xmlns:a16="http://schemas.microsoft.com/office/drawing/2014/main" id="{73C66B9E-309E-4081-A5F0-9AD6BE5EF596}"/>
              </a:ext>
            </a:extLst>
          </p:cNvPr>
          <p:cNvSpPr/>
          <p:nvPr/>
        </p:nvSpPr>
        <p:spPr>
          <a:xfrm>
            <a:off x="1727181" y="3734756"/>
            <a:ext cx="1505540" cy="338554"/>
          </a:xfrm>
          <a:prstGeom prst="rect">
            <a:avLst/>
          </a:prstGeom>
        </p:spPr>
        <p:txBody>
          <a:bodyPr wrap="none">
            <a:spAutoFit/>
          </a:bodyPr>
          <a:lstStyle/>
          <a:p>
            <a:r>
              <a:rPr lang="zh-TW" altLang="en-US" sz="1600" b="1" dirty="0">
                <a:highlight>
                  <a:srgbClr val="FFCC99"/>
                </a:highlight>
                <a:latin typeface="微軟正黑體" panose="020B0604030504040204" pitchFamily="34" charset="-120"/>
                <a:ea typeface="微軟正黑體" panose="020B0604030504040204" pitchFamily="34" charset="-120"/>
              </a:rPr>
              <a:t>抽獎</a:t>
            </a:r>
            <a:r>
              <a:rPr lang="en-US" altLang="zh-TW" sz="1600" b="1" dirty="0">
                <a:highlight>
                  <a:srgbClr val="FFCC99"/>
                </a:highlight>
                <a:latin typeface="微軟正黑體" panose="020B0604030504040204" pitchFamily="34" charset="-120"/>
                <a:ea typeface="微軟正黑體" panose="020B0604030504040204" pitchFamily="34" charset="-120"/>
              </a:rPr>
              <a:t>-</a:t>
            </a:r>
            <a:r>
              <a:rPr lang="zh-TW" altLang="en-US" sz="1600" b="1" dirty="0">
                <a:highlight>
                  <a:srgbClr val="FFCC99"/>
                </a:highlight>
                <a:latin typeface="微軟正黑體" panose="020B0604030504040204" pitchFamily="34" charset="-120"/>
                <a:ea typeface="微軟正黑體" panose="020B0604030504040204" pitchFamily="34" charset="-120"/>
              </a:rPr>
              <a:t>公開分享</a:t>
            </a:r>
            <a:endParaRPr lang="zh-TW" altLang="en-US" sz="1600" b="1" dirty="0">
              <a:highlight>
                <a:srgbClr val="FFCC99"/>
              </a:highlight>
            </a:endParaRPr>
          </a:p>
        </p:txBody>
      </p:sp>
      <p:sp>
        <p:nvSpPr>
          <p:cNvPr id="167" name="文字方塊 166">
            <a:extLst>
              <a:ext uri="{FF2B5EF4-FFF2-40B4-BE49-F238E27FC236}">
                <a16:creationId xmlns:a16="http://schemas.microsoft.com/office/drawing/2014/main" id="{D905C456-7233-4020-AFF2-E16CBD6AFF9E}"/>
              </a:ext>
            </a:extLst>
          </p:cNvPr>
          <p:cNvSpPr txBox="1"/>
          <p:nvPr/>
        </p:nvSpPr>
        <p:spPr>
          <a:xfrm>
            <a:off x="583471" y="4769662"/>
            <a:ext cx="1491114"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遊戲倒數計時器</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個</a:t>
            </a:r>
          </a:p>
        </p:txBody>
      </p:sp>
      <p:sp>
        <p:nvSpPr>
          <p:cNvPr id="189" name="矩形: 圓角 188">
            <a:extLst>
              <a:ext uri="{FF2B5EF4-FFF2-40B4-BE49-F238E27FC236}">
                <a16:creationId xmlns:a16="http://schemas.microsoft.com/office/drawing/2014/main" id="{CBD67AF1-BDBD-43DE-A368-43C9AE6134B5}"/>
              </a:ext>
            </a:extLst>
          </p:cNvPr>
          <p:cNvSpPr/>
          <p:nvPr/>
        </p:nvSpPr>
        <p:spPr>
          <a:xfrm>
            <a:off x="2089948" y="4803382"/>
            <a:ext cx="365934"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文字方塊 189">
            <a:extLst>
              <a:ext uri="{FF2B5EF4-FFF2-40B4-BE49-F238E27FC236}">
                <a16:creationId xmlns:a16="http://schemas.microsoft.com/office/drawing/2014/main" id="{6D8D890D-C216-4A1F-9106-D4C9D73537E1}"/>
              </a:ext>
            </a:extLst>
          </p:cNvPr>
          <p:cNvSpPr txBox="1"/>
          <p:nvPr/>
        </p:nvSpPr>
        <p:spPr>
          <a:xfrm>
            <a:off x="2408330" y="4812571"/>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小時</a:t>
            </a:r>
          </a:p>
        </p:txBody>
      </p:sp>
      <p:sp>
        <p:nvSpPr>
          <p:cNvPr id="191" name="矩形: 圓角 190">
            <a:extLst>
              <a:ext uri="{FF2B5EF4-FFF2-40B4-BE49-F238E27FC236}">
                <a16:creationId xmlns:a16="http://schemas.microsoft.com/office/drawing/2014/main" id="{39A0129A-DC62-4DB2-A040-6890AB96802D}"/>
              </a:ext>
            </a:extLst>
          </p:cNvPr>
          <p:cNvSpPr/>
          <p:nvPr/>
        </p:nvSpPr>
        <p:spPr>
          <a:xfrm>
            <a:off x="2806785" y="4803382"/>
            <a:ext cx="335128" cy="166824"/>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文字方塊 191">
            <a:extLst>
              <a:ext uri="{FF2B5EF4-FFF2-40B4-BE49-F238E27FC236}">
                <a16:creationId xmlns:a16="http://schemas.microsoft.com/office/drawing/2014/main" id="{DA05CFA5-9CFA-4C4E-8D78-64569D3C092A}"/>
              </a:ext>
            </a:extLst>
          </p:cNvPr>
          <p:cNvSpPr txBox="1"/>
          <p:nvPr/>
        </p:nvSpPr>
        <p:spPr>
          <a:xfrm>
            <a:off x="3117777" y="4803381"/>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分</a:t>
            </a:r>
          </a:p>
        </p:txBody>
      </p:sp>
      <p:sp>
        <p:nvSpPr>
          <p:cNvPr id="193" name="文字方塊 192">
            <a:extLst>
              <a:ext uri="{FF2B5EF4-FFF2-40B4-BE49-F238E27FC236}">
                <a16:creationId xmlns:a16="http://schemas.microsoft.com/office/drawing/2014/main" id="{8CF8FD2A-4ADC-4A34-9DE0-6E8FC99DC3B9}"/>
              </a:ext>
            </a:extLst>
          </p:cNvPr>
          <p:cNvSpPr txBox="1"/>
          <p:nvPr/>
        </p:nvSpPr>
        <p:spPr>
          <a:xfrm>
            <a:off x="3695989" y="4792354"/>
            <a:ext cx="453970" cy="253916"/>
          </a:xfrm>
          <a:prstGeom prst="rect">
            <a:avLst/>
          </a:prstGeom>
          <a:noFill/>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zh-TW" altLang="en-US" dirty="0"/>
              <a:t>秒</a:t>
            </a:r>
          </a:p>
        </p:txBody>
      </p:sp>
      <p:sp>
        <p:nvSpPr>
          <p:cNvPr id="194" name="矩形: 圓角 193">
            <a:extLst>
              <a:ext uri="{FF2B5EF4-FFF2-40B4-BE49-F238E27FC236}">
                <a16:creationId xmlns:a16="http://schemas.microsoft.com/office/drawing/2014/main" id="{AB3959DB-EDCA-42CD-ACEB-4D8495B6313C}"/>
              </a:ext>
            </a:extLst>
          </p:cNvPr>
          <p:cNvSpPr/>
          <p:nvPr/>
        </p:nvSpPr>
        <p:spPr>
          <a:xfrm>
            <a:off x="3383185" y="4792354"/>
            <a:ext cx="335128" cy="197053"/>
          </a:xfrm>
          <a:prstGeom prst="roundRect">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文字方塊 194">
            <a:extLst>
              <a:ext uri="{FF2B5EF4-FFF2-40B4-BE49-F238E27FC236}">
                <a16:creationId xmlns:a16="http://schemas.microsoft.com/office/drawing/2014/main" id="{66783AA2-166C-45DB-AC8F-FA25F28A2F2C}"/>
              </a:ext>
            </a:extLst>
          </p:cNvPr>
          <p:cNvSpPr txBox="1"/>
          <p:nvPr/>
        </p:nvSpPr>
        <p:spPr>
          <a:xfrm>
            <a:off x="589513" y="5046074"/>
            <a:ext cx="2209259"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活動進行時跑馬燈訊息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96" name="矩形: 圓角 195">
            <a:extLst>
              <a:ext uri="{FF2B5EF4-FFF2-40B4-BE49-F238E27FC236}">
                <a16:creationId xmlns:a16="http://schemas.microsoft.com/office/drawing/2014/main" id="{185ACB1A-D5DC-41B4-8D4B-5639A97A42B6}"/>
              </a:ext>
            </a:extLst>
          </p:cNvPr>
          <p:cNvSpPr/>
          <p:nvPr/>
        </p:nvSpPr>
        <p:spPr>
          <a:xfrm>
            <a:off x="870130" y="5295310"/>
            <a:ext cx="3268145" cy="251901"/>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文字方塊 196">
            <a:extLst>
              <a:ext uri="{FF2B5EF4-FFF2-40B4-BE49-F238E27FC236}">
                <a16:creationId xmlns:a16="http://schemas.microsoft.com/office/drawing/2014/main" id="{9BDC949E-35BC-4496-9C4C-A6CAB2A76ED5}"/>
              </a:ext>
            </a:extLst>
          </p:cNvPr>
          <p:cNvSpPr txBox="1"/>
          <p:nvPr/>
        </p:nvSpPr>
        <p:spPr>
          <a:xfrm>
            <a:off x="611171" y="5586982"/>
            <a:ext cx="1535998" cy="253916"/>
          </a:xfrm>
          <a:prstGeom prst="rect">
            <a:avLst/>
          </a:prstGeom>
          <a:noFill/>
        </p:spPr>
        <p:txBody>
          <a:bodyPr wrap="non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私訊中獎者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sp>
        <p:nvSpPr>
          <p:cNvPr id="198" name="矩形: 圓角 197">
            <a:extLst>
              <a:ext uri="{FF2B5EF4-FFF2-40B4-BE49-F238E27FC236}">
                <a16:creationId xmlns:a16="http://schemas.microsoft.com/office/drawing/2014/main" id="{A2353796-DAF1-4826-87E9-3F04D127F2B6}"/>
              </a:ext>
            </a:extLst>
          </p:cNvPr>
          <p:cNvSpPr/>
          <p:nvPr/>
        </p:nvSpPr>
        <p:spPr>
          <a:xfrm>
            <a:off x="854524" y="5825614"/>
            <a:ext cx="3268145" cy="479787"/>
          </a:xfrm>
          <a:prstGeom prst="round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59E042A3-2CE2-4930-B5F0-E7381B9B0287}"/>
              </a:ext>
            </a:extLst>
          </p:cNvPr>
          <p:cNvSpPr/>
          <p:nvPr/>
        </p:nvSpPr>
        <p:spPr>
          <a:xfrm>
            <a:off x="681899" y="4106752"/>
            <a:ext cx="3788217" cy="230832"/>
          </a:xfrm>
          <a:prstGeom prst="rect">
            <a:avLst/>
          </a:prstGeom>
        </p:spPr>
        <p:txBody>
          <a:bodyPr wrap="none">
            <a:spAutoFit/>
          </a:bodyPr>
          <a:lstStyle/>
          <a:p>
            <a:r>
              <a:rPr lang="zh-TW" altLang="en-US" sz="900" b="1" u="sng" dirty="0">
                <a:solidFill>
                  <a:srgbClr val="44546A"/>
                </a:solidFill>
              </a:rPr>
              <a:t>觀眾需將此方舟手揪直播連結「公開分享到個人頁面」，即符合資格！ </a:t>
            </a:r>
            <a:endParaRPr lang="zh-TW" altLang="en-US" dirty="0"/>
          </a:p>
        </p:txBody>
      </p:sp>
      <p:sp>
        <p:nvSpPr>
          <p:cNvPr id="7" name="矩形 6">
            <a:extLst>
              <a:ext uri="{FF2B5EF4-FFF2-40B4-BE49-F238E27FC236}">
                <a16:creationId xmlns:a16="http://schemas.microsoft.com/office/drawing/2014/main" id="{C958D209-EFCB-4680-8656-498B40942861}"/>
              </a:ext>
            </a:extLst>
          </p:cNvPr>
          <p:cNvSpPr/>
          <p:nvPr/>
        </p:nvSpPr>
        <p:spPr>
          <a:xfrm>
            <a:off x="5104617" y="551866"/>
            <a:ext cx="3300904" cy="230832"/>
          </a:xfrm>
          <a:prstGeom prst="rect">
            <a:avLst/>
          </a:prstGeom>
        </p:spPr>
        <p:txBody>
          <a:bodyPr wrap="none">
            <a:spAutoFit/>
          </a:bodyPr>
          <a:lstStyle/>
          <a:p>
            <a:r>
              <a:rPr lang="zh-TW" altLang="en-US" sz="900" b="1" u="sng" dirty="0">
                <a:solidFill>
                  <a:srgbClr val="44546A"/>
                </a:solidFill>
              </a:rPr>
              <a:t>設定</a:t>
            </a:r>
            <a:r>
              <a:rPr lang="en-US" altLang="zh-TW" sz="900" b="1" u="sng" dirty="0">
                <a:solidFill>
                  <a:srgbClr val="44546A"/>
                </a:solidFill>
              </a:rPr>
              <a:t>1~1000</a:t>
            </a:r>
            <a:r>
              <a:rPr lang="zh-TW" altLang="en-US" sz="900" b="1" u="sng" dirty="0">
                <a:solidFill>
                  <a:srgbClr val="44546A"/>
                </a:solidFill>
              </a:rPr>
              <a:t>之間的數字，觀眾猜中後，畫面直接顯示中獎人！</a:t>
            </a:r>
          </a:p>
        </p:txBody>
      </p:sp>
      <p:sp>
        <p:nvSpPr>
          <p:cNvPr id="207" name="矩形 206">
            <a:extLst>
              <a:ext uri="{FF2B5EF4-FFF2-40B4-BE49-F238E27FC236}">
                <a16:creationId xmlns:a16="http://schemas.microsoft.com/office/drawing/2014/main" id="{EAAD73C9-1B0F-4C12-884A-3DBDF1BE49DE}"/>
              </a:ext>
            </a:extLst>
          </p:cNvPr>
          <p:cNvSpPr/>
          <p:nvPr/>
        </p:nvSpPr>
        <p:spPr>
          <a:xfrm>
            <a:off x="829462" y="5296081"/>
            <a:ext cx="3262432"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立即「公開分享」方舟手揪直播連結即可參加抽獎喲！</a:t>
            </a:r>
          </a:p>
        </p:txBody>
      </p:sp>
      <p:sp>
        <p:nvSpPr>
          <p:cNvPr id="208" name="矩形 207">
            <a:extLst>
              <a:ext uri="{FF2B5EF4-FFF2-40B4-BE49-F238E27FC236}">
                <a16:creationId xmlns:a16="http://schemas.microsoft.com/office/drawing/2014/main" id="{A3DB51F9-ADC5-415C-BDAC-D703FE4A5C65}"/>
              </a:ext>
            </a:extLst>
          </p:cNvPr>
          <p:cNvSpPr/>
          <p:nvPr/>
        </p:nvSpPr>
        <p:spPr>
          <a:xfrm>
            <a:off x="1306140" y="557282"/>
            <a:ext cx="2547492" cy="230832"/>
          </a:xfrm>
          <a:prstGeom prst="rect">
            <a:avLst/>
          </a:prstGeom>
        </p:spPr>
        <p:txBody>
          <a:bodyPr wrap="none">
            <a:spAutoFit/>
          </a:bodyPr>
          <a:lstStyle/>
          <a:p>
            <a:r>
              <a:rPr lang="zh-TW" altLang="en-US" sz="900" b="1" u="sng" dirty="0">
                <a:solidFill>
                  <a:srgbClr val="44546A"/>
                </a:solidFill>
              </a:rPr>
              <a:t>觀眾公開分享關鍵字及</a:t>
            </a:r>
            <a:r>
              <a:rPr lang="en-US" altLang="zh-TW" sz="900" b="1" u="sng" dirty="0">
                <a:solidFill>
                  <a:srgbClr val="44546A"/>
                </a:solidFill>
              </a:rPr>
              <a:t>Tag</a:t>
            </a:r>
            <a:r>
              <a:rPr lang="zh-TW" altLang="en-US" sz="900" b="1" u="sng" dirty="0">
                <a:solidFill>
                  <a:srgbClr val="44546A"/>
                </a:solidFill>
              </a:rPr>
              <a:t>好友，即符合資格！</a:t>
            </a:r>
          </a:p>
        </p:txBody>
      </p:sp>
      <p:sp>
        <p:nvSpPr>
          <p:cNvPr id="209" name="矩形 208">
            <a:extLst>
              <a:ext uri="{FF2B5EF4-FFF2-40B4-BE49-F238E27FC236}">
                <a16:creationId xmlns:a16="http://schemas.microsoft.com/office/drawing/2014/main" id="{3508966B-5089-4CB5-9A97-8A8BDA3284B3}"/>
              </a:ext>
            </a:extLst>
          </p:cNvPr>
          <p:cNvSpPr/>
          <p:nvPr/>
        </p:nvSpPr>
        <p:spPr>
          <a:xfrm>
            <a:off x="5157693" y="2168047"/>
            <a:ext cx="2353529"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留言 </a:t>
            </a:r>
            <a:r>
              <a:rPr lang="en-US" altLang="zh-TW" sz="1000" dirty="0">
                <a:latin typeface="微軟正黑體" panose="020B0604030504040204" pitchFamily="34" charset="-120"/>
                <a:ea typeface="微軟正黑體" panose="020B0604030504040204" pitchFamily="34" charset="-120"/>
              </a:rPr>
              <a:t>1 ~ 1000 </a:t>
            </a:r>
            <a:r>
              <a:rPr lang="zh-TW" altLang="en-US" sz="1000" dirty="0">
                <a:latin typeface="微軟正黑體" panose="020B0604030504040204" pitchFamily="34" charset="-120"/>
                <a:ea typeface="微軟正黑體" panose="020B0604030504040204" pitchFamily="34" charset="-120"/>
              </a:rPr>
              <a:t>的數字即可參加抽獎喔</a:t>
            </a:r>
            <a:r>
              <a:rPr lang="en-US" altLang="zh-TW" sz="1000" dirty="0">
                <a:latin typeface="微軟正黑體" panose="020B0604030504040204" pitchFamily="34" charset="-120"/>
                <a:ea typeface="微軟正黑體" panose="020B0604030504040204" pitchFamily="34" charset="-120"/>
              </a:rPr>
              <a:t>!</a:t>
            </a:r>
            <a:endParaRPr lang="zh-TW" altLang="en-US" sz="1000" dirty="0">
              <a:latin typeface="微軟正黑體" panose="020B0604030504040204" pitchFamily="34" charset="-120"/>
              <a:ea typeface="微軟正黑體" panose="020B0604030504040204" pitchFamily="34" charset="-120"/>
            </a:endParaRPr>
          </a:p>
        </p:txBody>
      </p:sp>
      <p:sp>
        <p:nvSpPr>
          <p:cNvPr id="210" name="矩形 209">
            <a:extLst>
              <a:ext uri="{FF2B5EF4-FFF2-40B4-BE49-F238E27FC236}">
                <a16:creationId xmlns:a16="http://schemas.microsoft.com/office/drawing/2014/main" id="{04200607-B959-45D6-816F-A21581832047}"/>
              </a:ext>
            </a:extLst>
          </p:cNvPr>
          <p:cNvSpPr/>
          <p:nvPr/>
        </p:nvSpPr>
        <p:spPr>
          <a:xfrm>
            <a:off x="5153169" y="6154805"/>
            <a:ext cx="1980029"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按下表情符號即可參加投票喔。</a:t>
            </a:r>
          </a:p>
        </p:txBody>
      </p:sp>
      <p:sp>
        <p:nvSpPr>
          <p:cNvPr id="211" name="矩形 210">
            <a:extLst>
              <a:ext uri="{FF2B5EF4-FFF2-40B4-BE49-F238E27FC236}">
                <a16:creationId xmlns:a16="http://schemas.microsoft.com/office/drawing/2014/main" id="{6DB291B3-489D-449F-BE22-1320642796C1}"/>
              </a:ext>
            </a:extLst>
          </p:cNvPr>
          <p:cNvSpPr/>
          <p:nvPr/>
        </p:nvSpPr>
        <p:spPr>
          <a:xfrm>
            <a:off x="902399" y="2897770"/>
            <a:ext cx="2364750"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恭喜你中獎：</a:t>
            </a:r>
            <a:r>
              <a:rPr lang="zh-TW" altLang="en-US" sz="1000" u="sng" dirty="0">
                <a:latin typeface="微軟正黑體" panose="020B0604030504040204" pitchFamily="34" charset="-120"/>
                <a:ea typeface="微軟正黑體" panose="020B0604030504040204" pitchFamily="34" charset="-120"/>
              </a:rPr>
              <a:t>兔兔娃娃</a:t>
            </a:r>
            <a:r>
              <a:rPr lang="zh-TW" altLang="en-US" sz="1000" dirty="0">
                <a:latin typeface="微軟正黑體" panose="020B0604030504040204" pitchFamily="34" charset="-120"/>
                <a:ea typeface="微軟正黑體" panose="020B0604030504040204" pitchFamily="34" charset="-120"/>
              </a:rPr>
              <a:t>，請聯絡小編～</a:t>
            </a:r>
          </a:p>
        </p:txBody>
      </p:sp>
      <p:sp>
        <p:nvSpPr>
          <p:cNvPr id="212" name="矩形 211">
            <a:extLst>
              <a:ext uri="{FF2B5EF4-FFF2-40B4-BE49-F238E27FC236}">
                <a16:creationId xmlns:a16="http://schemas.microsoft.com/office/drawing/2014/main" id="{F78926CB-4CE0-4D1D-8383-2CAE4C9AA830}"/>
              </a:ext>
            </a:extLst>
          </p:cNvPr>
          <p:cNvSpPr/>
          <p:nvPr/>
        </p:nvSpPr>
        <p:spPr>
          <a:xfrm>
            <a:off x="867971" y="5807562"/>
            <a:ext cx="2364750"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恭喜你中獎：</a:t>
            </a:r>
            <a:r>
              <a:rPr lang="zh-TW" altLang="en-US" sz="1000" u="sng" dirty="0">
                <a:latin typeface="微軟正黑體" panose="020B0604030504040204" pitchFamily="34" charset="-120"/>
                <a:ea typeface="微軟正黑體" panose="020B0604030504040204" pitchFamily="34" charset="-120"/>
              </a:rPr>
              <a:t>兔兔娃娃</a:t>
            </a:r>
            <a:r>
              <a:rPr lang="zh-TW" altLang="en-US" sz="1000" dirty="0">
                <a:latin typeface="微軟正黑體" panose="020B0604030504040204" pitchFamily="34" charset="-120"/>
                <a:ea typeface="微軟正黑體" panose="020B0604030504040204" pitchFamily="34" charset="-120"/>
              </a:rPr>
              <a:t>，請聯絡小編～</a:t>
            </a:r>
          </a:p>
        </p:txBody>
      </p:sp>
      <p:sp>
        <p:nvSpPr>
          <p:cNvPr id="213" name="矩形 212">
            <a:extLst>
              <a:ext uri="{FF2B5EF4-FFF2-40B4-BE49-F238E27FC236}">
                <a16:creationId xmlns:a16="http://schemas.microsoft.com/office/drawing/2014/main" id="{83B3976C-76A9-406B-8A50-B45176A566F8}"/>
              </a:ext>
            </a:extLst>
          </p:cNvPr>
          <p:cNvSpPr/>
          <p:nvPr/>
        </p:nvSpPr>
        <p:spPr>
          <a:xfrm>
            <a:off x="5113168" y="2689321"/>
            <a:ext cx="2364750" cy="246221"/>
          </a:xfrm>
          <a:prstGeom prst="rect">
            <a:avLst/>
          </a:prstGeom>
        </p:spPr>
        <p:txBody>
          <a:bodyPr wrap="none">
            <a:spAutoFit/>
          </a:bodyPr>
          <a:lstStyle/>
          <a:p>
            <a:r>
              <a:rPr lang="zh-TW" altLang="en-US" sz="1000" dirty="0">
                <a:latin typeface="微軟正黑體" panose="020B0604030504040204" pitchFamily="34" charset="-120"/>
                <a:ea typeface="微軟正黑體" panose="020B0604030504040204" pitchFamily="34" charset="-120"/>
              </a:rPr>
              <a:t>恭喜你中獎：</a:t>
            </a:r>
            <a:r>
              <a:rPr lang="zh-TW" altLang="en-US" sz="1000" u="sng" dirty="0">
                <a:latin typeface="微軟正黑體" panose="020B0604030504040204" pitchFamily="34" charset="-120"/>
                <a:ea typeface="微軟正黑體" panose="020B0604030504040204" pitchFamily="34" charset="-120"/>
              </a:rPr>
              <a:t>兔兔娃娃</a:t>
            </a:r>
            <a:r>
              <a:rPr lang="zh-TW" altLang="en-US" sz="1000" dirty="0">
                <a:latin typeface="微軟正黑體" panose="020B0604030504040204" pitchFamily="34" charset="-120"/>
                <a:ea typeface="微軟正黑體" panose="020B0604030504040204" pitchFamily="34" charset="-120"/>
              </a:rPr>
              <a:t>，請聯絡小編～</a:t>
            </a:r>
          </a:p>
        </p:txBody>
      </p:sp>
      <p:grpSp>
        <p:nvGrpSpPr>
          <p:cNvPr id="132" name="群組 131">
            <a:extLst>
              <a:ext uri="{FF2B5EF4-FFF2-40B4-BE49-F238E27FC236}">
                <a16:creationId xmlns:a16="http://schemas.microsoft.com/office/drawing/2014/main" id="{E3BD2436-DFEF-44F2-92FE-54761B756093}"/>
              </a:ext>
            </a:extLst>
          </p:cNvPr>
          <p:cNvGrpSpPr/>
          <p:nvPr/>
        </p:nvGrpSpPr>
        <p:grpSpPr>
          <a:xfrm>
            <a:off x="6423085" y="3223197"/>
            <a:ext cx="536174" cy="224717"/>
            <a:chOff x="3323080" y="6320221"/>
            <a:chExt cx="543740" cy="261652"/>
          </a:xfrm>
        </p:grpSpPr>
        <p:sp>
          <p:nvSpPr>
            <p:cNvPr id="133" name="矩形: 圓角 132">
              <a:extLst>
                <a:ext uri="{FF2B5EF4-FFF2-40B4-BE49-F238E27FC236}">
                  <a16:creationId xmlns:a16="http://schemas.microsoft.com/office/drawing/2014/main" id="{C984A591-CED7-4C47-9D48-3F956BA8F78C}"/>
                </a:ext>
              </a:extLst>
            </p:cNvPr>
            <p:cNvSpPr/>
            <p:nvPr/>
          </p:nvSpPr>
          <p:spPr>
            <a:xfrm>
              <a:off x="3323080" y="6343100"/>
              <a:ext cx="543740" cy="234028"/>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文字方塊 133">
              <a:extLst>
                <a:ext uri="{FF2B5EF4-FFF2-40B4-BE49-F238E27FC236}">
                  <a16:creationId xmlns:a16="http://schemas.microsoft.com/office/drawing/2014/main" id="{E420F1D9-0FF7-4EBE-B94B-DAD8F53E43D7}"/>
                </a:ext>
              </a:extLst>
            </p:cNvPr>
            <p:cNvSpPr txBox="1"/>
            <p:nvPr/>
          </p:nvSpPr>
          <p:spPr>
            <a:xfrm>
              <a:off x="3358260" y="6320221"/>
              <a:ext cx="473381" cy="261652"/>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grpSp>
        <p:nvGrpSpPr>
          <p:cNvPr id="135" name="群組 134">
            <a:extLst>
              <a:ext uri="{FF2B5EF4-FFF2-40B4-BE49-F238E27FC236}">
                <a16:creationId xmlns:a16="http://schemas.microsoft.com/office/drawing/2014/main" id="{1064DA66-B0A7-45FD-AF4C-1A9415E7507E}"/>
              </a:ext>
            </a:extLst>
          </p:cNvPr>
          <p:cNvGrpSpPr/>
          <p:nvPr/>
        </p:nvGrpSpPr>
        <p:grpSpPr>
          <a:xfrm>
            <a:off x="2135192" y="6419213"/>
            <a:ext cx="536174" cy="224717"/>
            <a:chOff x="3323080" y="6320221"/>
            <a:chExt cx="543740" cy="261652"/>
          </a:xfrm>
        </p:grpSpPr>
        <p:sp>
          <p:nvSpPr>
            <p:cNvPr id="136" name="矩形: 圓角 135">
              <a:extLst>
                <a:ext uri="{FF2B5EF4-FFF2-40B4-BE49-F238E27FC236}">
                  <a16:creationId xmlns:a16="http://schemas.microsoft.com/office/drawing/2014/main" id="{FE617AD1-7913-4FF6-AECD-31378A099692}"/>
                </a:ext>
              </a:extLst>
            </p:cNvPr>
            <p:cNvSpPr/>
            <p:nvPr/>
          </p:nvSpPr>
          <p:spPr>
            <a:xfrm>
              <a:off x="3323080" y="6343100"/>
              <a:ext cx="543740" cy="234028"/>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文字方塊 144">
              <a:extLst>
                <a:ext uri="{FF2B5EF4-FFF2-40B4-BE49-F238E27FC236}">
                  <a16:creationId xmlns:a16="http://schemas.microsoft.com/office/drawing/2014/main" id="{705ADE56-B53C-4AE9-BF9E-9F0EAEF9CA40}"/>
                </a:ext>
              </a:extLst>
            </p:cNvPr>
            <p:cNvSpPr txBox="1"/>
            <p:nvPr/>
          </p:nvSpPr>
          <p:spPr>
            <a:xfrm>
              <a:off x="3358260" y="6320221"/>
              <a:ext cx="473381" cy="261652"/>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grpSp>
        <p:nvGrpSpPr>
          <p:cNvPr id="173" name="群組 172">
            <a:extLst>
              <a:ext uri="{FF2B5EF4-FFF2-40B4-BE49-F238E27FC236}">
                <a16:creationId xmlns:a16="http://schemas.microsoft.com/office/drawing/2014/main" id="{51D73BE6-DA18-4221-A5DD-599BBC2A55D7}"/>
              </a:ext>
            </a:extLst>
          </p:cNvPr>
          <p:cNvGrpSpPr/>
          <p:nvPr/>
        </p:nvGrpSpPr>
        <p:grpSpPr>
          <a:xfrm>
            <a:off x="6509767" y="6486704"/>
            <a:ext cx="536174" cy="224717"/>
            <a:chOff x="3323080" y="6320221"/>
            <a:chExt cx="543740" cy="261652"/>
          </a:xfrm>
        </p:grpSpPr>
        <p:sp>
          <p:nvSpPr>
            <p:cNvPr id="187" name="矩形: 圓角 186">
              <a:extLst>
                <a:ext uri="{FF2B5EF4-FFF2-40B4-BE49-F238E27FC236}">
                  <a16:creationId xmlns:a16="http://schemas.microsoft.com/office/drawing/2014/main" id="{3921DA7A-2631-4DC6-B411-C4545D6392C6}"/>
                </a:ext>
              </a:extLst>
            </p:cNvPr>
            <p:cNvSpPr/>
            <p:nvPr/>
          </p:nvSpPr>
          <p:spPr>
            <a:xfrm>
              <a:off x="3323080" y="6343100"/>
              <a:ext cx="543740" cy="234028"/>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文字方塊 187">
              <a:extLst>
                <a:ext uri="{FF2B5EF4-FFF2-40B4-BE49-F238E27FC236}">
                  <a16:creationId xmlns:a16="http://schemas.microsoft.com/office/drawing/2014/main" id="{D1DAA9C9-A185-4105-A67D-A7E47E032362}"/>
                </a:ext>
              </a:extLst>
            </p:cNvPr>
            <p:cNvSpPr txBox="1"/>
            <p:nvPr/>
          </p:nvSpPr>
          <p:spPr>
            <a:xfrm>
              <a:off x="3358260" y="6320221"/>
              <a:ext cx="473381" cy="261652"/>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確認</a:t>
              </a:r>
              <a:endParaRPr lang="en-US" altLang="zh-TW" sz="1100" b="1" dirty="0">
                <a:latin typeface="微軟正黑體" panose="020B0604030504040204" pitchFamily="34" charset="-120"/>
                <a:ea typeface="微軟正黑體" panose="020B0604030504040204" pitchFamily="34" charset="-120"/>
              </a:endParaRPr>
            </a:p>
          </p:txBody>
        </p:sp>
      </p:grpSp>
      <p:sp>
        <p:nvSpPr>
          <p:cNvPr id="216" name="文字方塊 215">
            <a:extLst>
              <a:ext uri="{FF2B5EF4-FFF2-40B4-BE49-F238E27FC236}">
                <a16:creationId xmlns:a16="http://schemas.microsoft.com/office/drawing/2014/main" id="{7914D3EE-81BD-4C36-94B8-71A193A73FB5}"/>
              </a:ext>
            </a:extLst>
          </p:cNvPr>
          <p:cNvSpPr txBox="1"/>
          <p:nvPr/>
        </p:nvSpPr>
        <p:spPr>
          <a:xfrm>
            <a:off x="620025" y="785600"/>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選擇遊戲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grpSp>
        <p:nvGrpSpPr>
          <p:cNvPr id="217" name="群組 216">
            <a:extLst>
              <a:ext uri="{FF2B5EF4-FFF2-40B4-BE49-F238E27FC236}">
                <a16:creationId xmlns:a16="http://schemas.microsoft.com/office/drawing/2014/main" id="{B07EA550-542E-451C-9868-8501252B8701}"/>
              </a:ext>
            </a:extLst>
          </p:cNvPr>
          <p:cNvGrpSpPr/>
          <p:nvPr/>
        </p:nvGrpSpPr>
        <p:grpSpPr>
          <a:xfrm>
            <a:off x="1511632" y="814273"/>
            <a:ext cx="659146" cy="206978"/>
            <a:chOff x="3943067" y="3462394"/>
            <a:chExt cx="659146" cy="206978"/>
          </a:xfrm>
        </p:grpSpPr>
        <p:sp>
          <p:nvSpPr>
            <p:cNvPr id="218" name="矩形 217">
              <a:extLst>
                <a:ext uri="{FF2B5EF4-FFF2-40B4-BE49-F238E27FC236}">
                  <a16:creationId xmlns:a16="http://schemas.microsoft.com/office/drawing/2014/main" id="{984D6651-C5C5-4907-A682-AA202D1468C5}"/>
                </a:ext>
              </a:extLst>
            </p:cNvPr>
            <p:cNvSpPr/>
            <p:nvPr/>
          </p:nvSpPr>
          <p:spPr>
            <a:xfrm>
              <a:off x="3943067" y="3462394"/>
              <a:ext cx="659146" cy="206978"/>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 name="等腰三角形 218">
              <a:extLst>
                <a:ext uri="{FF2B5EF4-FFF2-40B4-BE49-F238E27FC236}">
                  <a16:creationId xmlns:a16="http://schemas.microsoft.com/office/drawing/2014/main" id="{FFFA640B-CD02-41B5-8AB6-00887B865D44}"/>
                </a:ext>
              </a:extLst>
            </p:cNvPr>
            <p:cNvSpPr/>
            <p:nvPr/>
          </p:nvSpPr>
          <p:spPr>
            <a:xfrm rot="10800000">
              <a:off x="4478848" y="3536158"/>
              <a:ext cx="90575" cy="107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0" name="文字方塊 219">
            <a:extLst>
              <a:ext uri="{FF2B5EF4-FFF2-40B4-BE49-F238E27FC236}">
                <a16:creationId xmlns:a16="http://schemas.microsoft.com/office/drawing/2014/main" id="{C547327F-63A7-4749-A61D-F80F1D913687}"/>
              </a:ext>
            </a:extLst>
          </p:cNvPr>
          <p:cNvSpPr txBox="1"/>
          <p:nvPr/>
        </p:nvSpPr>
        <p:spPr>
          <a:xfrm>
            <a:off x="4876027" y="838441"/>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選擇遊戲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grpSp>
        <p:nvGrpSpPr>
          <p:cNvPr id="221" name="群組 220">
            <a:extLst>
              <a:ext uri="{FF2B5EF4-FFF2-40B4-BE49-F238E27FC236}">
                <a16:creationId xmlns:a16="http://schemas.microsoft.com/office/drawing/2014/main" id="{44463A1B-BA83-4AA0-9E61-B9D2F95361F0}"/>
              </a:ext>
            </a:extLst>
          </p:cNvPr>
          <p:cNvGrpSpPr/>
          <p:nvPr/>
        </p:nvGrpSpPr>
        <p:grpSpPr>
          <a:xfrm>
            <a:off x="5761442" y="823689"/>
            <a:ext cx="659146" cy="206978"/>
            <a:chOff x="3943067" y="3462394"/>
            <a:chExt cx="659146" cy="206978"/>
          </a:xfrm>
        </p:grpSpPr>
        <p:sp>
          <p:nvSpPr>
            <p:cNvPr id="222" name="矩形 221">
              <a:extLst>
                <a:ext uri="{FF2B5EF4-FFF2-40B4-BE49-F238E27FC236}">
                  <a16:creationId xmlns:a16="http://schemas.microsoft.com/office/drawing/2014/main" id="{C13D8BCC-9CC5-417D-BADF-C05C22A3BA9B}"/>
                </a:ext>
              </a:extLst>
            </p:cNvPr>
            <p:cNvSpPr/>
            <p:nvPr/>
          </p:nvSpPr>
          <p:spPr>
            <a:xfrm>
              <a:off x="3943067" y="3462394"/>
              <a:ext cx="659146" cy="206978"/>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等腰三角形 222">
              <a:extLst>
                <a:ext uri="{FF2B5EF4-FFF2-40B4-BE49-F238E27FC236}">
                  <a16:creationId xmlns:a16="http://schemas.microsoft.com/office/drawing/2014/main" id="{B5F3025C-E359-46CC-8278-FE9AEFDF4AE8}"/>
                </a:ext>
              </a:extLst>
            </p:cNvPr>
            <p:cNvSpPr/>
            <p:nvPr/>
          </p:nvSpPr>
          <p:spPr>
            <a:xfrm rot="10800000">
              <a:off x="4478848" y="3536158"/>
              <a:ext cx="90575" cy="107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4" name="文字方塊 223">
            <a:extLst>
              <a:ext uri="{FF2B5EF4-FFF2-40B4-BE49-F238E27FC236}">
                <a16:creationId xmlns:a16="http://schemas.microsoft.com/office/drawing/2014/main" id="{ED88E27C-7C94-4918-8164-DDC089248BE0}"/>
              </a:ext>
            </a:extLst>
          </p:cNvPr>
          <p:cNvSpPr txBox="1"/>
          <p:nvPr/>
        </p:nvSpPr>
        <p:spPr>
          <a:xfrm>
            <a:off x="580677" y="4327983"/>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選擇遊戲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grpSp>
        <p:nvGrpSpPr>
          <p:cNvPr id="225" name="群組 224">
            <a:extLst>
              <a:ext uri="{FF2B5EF4-FFF2-40B4-BE49-F238E27FC236}">
                <a16:creationId xmlns:a16="http://schemas.microsoft.com/office/drawing/2014/main" id="{84EA96D2-22E6-40A7-9B03-21B831D061C2}"/>
              </a:ext>
            </a:extLst>
          </p:cNvPr>
          <p:cNvGrpSpPr/>
          <p:nvPr/>
        </p:nvGrpSpPr>
        <p:grpSpPr>
          <a:xfrm>
            <a:off x="1514990" y="4342461"/>
            <a:ext cx="659146" cy="206978"/>
            <a:chOff x="3943067" y="3462394"/>
            <a:chExt cx="659146" cy="206978"/>
          </a:xfrm>
        </p:grpSpPr>
        <p:sp>
          <p:nvSpPr>
            <p:cNvPr id="226" name="矩形 225">
              <a:extLst>
                <a:ext uri="{FF2B5EF4-FFF2-40B4-BE49-F238E27FC236}">
                  <a16:creationId xmlns:a16="http://schemas.microsoft.com/office/drawing/2014/main" id="{1EEB1A57-2956-4AD4-972D-C97BB54AEF9B}"/>
                </a:ext>
              </a:extLst>
            </p:cNvPr>
            <p:cNvSpPr/>
            <p:nvPr/>
          </p:nvSpPr>
          <p:spPr>
            <a:xfrm>
              <a:off x="3943067" y="3462394"/>
              <a:ext cx="659146" cy="206978"/>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等腰三角形 226">
              <a:extLst>
                <a:ext uri="{FF2B5EF4-FFF2-40B4-BE49-F238E27FC236}">
                  <a16:creationId xmlns:a16="http://schemas.microsoft.com/office/drawing/2014/main" id="{89D8E7AD-82F1-4D47-B444-DC5E98303355}"/>
                </a:ext>
              </a:extLst>
            </p:cNvPr>
            <p:cNvSpPr/>
            <p:nvPr/>
          </p:nvSpPr>
          <p:spPr>
            <a:xfrm rot="10800000">
              <a:off x="4478848" y="3536158"/>
              <a:ext cx="90575" cy="107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28" name="文字方塊 227">
            <a:extLst>
              <a:ext uri="{FF2B5EF4-FFF2-40B4-BE49-F238E27FC236}">
                <a16:creationId xmlns:a16="http://schemas.microsoft.com/office/drawing/2014/main" id="{C8B62C41-F89F-4FE1-974E-0A1D6A3F5920}"/>
              </a:ext>
            </a:extLst>
          </p:cNvPr>
          <p:cNvSpPr txBox="1"/>
          <p:nvPr/>
        </p:nvSpPr>
        <p:spPr>
          <a:xfrm>
            <a:off x="4834412" y="3987494"/>
            <a:ext cx="943600" cy="253916"/>
          </a:xfrm>
          <a:prstGeom prst="rect">
            <a:avLst/>
          </a:prstGeom>
          <a:noFill/>
        </p:spPr>
        <p:txBody>
          <a:bodyPr wrap="square" rtlCol="0">
            <a:spAutoFit/>
          </a:bodyPr>
          <a:lstStyle/>
          <a:p>
            <a:pPr marL="171450" indent="-171450">
              <a:buFont typeface="Wingdings" panose="05000000000000000000" pitchFamily="2" charset="2"/>
              <a:buChar char="Ø"/>
            </a:pPr>
            <a:r>
              <a:rPr lang="zh-TW" altLang="en-US" sz="1050" dirty="0">
                <a:latin typeface="微軟正黑體" panose="020B0604030504040204" pitchFamily="34" charset="-120"/>
                <a:ea typeface="微軟正黑體" panose="020B0604030504040204" pitchFamily="34" charset="-120"/>
              </a:rPr>
              <a:t>選擇遊戲                  </a:t>
            </a:r>
            <a:endParaRPr lang="en-US" altLang="zh-TW" sz="1100" dirty="0">
              <a:solidFill>
                <a:srgbClr val="FF0000"/>
              </a:solidFill>
              <a:latin typeface="微軟正黑體" panose="020B0604030504040204" pitchFamily="34" charset="-120"/>
              <a:ea typeface="微軟正黑體" panose="020B0604030504040204" pitchFamily="34" charset="-120"/>
            </a:endParaRPr>
          </a:p>
        </p:txBody>
      </p:sp>
      <p:grpSp>
        <p:nvGrpSpPr>
          <p:cNvPr id="229" name="群組 228">
            <a:extLst>
              <a:ext uri="{FF2B5EF4-FFF2-40B4-BE49-F238E27FC236}">
                <a16:creationId xmlns:a16="http://schemas.microsoft.com/office/drawing/2014/main" id="{3F3DB4E1-07FD-4172-82A1-2EEC940ADBA2}"/>
              </a:ext>
            </a:extLst>
          </p:cNvPr>
          <p:cNvGrpSpPr/>
          <p:nvPr/>
        </p:nvGrpSpPr>
        <p:grpSpPr>
          <a:xfrm>
            <a:off x="5734836" y="4006578"/>
            <a:ext cx="659146" cy="206978"/>
            <a:chOff x="3943067" y="3462394"/>
            <a:chExt cx="659146" cy="206978"/>
          </a:xfrm>
        </p:grpSpPr>
        <p:sp>
          <p:nvSpPr>
            <p:cNvPr id="230" name="矩形 229">
              <a:extLst>
                <a:ext uri="{FF2B5EF4-FFF2-40B4-BE49-F238E27FC236}">
                  <a16:creationId xmlns:a16="http://schemas.microsoft.com/office/drawing/2014/main" id="{A23E25BC-6A91-480E-8CC5-4A309B348103}"/>
                </a:ext>
              </a:extLst>
            </p:cNvPr>
            <p:cNvSpPr/>
            <p:nvPr/>
          </p:nvSpPr>
          <p:spPr>
            <a:xfrm>
              <a:off x="3943067" y="3462394"/>
              <a:ext cx="659146" cy="206978"/>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等腰三角形 230">
              <a:extLst>
                <a:ext uri="{FF2B5EF4-FFF2-40B4-BE49-F238E27FC236}">
                  <a16:creationId xmlns:a16="http://schemas.microsoft.com/office/drawing/2014/main" id="{F380696D-23D6-4180-88A4-436A71F09D01}"/>
                </a:ext>
              </a:extLst>
            </p:cNvPr>
            <p:cNvSpPr/>
            <p:nvPr/>
          </p:nvSpPr>
          <p:spPr>
            <a:xfrm rot="10800000">
              <a:off x="4478848" y="3536158"/>
              <a:ext cx="90575" cy="10708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0" name="文字方塊 129">
            <a:extLst>
              <a:ext uri="{FF2B5EF4-FFF2-40B4-BE49-F238E27FC236}">
                <a16:creationId xmlns:a16="http://schemas.microsoft.com/office/drawing/2014/main" id="{759CC320-921F-4C31-A297-16009445D89E}"/>
              </a:ext>
            </a:extLst>
          </p:cNvPr>
          <p:cNvSpPr txBox="1"/>
          <p:nvPr/>
        </p:nvSpPr>
        <p:spPr>
          <a:xfrm>
            <a:off x="9145674" y="378667"/>
            <a:ext cx="3167047" cy="2708434"/>
          </a:xfrm>
          <a:prstGeom prst="rect">
            <a:avLst/>
          </a:prstGeom>
          <a:noFill/>
        </p:spPr>
        <p:txBody>
          <a:bodyPr wrap="square" rtlCol="0">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選擇遊戲</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下拉選單，選取投票項目，下方出現對應內容。</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投票主題空白欄</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投票選項空白欄</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提醒文字顯示</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投票項目至少兩項。</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en-US" altLang="zh-TW" sz="1000" dirty="0">
                <a:latin typeface="微軟正黑體" panose="020B0604030504040204" pitchFamily="34" charset="-120"/>
                <a:ea typeface="微軟正黑體" panose="020B0604030504040204" pitchFamily="34" charset="-120"/>
              </a:rPr>
              <a:t>FB</a:t>
            </a:r>
            <a:r>
              <a:rPr lang="zh-TW" altLang="en-US" sz="1000" dirty="0">
                <a:latin typeface="微軟正黑體" panose="020B0604030504040204" pitchFamily="34" charset="-120"/>
                <a:ea typeface="微軟正黑體" panose="020B0604030504040204" pitchFamily="34" charset="-120"/>
              </a:rPr>
              <a:t>表情符號</a:t>
            </a:r>
            <a:r>
              <a:rPr lang="en-US" altLang="zh-TW" sz="1000" dirty="0">
                <a:latin typeface="微軟正黑體" panose="020B0604030504040204" pitchFamily="34" charset="-120"/>
                <a:ea typeface="微軟正黑體" panose="020B0604030504040204" pitchFamily="34" charset="-120"/>
              </a:rPr>
              <a:t>(6</a:t>
            </a:r>
            <a:r>
              <a:rPr lang="zh-TW" altLang="en-US" sz="1000" dirty="0">
                <a:latin typeface="微軟正黑體" panose="020B0604030504040204" pitchFamily="34" charset="-120"/>
                <a:ea typeface="微軟正黑體" panose="020B0604030504040204" pitchFamily="34" charset="-120"/>
              </a:rPr>
              <a:t>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空白欄</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倒數計時器</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每一遊戲</a:t>
            </a: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活動進行時跑馬燈訊息</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內容欄中，系統固定顯示下列文字</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用戶可自行更改</a:t>
            </a:r>
            <a:r>
              <a:rPr lang="en-US" altLang="zh-TW" sz="1000" dirty="0">
                <a:latin typeface="微軟正黑體" panose="020B0604030504040204" pitchFamily="34" charset="-120"/>
                <a:ea typeface="微軟正黑體" panose="020B0604030504040204" pitchFamily="34" charset="-120"/>
              </a:rPr>
              <a:t>)-</a:t>
            </a:r>
          </a:p>
          <a:p>
            <a:pPr lvl="1"/>
            <a:r>
              <a:rPr lang="zh-TW" altLang="en-US" sz="1000" dirty="0">
                <a:latin typeface="微軟正黑體" panose="020B0604030504040204" pitchFamily="34" charset="-120"/>
                <a:ea typeface="微軟正黑體" panose="020B0604030504040204" pitchFamily="34" charset="-120"/>
              </a:rPr>
              <a:t>按下表情符號即可參加投票喔。</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點選儲存按鍵，該遊戲項目將於遊戲活動列表中顯示。</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endParaRPr lang="en-US" altLang="zh-TW" sz="1000" dirty="0">
              <a:latin typeface="微軟正黑體" panose="020B0604030504040204" pitchFamily="34" charset="-120"/>
              <a:ea typeface="微軟正黑體" panose="020B0604030504040204" pitchFamily="34" charset="-120"/>
            </a:endParaRPr>
          </a:p>
        </p:txBody>
      </p:sp>
      <p:sp>
        <p:nvSpPr>
          <p:cNvPr id="141" name="文字方塊 140">
            <a:extLst>
              <a:ext uri="{FF2B5EF4-FFF2-40B4-BE49-F238E27FC236}">
                <a16:creationId xmlns:a16="http://schemas.microsoft.com/office/drawing/2014/main" id="{D9580FD1-D06B-411B-B88E-4EABBAC786AB}"/>
              </a:ext>
            </a:extLst>
          </p:cNvPr>
          <p:cNvSpPr txBox="1"/>
          <p:nvPr/>
        </p:nvSpPr>
        <p:spPr>
          <a:xfrm>
            <a:off x="9246425" y="73140"/>
            <a:ext cx="2945575" cy="369332"/>
          </a:xfrm>
          <a:prstGeom prst="rect">
            <a:avLst/>
          </a:prstGeom>
          <a:noFill/>
        </p:spPr>
        <p:txBody>
          <a:bodyPr wrap="square" rtlCol="0">
            <a:spAutoFit/>
          </a:bodyPr>
          <a:lstStyle/>
          <a:p>
            <a:r>
              <a:rPr lang="zh-TW" altLang="en-US" sz="1400" b="1" dirty="0">
                <a:latin typeface="微軟正黑體" panose="020B0604030504040204" pitchFamily="34" charset="-120"/>
                <a:ea typeface="微軟正黑體" panose="020B0604030504040204" pitchFamily="34" charset="-120"/>
              </a:rPr>
              <a:t>遊戲活動新增</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修改彈跳視窗</a:t>
            </a:r>
            <a:r>
              <a:rPr lang="en-US" altLang="zh-TW" sz="1400"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投票</a:t>
            </a:r>
          </a:p>
        </p:txBody>
      </p:sp>
    </p:spTree>
    <p:extLst>
      <p:ext uri="{BB962C8B-B14F-4D97-AF65-F5344CB8AC3E}">
        <p14:creationId xmlns:p14="http://schemas.microsoft.com/office/powerpoint/2010/main" val="1983643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圖片 274">
            <a:extLst>
              <a:ext uri="{FF2B5EF4-FFF2-40B4-BE49-F238E27FC236}">
                <a16:creationId xmlns:a16="http://schemas.microsoft.com/office/drawing/2014/main" id="{3966EDE6-9089-4D6A-8574-56951B973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1601" y="4880503"/>
            <a:ext cx="1279847" cy="1279847"/>
          </a:xfrm>
          <a:prstGeom prst="rect">
            <a:avLst/>
          </a:prstGeom>
        </p:spPr>
      </p:pic>
      <p:sp>
        <p:nvSpPr>
          <p:cNvPr id="22" name="矩形 21">
            <a:extLst>
              <a:ext uri="{FF2B5EF4-FFF2-40B4-BE49-F238E27FC236}">
                <a16:creationId xmlns:a16="http://schemas.microsoft.com/office/drawing/2014/main" id="{93251A83-C4A1-49F8-AB0C-8A15AF239C23}"/>
              </a:ext>
            </a:extLst>
          </p:cNvPr>
          <p:cNvSpPr/>
          <p:nvPr/>
        </p:nvSpPr>
        <p:spPr>
          <a:xfrm>
            <a:off x="72629" y="76311"/>
            <a:ext cx="955048" cy="301344"/>
          </a:xfrm>
          <a:prstGeom prst="rect">
            <a:avLst/>
          </a:prstGeom>
          <a:solidFill>
            <a:srgbClr val="FFC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6C211B23-9849-4630-AB9A-7035600EB2A5}"/>
              </a:ext>
            </a:extLst>
          </p:cNvPr>
          <p:cNvSpPr/>
          <p:nvPr/>
        </p:nvSpPr>
        <p:spPr>
          <a:xfrm>
            <a:off x="9088903" y="0"/>
            <a:ext cx="3103097"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9" name="矩形 8">
            <a:extLst>
              <a:ext uri="{FF2B5EF4-FFF2-40B4-BE49-F238E27FC236}">
                <a16:creationId xmlns:a16="http://schemas.microsoft.com/office/drawing/2014/main" id="{96914C08-B98A-4EF1-9D43-068488C324DA}"/>
              </a:ext>
            </a:extLst>
          </p:cNvPr>
          <p:cNvSpPr/>
          <p:nvPr/>
        </p:nvSpPr>
        <p:spPr>
          <a:xfrm>
            <a:off x="1011601" y="76311"/>
            <a:ext cx="955048" cy="301344"/>
          </a:xfrm>
          <a:prstGeom prst="rect">
            <a:avLst/>
          </a:prstGeom>
          <a:solidFill>
            <a:schemeClr val="bg1"/>
          </a:solidFill>
          <a:ln w="9525">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BF73BBA4-6656-4991-B24B-DE5398E74562}"/>
              </a:ext>
            </a:extLst>
          </p:cNvPr>
          <p:cNvCxnSpPr>
            <a:cxnSpLocks/>
          </p:cNvCxnSpPr>
          <p:nvPr/>
        </p:nvCxnSpPr>
        <p:spPr>
          <a:xfrm>
            <a:off x="1966649" y="372176"/>
            <a:ext cx="7122253" cy="15959"/>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FDAFCFD6-EF67-4303-A183-A7013FD69ADE}"/>
              </a:ext>
            </a:extLst>
          </p:cNvPr>
          <p:cNvCxnSpPr>
            <a:cxnSpLocks/>
          </p:cNvCxnSpPr>
          <p:nvPr/>
        </p:nvCxnSpPr>
        <p:spPr>
          <a:xfrm flipV="1">
            <a:off x="79575" y="72446"/>
            <a:ext cx="1879496" cy="329"/>
          </a:xfrm>
          <a:prstGeom prst="line">
            <a:avLst/>
          </a:prstGeom>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9C82E757-0260-44DC-85C8-47620F584762}"/>
              </a:ext>
            </a:extLst>
          </p:cNvPr>
          <p:cNvCxnSpPr/>
          <p:nvPr/>
        </p:nvCxnSpPr>
        <p:spPr>
          <a:xfrm>
            <a:off x="91866" y="388135"/>
            <a:ext cx="0" cy="6382811"/>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412E551E-C9DD-493C-A5EC-CFBD7BF19C30}"/>
              </a:ext>
            </a:extLst>
          </p:cNvPr>
          <p:cNvCxnSpPr>
            <a:cxnSpLocks/>
          </p:cNvCxnSpPr>
          <p:nvPr/>
        </p:nvCxnSpPr>
        <p:spPr>
          <a:xfrm>
            <a:off x="9088903" y="388135"/>
            <a:ext cx="0" cy="6086436"/>
          </a:xfrm>
          <a:prstGeom prst="line">
            <a:avLst/>
          </a:prstGeom>
          <a:ln>
            <a:solidFill>
              <a:srgbClr val="4D4D4D"/>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5491D0B9-D710-437D-BD16-104965F984FE}"/>
              </a:ext>
            </a:extLst>
          </p:cNvPr>
          <p:cNvSpPr txBox="1"/>
          <p:nvPr/>
        </p:nvSpPr>
        <p:spPr>
          <a:xfrm>
            <a:off x="905197" y="95626"/>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直播列表</a:t>
            </a:r>
          </a:p>
        </p:txBody>
      </p:sp>
      <p:sp>
        <p:nvSpPr>
          <p:cNvPr id="20" name="文字方塊 19">
            <a:extLst>
              <a:ext uri="{FF2B5EF4-FFF2-40B4-BE49-F238E27FC236}">
                <a16:creationId xmlns:a16="http://schemas.microsoft.com/office/drawing/2014/main" id="{8E4CB049-3FA7-41CA-871B-40B034657A80}"/>
              </a:ext>
            </a:extLst>
          </p:cNvPr>
          <p:cNvSpPr txBox="1"/>
          <p:nvPr/>
        </p:nvSpPr>
        <p:spPr>
          <a:xfrm>
            <a:off x="-38340" y="110566"/>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建立直播</a:t>
            </a:r>
          </a:p>
        </p:txBody>
      </p:sp>
      <p:sp>
        <p:nvSpPr>
          <p:cNvPr id="98" name="文字方塊 97">
            <a:extLst>
              <a:ext uri="{FF2B5EF4-FFF2-40B4-BE49-F238E27FC236}">
                <a16:creationId xmlns:a16="http://schemas.microsoft.com/office/drawing/2014/main" id="{8A75DC57-C718-4B42-86A8-932F7B374476}"/>
              </a:ext>
            </a:extLst>
          </p:cNvPr>
          <p:cNvSpPr txBox="1"/>
          <p:nvPr/>
        </p:nvSpPr>
        <p:spPr>
          <a:xfrm>
            <a:off x="9596947" y="63844"/>
            <a:ext cx="2400144"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建立直播</a:t>
            </a:r>
            <a:r>
              <a:rPr lang="en-US" altLang="zh-TW" b="1" dirty="0">
                <a:latin typeface="微軟正黑體" panose="020B0604030504040204" pitchFamily="34" charset="-120"/>
                <a:ea typeface="微軟正黑體" panose="020B0604030504040204" pitchFamily="34" charset="-120"/>
              </a:rPr>
              <a:t>-Live.</a:t>
            </a:r>
            <a:r>
              <a:rPr lang="zh-TW" altLang="en-US" b="1" dirty="0">
                <a:latin typeface="微軟正黑體" panose="020B0604030504040204" pitchFamily="34" charset="-120"/>
                <a:ea typeface="微軟正黑體" panose="020B0604030504040204" pitchFamily="34" charset="-120"/>
              </a:rPr>
              <a:t>直播中</a:t>
            </a:r>
          </a:p>
        </p:txBody>
      </p:sp>
      <p:sp>
        <p:nvSpPr>
          <p:cNvPr id="82" name="文字方塊 81">
            <a:extLst>
              <a:ext uri="{FF2B5EF4-FFF2-40B4-BE49-F238E27FC236}">
                <a16:creationId xmlns:a16="http://schemas.microsoft.com/office/drawing/2014/main" id="{F4364F99-14BA-4BF7-8989-81E0D3AB709F}"/>
              </a:ext>
            </a:extLst>
          </p:cNvPr>
          <p:cNvSpPr txBox="1"/>
          <p:nvPr/>
        </p:nvSpPr>
        <p:spPr>
          <a:xfrm>
            <a:off x="5499489" y="598644"/>
            <a:ext cx="1608133" cy="307777"/>
          </a:xfrm>
          <a:prstGeom prst="rect">
            <a:avLst/>
          </a:prstGeom>
          <a:noFill/>
        </p:spPr>
        <p:txBody>
          <a:bodyPr wrap="none" rtlCol="0">
            <a:spAutoFit/>
          </a:bodyPr>
          <a:lstStyle/>
          <a:p>
            <a:pPr marL="342900" indent="-34290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直播遊戲資訊</a:t>
            </a:r>
          </a:p>
        </p:txBody>
      </p:sp>
      <p:sp>
        <p:nvSpPr>
          <p:cNvPr id="7" name="矩形 6">
            <a:extLst>
              <a:ext uri="{FF2B5EF4-FFF2-40B4-BE49-F238E27FC236}">
                <a16:creationId xmlns:a16="http://schemas.microsoft.com/office/drawing/2014/main" id="{0C8F3566-63E0-4996-B770-53236449E004}"/>
              </a:ext>
            </a:extLst>
          </p:cNvPr>
          <p:cNvSpPr/>
          <p:nvPr/>
        </p:nvSpPr>
        <p:spPr>
          <a:xfrm>
            <a:off x="2539161" y="2480873"/>
            <a:ext cx="2798761" cy="120108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9669512A-8639-44C9-9A6B-B2C57B6C3A09}"/>
              </a:ext>
            </a:extLst>
          </p:cNvPr>
          <p:cNvGrpSpPr/>
          <p:nvPr/>
        </p:nvGrpSpPr>
        <p:grpSpPr>
          <a:xfrm>
            <a:off x="2418896" y="1099511"/>
            <a:ext cx="2601473" cy="795126"/>
            <a:chOff x="2586813" y="1054144"/>
            <a:chExt cx="2279274" cy="795126"/>
          </a:xfrm>
        </p:grpSpPr>
        <p:pic>
          <p:nvPicPr>
            <p:cNvPr id="3" name="圖片 2">
              <a:extLst>
                <a:ext uri="{FF2B5EF4-FFF2-40B4-BE49-F238E27FC236}">
                  <a16:creationId xmlns:a16="http://schemas.microsoft.com/office/drawing/2014/main" id="{E3D054EA-98E8-4E15-93BB-7B4D475A8C99}"/>
                </a:ext>
              </a:extLst>
            </p:cNvPr>
            <p:cNvPicPr>
              <a:picLocks noChangeAspect="1"/>
            </p:cNvPicPr>
            <p:nvPr/>
          </p:nvPicPr>
          <p:blipFill rotWithShape="1">
            <a:blip r:embed="rId3">
              <a:extLst>
                <a:ext uri="{28A0092B-C50C-407E-A947-70E740481C1C}">
                  <a14:useLocalDpi xmlns:a14="http://schemas.microsoft.com/office/drawing/2010/main" val="0"/>
                </a:ext>
              </a:extLst>
            </a:blip>
            <a:srcRect t="14611"/>
            <a:stretch/>
          </p:blipFill>
          <p:spPr>
            <a:xfrm>
              <a:off x="2639342" y="1055914"/>
              <a:ext cx="742643" cy="438693"/>
            </a:xfrm>
            <a:prstGeom prst="rect">
              <a:avLst/>
            </a:prstGeom>
          </p:spPr>
        </p:pic>
        <p:pic>
          <p:nvPicPr>
            <p:cNvPr id="15" name="圖片 14">
              <a:extLst>
                <a:ext uri="{FF2B5EF4-FFF2-40B4-BE49-F238E27FC236}">
                  <a16:creationId xmlns:a16="http://schemas.microsoft.com/office/drawing/2014/main" id="{E9E614FC-62B7-4E5E-88D4-60EC1972ECFF}"/>
                </a:ext>
              </a:extLst>
            </p:cNvPr>
            <p:cNvPicPr>
              <a:picLocks noChangeAspect="1"/>
            </p:cNvPicPr>
            <p:nvPr/>
          </p:nvPicPr>
          <p:blipFill rotWithShape="1">
            <a:blip r:embed="rId4">
              <a:extLst>
                <a:ext uri="{28A0092B-C50C-407E-A947-70E740481C1C}">
                  <a14:useLocalDpi xmlns:a14="http://schemas.microsoft.com/office/drawing/2010/main" val="0"/>
                </a:ext>
              </a:extLst>
            </a:blip>
            <a:srcRect t="1595" b="11865"/>
            <a:stretch/>
          </p:blipFill>
          <p:spPr>
            <a:xfrm>
              <a:off x="3381393" y="1055681"/>
              <a:ext cx="742643" cy="486706"/>
            </a:xfrm>
            <a:prstGeom prst="rect">
              <a:avLst/>
            </a:prstGeom>
          </p:spPr>
        </p:pic>
        <p:sp>
          <p:nvSpPr>
            <p:cNvPr id="26" name="矩形 25">
              <a:extLst>
                <a:ext uri="{FF2B5EF4-FFF2-40B4-BE49-F238E27FC236}">
                  <a16:creationId xmlns:a16="http://schemas.microsoft.com/office/drawing/2014/main" id="{6909A908-1825-47EA-A038-43D8BC1A75BD}"/>
                </a:ext>
              </a:extLst>
            </p:cNvPr>
            <p:cNvSpPr/>
            <p:nvPr/>
          </p:nvSpPr>
          <p:spPr>
            <a:xfrm>
              <a:off x="2658925" y="1499966"/>
              <a:ext cx="742643"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F33D83B-24D1-408A-8297-B8F114524AF1}"/>
                </a:ext>
              </a:extLst>
            </p:cNvPr>
            <p:cNvSpPr txBox="1"/>
            <p:nvPr/>
          </p:nvSpPr>
          <p:spPr>
            <a:xfrm>
              <a:off x="2586813" y="1472711"/>
              <a:ext cx="766557" cy="369332"/>
            </a:xfrm>
            <a:prstGeom prst="rect">
              <a:avLst/>
            </a:prstGeom>
            <a:noFill/>
          </p:spPr>
          <p:txBody>
            <a:bodyPr wrap="none" rtlCol="0">
              <a:spAutoFit/>
            </a:bodyPr>
            <a:lstStyle/>
            <a:p>
              <a:r>
                <a:rPr lang="zh-TW" altLang="en-US" sz="600" dirty="0">
                  <a:latin typeface="微軟正黑體" panose="020B0604030504040204" pitchFamily="34" charset="-120"/>
                  <a:ea typeface="微軟正黑體" panose="020B0604030504040204" pitchFamily="34" charset="-120"/>
                </a:rPr>
                <a:t>小綠花</a:t>
              </a:r>
              <a:endParaRPr lang="en-US" altLang="zh-TW" sz="600" dirty="0">
                <a:latin typeface="微軟正黑體" panose="020B0604030504040204" pitchFamily="34" charset="-120"/>
                <a:ea typeface="微軟正黑體" panose="020B0604030504040204" pitchFamily="34" charset="-120"/>
              </a:endParaRPr>
            </a:p>
            <a:p>
              <a:r>
                <a:rPr lang="zh-TW" altLang="en-US" sz="600" dirty="0">
                  <a:latin typeface="微軟正黑體" panose="020B0604030504040204" pitchFamily="34" charset="-120"/>
                  <a:ea typeface="微軟正黑體" panose="020B0604030504040204" pitchFamily="34" charset="-120"/>
                </a:rPr>
                <a:t>直播銷售價</a:t>
              </a:r>
              <a:r>
                <a:rPr lang="en-US" altLang="zh-TW" sz="600" dirty="0">
                  <a:latin typeface="微軟正黑體" panose="020B0604030504040204" pitchFamily="34" charset="-120"/>
                  <a:ea typeface="微軟正黑體" panose="020B0604030504040204" pitchFamily="34" charset="-120"/>
                </a:rPr>
                <a:t>:$800</a:t>
              </a:r>
            </a:p>
            <a:p>
              <a:r>
                <a:rPr lang="zh-TW" altLang="en-US" sz="600" dirty="0">
                  <a:latin typeface="微軟正黑體" panose="020B0604030504040204" pitchFamily="34" charset="-120"/>
                  <a:ea typeface="微軟正黑體" panose="020B0604030504040204" pitchFamily="34" charset="-120"/>
                </a:rPr>
                <a:t>販賣數量</a:t>
              </a:r>
              <a:r>
                <a:rPr lang="en-US" altLang="zh-TW" sz="600" dirty="0">
                  <a:latin typeface="微軟正黑體" panose="020B0604030504040204" pitchFamily="34" charset="-120"/>
                  <a:ea typeface="微軟正黑體" panose="020B0604030504040204" pitchFamily="34" charset="-120"/>
                </a:rPr>
                <a:t>:30/0</a:t>
              </a:r>
            </a:p>
          </p:txBody>
        </p:sp>
        <p:sp>
          <p:nvSpPr>
            <p:cNvPr id="53" name="矩形 52">
              <a:extLst>
                <a:ext uri="{FF2B5EF4-FFF2-40B4-BE49-F238E27FC236}">
                  <a16:creationId xmlns:a16="http://schemas.microsoft.com/office/drawing/2014/main" id="{08E9E814-CEA2-4C1C-BDDF-E0C79148E9FB}"/>
                </a:ext>
              </a:extLst>
            </p:cNvPr>
            <p:cNvSpPr/>
            <p:nvPr/>
          </p:nvSpPr>
          <p:spPr>
            <a:xfrm>
              <a:off x="3386378" y="1506512"/>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22F5879C-F092-4802-97DA-79598D648988}"/>
                </a:ext>
              </a:extLst>
            </p:cNvPr>
            <p:cNvSpPr txBox="1"/>
            <p:nvPr/>
          </p:nvSpPr>
          <p:spPr>
            <a:xfrm>
              <a:off x="3321214" y="1479938"/>
              <a:ext cx="766557" cy="369332"/>
            </a:xfrm>
            <a:prstGeom prst="rect">
              <a:avLst/>
            </a:prstGeom>
            <a:noFill/>
          </p:spPr>
          <p:txBody>
            <a:bodyPr wrap="non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粉色</a:t>
              </a:r>
              <a:endParaRPr lang="en-US" altLang="zh-TW" dirty="0"/>
            </a:p>
            <a:p>
              <a:r>
                <a:rPr lang="zh-TW" altLang="en-US" dirty="0"/>
                <a:t>直播銷售價</a:t>
              </a:r>
              <a:r>
                <a:rPr lang="en-US" altLang="zh-TW" dirty="0"/>
                <a:t>:$700</a:t>
              </a:r>
            </a:p>
            <a:p>
              <a:r>
                <a:rPr lang="zh-TW" altLang="en-US" dirty="0"/>
                <a:t>販賣數量</a:t>
              </a:r>
              <a:r>
                <a:rPr lang="en-US" altLang="zh-TW" dirty="0"/>
                <a:t>:15/0</a:t>
              </a:r>
            </a:p>
          </p:txBody>
        </p:sp>
        <p:pic>
          <p:nvPicPr>
            <p:cNvPr id="56" name="圖片 55">
              <a:extLst>
                <a:ext uri="{FF2B5EF4-FFF2-40B4-BE49-F238E27FC236}">
                  <a16:creationId xmlns:a16="http://schemas.microsoft.com/office/drawing/2014/main" id="{785302BE-3273-4D69-A675-18D97863F890}"/>
                </a:ext>
              </a:extLst>
            </p:cNvPr>
            <p:cNvPicPr>
              <a:picLocks noChangeAspect="1"/>
            </p:cNvPicPr>
            <p:nvPr/>
          </p:nvPicPr>
          <p:blipFill rotWithShape="1">
            <a:blip r:embed="rId4">
              <a:extLst>
                <a:ext uri="{28A0092B-C50C-407E-A947-70E740481C1C}">
                  <a14:useLocalDpi xmlns:a14="http://schemas.microsoft.com/office/drawing/2010/main" val="0"/>
                </a:ext>
              </a:extLst>
            </a:blip>
            <a:srcRect t="1595" b="11865"/>
            <a:stretch/>
          </p:blipFill>
          <p:spPr>
            <a:xfrm>
              <a:off x="4123444" y="1054144"/>
              <a:ext cx="742643" cy="470923"/>
            </a:xfrm>
            <a:prstGeom prst="rect">
              <a:avLst/>
            </a:prstGeom>
          </p:spPr>
        </p:pic>
        <p:sp>
          <p:nvSpPr>
            <p:cNvPr id="57" name="矩形 56">
              <a:extLst>
                <a:ext uri="{FF2B5EF4-FFF2-40B4-BE49-F238E27FC236}">
                  <a16:creationId xmlns:a16="http://schemas.microsoft.com/office/drawing/2014/main" id="{0D78CF30-E16F-4181-9573-EB51BFB3879A}"/>
                </a:ext>
              </a:extLst>
            </p:cNvPr>
            <p:cNvSpPr/>
            <p:nvPr/>
          </p:nvSpPr>
          <p:spPr>
            <a:xfrm>
              <a:off x="4119476" y="1516383"/>
              <a:ext cx="742644" cy="31205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08EAFC27-CE31-4115-ACE4-EC8E40E3D68F}"/>
                </a:ext>
              </a:extLst>
            </p:cNvPr>
            <p:cNvSpPr txBox="1"/>
            <p:nvPr/>
          </p:nvSpPr>
          <p:spPr>
            <a:xfrm>
              <a:off x="4063703" y="1479938"/>
              <a:ext cx="766557" cy="369332"/>
            </a:xfrm>
            <a:prstGeom prst="rect">
              <a:avLst/>
            </a:prstGeom>
            <a:noFill/>
          </p:spPr>
          <p:txBody>
            <a:bodyPr wrap="square" rtlCol="0">
              <a:spAutoFit/>
            </a:bodyPr>
            <a:lstStyle>
              <a:defPPr>
                <a:defRPr lang="zh-TW"/>
              </a:defPPr>
              <a:lvl1pPr>
                <a:defRPr sz="600">
                  <a:latin typeface="微軟正黑體" panose="020B0604030504040204" pitchFamily="34" charset="-120"/>
                  <a:ea typeface="微軟正黑體" panose="020B0604030504040204" pitchFamily="34" charset="-120"/>
                </a:defRPr>
              </a:lvl1pPr>
            </a:lstStyle>
            <a:p>
              <a:r>
                <a:rPr lang="zh-TW" altLang="en-US" dirty="0"/>
                <a:t>時尚花</a:t>
              </a:r>
              <a:r>
                <a:rPr lang="en-US" altLang="zh-TW" dirty="0"/>
                <a:t>-</a:t>
              </a:r>
              <a:r>
                <a:rPr lang="zh-TW" altLang="en-US" dirty="0"/>
                <a:t>紫色</a:t>
              </a:r>
              <a:endParaRPr lang="en-US" altLang="zh-TW" dirty="0"/>
            </a:p>
            <a:p>
              <a:r>
                <a:rPr lang="zh-TW" altLang="en-US" dirty="0"/>
                <a:t>直播銷售價</a:t>
              </a:r>
              <a:r>
                <a:rPr lang="en-US" altLang="zh-TW" dirty="0"/>
                <a:t>:$700</a:t>
              </a:r>
            </a:p>
            <a:p>
              <a:r>
                <a:rPr lang="zh-TW" altLang="en-US" dirty="0"/>
                <a:t>販賣數量</a:t>
              </a:r>
              <a:r>
                <a:rPr lang="en-US" altLang="zh-TW" dirty="0"/>
                <a:t>:30/0</a:t>
              </a:r>
            </a:p>
          </p:txBody>
        </p:sp>
      </p:grpSp>
      <p:sp>
        <p:nvSpPr>
          <p:cNvPr id="44" name="文字方塊 43">
            <a:extLst>
              <a:ext uri="{FF2B5EF4-FFF2-40B4-BE49-F238E27FC236}">
                <a16:creationId xmlns:a16="http://schemas.microsoft.com/office/drawing/2014/main" id="{0AA17214-AA4F-48C3-A752-C6AC932B44AD}"/>
              </a:ext>
            </a:extLst>
          </p:cNvPr>
          <p:cNvSpPr txBox="1"/>
          <p:nvPr/>
        </p:nvSpPr>
        <p:spPr>
          <a:xfrm>
            <a:off x="2510615" y="2498882"/>
            <a:ext cx="734037" cy="261610"/>
          </a:xfrm>
          <a:prstGeom prst="rect">
            <a:avLst/>
          </a:prstGeom>
          <a:noFill/>
        </p:spPr>
        <p:txBody>
          <a:bodyPr wrap="none" rtlCol="0">
            <a:spAutoFit/>
          </a:bodyPr>
          <a:lstStyle/>
          <a:p>
            <a:r>
              <a:rPr lang="zh-TW" altLang="en-US" sz="1100" b="1" dirty="0">
                <a:latin typeface="微軟正黑體" panose="020B0604030504040204" pitchFamily="34" charset="-120"/>
                <a:ea typeface="微軟正黑體" panose="020B0604030504040204" pitchFamily="34" charset="-120"/>
              </a:rPr>
              <a:t>小綠花 </a:t>
            </a:r>
          </a:p>
        </p:txBody>
      </p:sp>
      <p:sp>
        <p:nvSpPr>
          <p:cNvPr id="48" name="文字方塊 47">
            <a:extLst>
              <a:ext uri="{FF2B5EF4-FFF2-40B4-BE49-F238E27FC236}">
                <a16:creationId xmlns:a16="http://schemas.microsoft.com/office/drawing/2014/main" id="{1F46F1F5-1B8E-4B94-96A3-EBB0492C37D0}"/>
              </a:ext>
            </a:extLst>
          </p:cNvPr>
          <p:cNvSpPr txBox="1"/>
          <p:nvPr/>
        </p:nvSpPr>
        <p:spPr>
          <a:xfrm>
            <a:off x="2419769" y="589488"/>
            <a:ext cx="1550424" cy="307777"/>
          </a:xfrm>
          <a:prstGeom prst="rect">
            <a:avLst/>
          </a:prstGeom>
          <a:noFill/>
        </p:spPr>
        <p:txBody>
          <a:bodyPr wrap="none" rtlCol="0">
            <a:spAutoFit/>
          </a:bodyPr>
          <a:lstStyle/>
          <a:p>
            <a:pPr marL="285750" indent="-285750">
              <a:buFont typeface="Wingdings" panose="05000000000000000000" pitchFamily="2" charset="2"/>
              <a:buChar char="Ø"/>
            </a:pPr>
            <a:r>
              <a:rPr lang="zh-TW" altLang="en-US" sz="1400" b="1" dirty="0">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直播商品資訊</a:t>
            </a:r>
          </a:p>
        </p:txBody>
      </p:sp>
      <p:grpSp>
        <p:nvGrpSpPr>
          <p:cNvPr id="17" name="群組 16">
            <a:extLst>
              <a:ext uri="{FF2B5EF4-FFF2-40B4-BE49-F238E27FC236}">
                <a16:creationId xmlns:a16="http://schemas.microsoft.com/office/drawing/2014/main" id="{010CCF5F-1088-4318-A1F0-3FC1BFA71FD7}"/>
              </a:ext>
            </a:extLst>
          </p:cNvPr>
          <p:cNvGrpSpPr/>
          <p:nvPr/>
        </p:nvGrpSpPr>
        <p:grpSpPr>
          <a:xfrm>
            <a:off x="2512803" y="1831760"/>
            <a:ext cx="752008" cy="651391"/>
            <a:chOff x="2727916" y="1734750"/>
            <a:chExt cx="658870" cy="651391"/>
          </a:xfrm>
        </p:grpSpPr>
        <p:pic>
          <p:nvPicPr>
            <p:cNvPr id="97" name="圖片 96">
              <a:extLst>
                <a:ext uri="{FF2B5EF4-FFF2-40B4-BE49-F238E27FC236}">
                  <a16:creationId xmlns:a16="http://schemas.microsoft.com/office/drawing/2014/main" id="{F9F0BB27-5801-412A-B2C2-8517E8F1FB5B}"/>
                </a:ext>
              </a:extLst>
            </p:cNvPr>
            <p:cNvPicPr>
              <a:picLocks noChangeAspect="1"/>
            </p:cNvPicPr>
            <p:nvPr/>
          </p:nvPicPr>
          <p:blipFill rotWithShape="1">
            <a:blip r:embed="rId5"/>
            <a:srcRect l="33984" t="5254" r="36426" b="66215"/>
            <a:stretch/>
          </p:blipFill>
          <p:spPr>
            <a:xfrm>
              <a:off x="2727916" y="1734750"/>
              <a:ext cx="646332" cy="651391"/>
            </a:xfrm>
            <a:prstGeom prst="rect">
              <a:avLst/>
            </a:prstGeom>
            <a:ln>
              <a:solidFill>
                <a:schemeClr val="bg1">
                  <a:lumMod val="85000"/>
                </a:schemeClr>
              </a:solidFill>
            </a:ln>
          </p:spPr>
        </p:pic>
        <p:sp>
          <p:nvSpPr>
            <p:cNvPr id="108" name="文字方塊 107">
              <a:extLst>
                <a:ext uri="{FF2B5EF4-FFF2-40B4-BE49-F238E27FC236}">
                  <a16:creationId xmlns:a16="http://schemas.microsoft.com/office/drawing/2014/main" id="{75799EA6-C818-41C0-9C23-EA7EA6BE326B}"/>
                </a:ext>
              </a:extLst>
            </p:cNvPr>
            <p:cNvSpPr txBox="1"/>
            <p:nvPr/>
          </p:nvSpPr>
          <p:spPr>
            <a:xfrm>
              <a:off x="2740455" y="2126538"/>
              <a:ext cx="646331" cy="230832"/>
            </a:xfrm>
            <a:prstGeom prst="rect">
              <a:avLst/>
            </a:prstGeom>
            <a:solidFill>
              <a:schemeClr val="bg1"/>
            </a:solidFill>
          </p:spPr>
          <p:txBody>
            <a:bodyPr wrap="none" rtlCol="0">
              <a:spAutoFit/>
            </a:bodyPr>
            <a:lstStyle/>
            <a:p>
              <a:r>
                <a:rPr lang="zh-TW" altLang="en-US" sz="900" dirty="0">
                  <a:latin typeface="微軟正黑體" panose="020B0604030504040204" pitchFamily="34" charset="-120"/>
                  <a:ea typeface="微軟正黑體" panose="020B0604030504040204" pitchFamily="34" charset="-120"/>
                </a:rPr>
                <a:t>新增商品</a:t>
              </a:r>
            </a:p>
          </p:txBody>
        </p:sp>
      </p:grpSp>
      <p:sp>
        <p:nvSpPr>
          <p:cNvPr id="159" name="文字方塊 158">
            <a:extLst>
              <a:ext uri="{FF2B5EF4-FFF2-40B4-BE49-F238E27FC236}">
                <a16:creationId xmlns:a16="http://schemas.microsoft.com/office/drawing/2014/main" id="{2A69D3BE-1728-4778-9816-CD6FF716690C}"/>
              </a:ext>
            </a:extLst>
          </p:cNvPr>
          <p:cNvSpPr txBox="1"/>
          <p:nvPr/>
        </p:nvSpPr>
        <p:spPr>
          <a:xfrm>
            <a:off x="2498973" y="2718286"/>
            <a:ext cx="1176801" cy="261610"/>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直播銷售價格</a:t>
            </a:r>
          </a:p>
        </p:txBody>
      </p:sp>
      <p:sp>
        <p:nvSpPr>
          <p:cNvPr id="160" name="矩形 159">
            <a:extLst>
              <a:ext uri="{FF2B5EF4-FFF2-40B4-BE49-F238E27FC236}">
                <a16:creationId xmlns:a16="http://schemas.microsoft.com/office/drawing/2014/main" id="{A63BA088-E771-4E37-B3F4-D18DE48CF0F0}"/>
              </a:ext>
            </a:extLst>
          </p:cNvPr>
          <p:cNvSpPr/>
          <p:nvPr/>
        </p:nvSpPr>
        <p:spPr>
          <a:xfrm>
            <a:off x="2500159" y="1071469"/>
            <a:ext cx="844399" cy="78697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文字方塊 168">
            <a:extLst>
              <a:ext uri="{FF2B5EF4-FFF2-40B4-BE49-F238E27FC236}">
                <a16:creationId xmlns:a16="http://schemas.microsoft.com/office/drawing/2014/main" id="{742C6C23-D048-49A2-9052-6075E6D6E0EF}"/>
              </a:ext>
            </a:extLst>
          </p:cNvPr>
          <p:cNvSpPr txBox="1"/>
          <p:nvPr/>
        </p:nvSpPr>
        <p:spPr>
          <a:xfrm>
            <a:off x="2510615" y="2941032"/>
            <a:ext cx="857927" cy="253916"/>
          </a:xfrm>
          <a:prstGeom prst="rect">
            <a:avLst/>
          </a:prstGeom>
          <a:solidFill>
            <a:srgbClr val="F5F5F5"/>
          </a:solid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欲販售數量</a:t>
            </a:r>
          </a:p>
        </p:txBody>
      </p:sp>
      <p:sp>
        <p:nvSpPr>
          <p:cNvPr id="170" name="文字方塊 169">
            <a:extLst>
              <a:ext uri="{FF2B5EF4-FFF2-40B4-BE49-F238E27FC236}">
                <a16:creationId xmlns:a16="http://schemas.microsoft.com/office/drawing/2014/main" id="{A496875B-A937-4431-BA3E-BD27B9B37CEC}"/>
              </a:ext>
            </a:extLst>
          </p:cNvPr>
          <p:cNvSpPr txBox="1"/>
          <p:nvPr/>
        </p:nvSpPr>
        <p:spPr>
          <a:xfrm>
            <a:off x="2520961" y="3149462"/>
            <a:ext cx="693786" cy="261610"/>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計時器</a:t>
            </a:r>
          </a:p>
        </p:txBody>
      </p:sp>
      <p:sp>
        <p:nvSpPr>
          <p:cNvPr id="199" name="文字方塊 198">
            <a:extLst>
              <a:ext uri="{FF2B5EF4-FFF2-40B4-BE49-F238E27FC236}">
                <a16:creationId xmlns:a16="http://schemas.microsoft.com/office/drawing/2014/main" id="{49AA21B5-18FD-493F-B68B-AAC310F2DF92}"/>
              </a:ext>
            </a:extLst>
          </p:cNvPr>
          <p:cNvSpPr txBox="1"/>
          <p:nvPr/>
        </p:nvSpPr>
        <p:spPr>
          <a:xfrm>
            <a:off x="6279367" y="1006192"/>
            <a:ext cx="1210588" cy="215444"/>
          </a:xfrm>
          <a:prstGeom prst="rect">
            <a:avLst/>
          </a:prstGeom>
          <a:noFill/>
        </p:spPr>
        <p:txBody>
          <a:bodyPr wrap="none" rtlCol="0">
            <a:spAutoFit/>
          </a:bodyPr>
          <a:lstStyle>
            <a:defPPr>
              <a:defRPr lang="zh-TW"/>
            </a:defPPr>
            <a:lvl1pPr>
              <a:defRPr sz="1100" b="1" u="sng">
                <a:solidFill>
                  <a:schemeClr val="tx2">
                    <a:lumMod val="60000"/>
                    <a:lumOff val="40000"/>
                  </a:schemeClr>
                </a:solidFill>
                <a:latin typeface="微軟正黑體" panose="020B0604030504040204" pitchFamily="34" charset="-120"/>
                <a:ea typeface="微軟正黑體" panose="020B0604030504040204" pitchFamily="34" charset="-120"/>
              </a:defRPr>
            </a:lvl1pPr>
          </a:lstStyle>
          <a:p>
            <a:r>
              <a:rPr lang="zh-TW" altLang="en-US" sz="800" dirty="0"/>
              <a:t>點選項目即可進行修改</a:t>
            </a:r>
          </a:p>
        </p:txBody>
      </p:sp>
      <p:grpSp>
        <p:nvGrpSpPr>
          <p:cNvPr id="201" name="群組 200">
            <a:extLst>
              <a:ext uri="{FF2B5EF4-FFF2-40B4-BE49-F238E27FC236}">
                <a16:creationId xmlns:a16="http://schemas.microsoft.com/office/drawing/2014/main" id="{AA3E2A03-5AD0-4D6C-8B8C-5C84E88E6286}"/>
              </a:ext>
            </a:extLst>
          </p:cNvPr>
          <p:cNvGrpSpPr/>
          <p:nvPr/>
        </p:nvGrpSpPr>
        <p:grpSpPr>
          <a:xfrm>
            <a:off x="8236967" y="1008073"/>
            <a:ext cx="646331" cy="230832"/>
            <a:chOff x="2911233" y="3869601"/>
            <a:chExt cx="716453" cy="230832"/>
          </a:xfrm>
        </p:grpSpPr>
        <p:sp>
          <p:nvSpPr>
            <p:cNvPr id="202" name="矩形: 圓角 201">
              <a:extLst>
                <a:ext uri="{FF2B5EF4-FFF2-40B4-BE49-F238E27FC236}">
                  <a16:creationId xmlns:a16="http://schemas.microsoft.com/office/drawing/2014/main" id="{B2187C96-EB8A-41CB-9DB7-920B5296269F}"/>
                </a:ext>
              </a:extLst>
            </p:cNvPr>
            <p:cNvSpPr/>
            <p:nvPr/>
          </p:nvSpPr>
          <p:spPr>
            <a:xfrm>
              <a:off x="2974824" y="3887596"/>
              <a:ext cx="608433" cy="17579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文字方塊 202">
              <a:extLst>
                <a:ext uri="{FF2B5EF4-FFF2-40B4-BE49-F238E27FC236}">
                  <a16:creationId xmlns:a16="http://schemas.microsoft.com/office/drawing/2014/main" id="{1B08057F-2690-41B3-9BC0-188C5ADB6E37}"/>
                </a:ext>
              </a:extLst>
            </p:cNvPr>
            <p:cNvSpPr txBox="1"/>
            <p:nvPr/>
          </p:nvSpPr>
          <p:spPr>
            <a:xfrm>
              <a:off x="2911233" y="3869601"/>
              <a:ext cx="716453" cy="230832"/>
            </a:xfrm>
            <a:prstGeom prst="rect">
              <a:avLst/>
            </a:prstGeom>
            <a:noFill/>
            <a:ln>
              <a:noFill/>
            </a:ln>
          </p:spPr>
          <p:txBody>
            <a:bodyPr wrap="none" rtlCol="0">
              <a:spAutoFit/>
            </a:bodyPr>
            <a:lstStyle/>
            <a:p>
              <a:r>
                <a:rPr lang="zh-TW" altLang="en-US" sz="900" b="1" dirty="0">
                  <a:latin typeface="微軟正黑體" panose="020B0604030504040204" pitchFamily="34" charset="-120"/>
                  <a:ea typeface="微軟正黑體" panose="020B0604030504040204" pitchFamily="34" charset="-120"/>
                </a:rPr>
                <a:t>新增活動</a:t>
              </a:r>
            </a:p>
          </p:txBody>
        </p:sp>
      </p:grpSp>
      <p:sp>
        <p:nvSpPr>
          <p:cNvPr id="204" name="文字方塊 203">
            <a:extLst>
              <a:ext uri="{FF2B5EF4-FFF2-40B4-BE49-F238E27FC236}">
                <a16:creationId xmlns:a16="http://schemas.microsoft.com/office/drawing/2014/main" id="{EF31FA30-C8FB-4192-870D-5C5187F62829}"/>
              </a:ext>
            </a:extLst>
          </p:cNvPr>
          <p:cNvSpPr txBox="1"/>
          <p:nvPr/>
        </p:nvSpPr>
        <p:spPr>
          <a:xfrm>
            <a:off x="5557097" y="968902"/>
            <a:ext cx="800219" cy="276999"/>
          </a:xfrm>
          <a:prstGeom prst="rect">
            <a:avLst/>
          </a:prstGeom>
          <a:noFill/>
        </p:spPr>
        <p:txBody>
          <a:bodyPr wrap="non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遊戲項目</a:t>
            </a:r>
          </a:p>
        </p:txBody>
      </p:sp>
      <p:cxnSp>
        <p:nvCxnSpPr>
          <p:cNvPr id="205" name="直線接點 204">
            <a:extLst>
              <a:ext uri="{FF2B5EF4-FFF2-40B4-BE49-F238E27FC236}">
                <a16:creationId xmlns:a16="http://schemas.microsoft.com/office/drawing/2014/main" id="{5D35E837-4C16-4A5B-9FE6-CBCED1BD89B7}"/>
              </a:ext>
            </a:extLst>
          </p:cNvPr>
          <p:cNvCxnSpPr>
            <a:cxnSpLocks/>
          </p:cNvCxnSpPr>
          <p:nvPr/>
        </p:nvCxnSpPr>
        <p:spPr>
          <a:xfrm>
            <a:off x="5499489" y="1218148"/>
            <a:ext cx="3321194"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06" name="文字方塊 205">
            <a:extLst>
              <a:ext uri="{FF2B5EF4-FFF2-40B4-BE49-F238E27FC236}">
                <a16:creationId xmlns:a16="http://schemas.microsoft.com/office/drawing/2014/main" id="{C732F089-F58A-4673-A408-400DDEC09D62}"/>
              </a:ext>
            </a:extLst>
          </p:cNvPr>
          <p:cNvSpPr txBox="1"/>
          <p:nvPr/>
        </p:nvSpPr>
        <p:spPr>
          <a:xfrm>
            <a:off x="5405727" y="1301865"/>
            <a:ext cx="1577676"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終極密碼</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兔兔娃▼</a:t>
            </a:r>
          </a:p>
        </p:txBody>
      </p:sp>
      <p:sp>
        <p:nvSpPr>
          <p:cNvPr id="215" name="文字方塊 214">
            <a:extLst>
              <a:ext uri="{FF2B5EF4-FFF2-40B4-BE49-F238E27FC236}">
                <a16:creationId xmlns:a16="http://schemas.microsoft.com/office/drawing/2014/main" id="{BDCCC608-DE26-429E-9DF8-E920ECC28989}"/>
              </a:ext>
            </a:extLst>
          </p:cNvPr>
          <p:cNvSpPr txBox="1"/>
          <p:nvPr/>
        </p:nvSpPr>
        <p:spPr>
          <a:xfrm>
            <a:off x="5717960" y="1472147"/>
            <a:ext cx="1412566" cy="553998"/>
          </a:xfrm>
          <a:prstGeom prst="rect">
            <a:avLst/>
          </a:prstGeom>
          <a:noFill/>
        </p:spPr>
        <p:txBody>
          <a:bodyPr wrap="none" rtlCol="0">
            <a:spAutoFit/>
          </a:bodyPr>
          <a:lstStyle/>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兔子娃娃</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獎品名額</a:t>
            </a:r>
            <a:r>
              <a:rPr lang="en-US" altLang="zh-TW" sz="1000" dirty="0">
                <a:latin typeface="微軟正黑體" panose="020B0604030504040204" pitchFamily="34" charset="-120"/>
                <a:ea typeface="微軟正黑體" panose="020B0604030504040204" pitchFamily="34" charset="-120"/>
              </a:rPr>
              <a:t>:3</a:t>
            </a:r>
            <a:r>
              <a:rPr lang="zh-TW" altLang="en-US" sz="1000" dirty="0">
                <a:latin typeface="微軟正黑體" panose="020B0604030504040204" pitchFamily="34" charset="-120"/>
                <a:ea typeface="微軟正黑體" panose="020B0604030504040204" pitchFamily="34" charset="-120"/>
              </a:rPr>
              <a:t>名</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ü"/>
            </a:pPr>
            <a:r>
              <a:rPr lang="zh-TW" altLang="en-US" sz="1000" dirty="0">
                <a:latin typeface="微軟正黑體" panose="020B0604030504040204" pitchFamily="34" charset="-120"/>
                <a:ea typeface="微軟正黑體" panose="020B0604030504040204" pitchFamily="34" charset="-120"/>
              </a:rPr>
              <a:t>計時器</a:t>
            </a:r>
            <a:r>
              <a:rPr lang="en-US" altLang="zh-TW" sz="1000" dirty="0">
                <a:latin typeface="微軟正黑體" panose="020B0604030504040204" pitchFamily="34" charset="-120"/>
                <a:ea typeface="微軟正黑體" panose="020B0604030504040204" pitchFamily="34" charset="-120"/>
              </a:rPr>
              <a:t>:2</a:t>
            </a:r>
            <a:r>
              <a:rPr lang="zh-TW" altLang="en-US" sz="1000" dirty="0">
                <a:latin typeface="微軟正黑體" panose="020B0604030504040204" pitchFamily="34" charset="-120"/>
                <a:ea typeface="微軟正黑體" panose="020B0604030504040204" pitchFamily="34" charset="-120"/>
              </a:rPr>
              <a:t>分鐘</a:t>
            </a:r>
          </a:p>
        </p:txBody>
      </p:sp>
      <p:sp>
        <p:nvSpPr>
          <p:cNvPr id="216" name="文字方塊 215">
            <a:extLst>
              <a:ext uri="{FF2B5EF4-FFF2-40B4-BE49-F238E27FC236}">
                <a16:creationId xmlns:a16="http://schemas.microsoft.com/office/drawing/2014/main" id="{17AB4A75-30C2-4299-B040-2325170C3A1D}"/>
              </a:ext>
            </a:extLst>
          </p:cNvPr>
          <p:cNvSpPr txBox="1"/>
          <p:nvPr/>
        </p:nvSpPr>
        <p:spPr>
          <a:xfrm>
            <a:off x="8308909" y="1306471"/>
            <a:ext cx="569387" cy="246221"/>
          </a:xfrm>
          <a:prstGeom prst="rect">
            <a:avLst/>
          </a:prstGeom>
          <a:noFill/>
        </p:spPr>
        <p:txBody>
          <a:bodyPr wrap="none" rtlCol="0">
            <a:spAutoFit/>
          </a:bodyPr>
          <a:lstStyle/>
          <a:p>
            <a:r>
              <a:rPr lang="zh-TW" altLang="en-US" sz="1000" b="1" dirty="0">
                <a:solidFill>
                  <a:srgbClr val="C00000"/>
                </a:solidFill>
                <a:latin typeface="微軟正黑體" panose="020B0604030504040204" pitchFamily="34" charset="-120"/>
                <a:ea typeface="微軟正黑體" panose="020B0604030504040204" pitchFamily="34" charset="-120"/>
              </a:rPr>
              <a:t>已結束</a:t>
            </a:r>
          </a:p>
        </p:txBody>
      </p:sp>
      <p:pic>
        <p:nvPicPr>
          <p:cNvPr id="217" name="圖片 216">
            <a:extLst>
              <a:ext uri="{FF2B5EF4-FFF2-40B4-BE49-F238E27FC236}">
                <a16:creationId xmlns:a16="http://schemas.microsoft.com/office/drawing/2014/main" id="{07A1BB3C-4864-41A9-93EB-20996A1253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5337" y="2475606"/>
            <a:ext cx="205910" cy="196086"/>
          </a:xfrm>
          <a:prstGeom prst="rect">
            <a:avLst/>
          </a:prstGeom>
        </p:spPr>
      </p:pic>
      <p:grpSp>
        <p:nvGrpSpPr>
          <p:cNvPr id="21" name="群組 20">
            <a:extLst>
              <a:ext uri="{FF2B5EF4-FFF2-40B4-BE49-F238E27FC236}">
                <a16:creationId xmlns:a16="http://schemas.microsoft.com/office/drawing/2014/main" id="{1B5502DB-584A-422A-B0B1-AA9C7D7CC79C}"/>
              </a:ext>
            </a:extLst>
          </p:cNvPr>
          <p:cNvGrpSpPr/>
          <p:nvPr/>
        </p:nvGrpSpPr>
        <p:grpSpPr>
          <a:xfrm>
            <a:off x="5433075" y="2461815"/>
            <a:ext cx="3530936" cy="447469"/>
            <a:chOff x="5429741" y="2058037"/>
            <a:chExt cx="3530936" cy="447469"/>
          </a:xfrm>
        </p:grpSpPr>
        <p:sp>
          <p:nvSpPr>
            <p:cNvPr id="207" name="文字方塊 206">
              <a:extLst>
                <a:ext uri="{FF2B5EF4-FFF2-40B4-BE49-F238E27FC236}">
                  <a16:creationId xmlns:a16="http://schemas.microsoft.com/office/drawing/2014/main" id="{282FFD2A-04EE-4D22-A7A7-AD8E455B74A9}"/>
                </a:ext>
              </a:extLst>
            </p:cNvPr>
            <p:cNvSpPr txBox="1"/>
            <p:nvPr/>
          </p:nvSpPr>
          <p:spPr>
            <a:xfrm>
              <a:off x="5429741" y="2058037"/>
              <a:ext cx="2385589"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投票</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大家希望情人節收到哪種花束</a:t>
              </a:r>
              <a:r>
                <a:rPr lang="en-US" altLang="zh-TW" sz="1000" dirty="0">
                  <a:latin typeface="微軟正黑體" panose="020B0604030504040204" pitchFamily="34" charset="-120"/>
                  <a:ea typeface="微軟正黑體" panose="020B0604030504040204" pitchFamily="34" charset="-120"/>
                </a:rPr>
                <a:t>? </a:t>
              </a:r>
              <a:r>
                <a:rPr lang="zh-TW" altLang="en-US" sz="1000" dirty="0">
                  <a:latin typeface="微軟正黑體" panose="020B0604030504040204" pitchFamily="34" charset="-120"/>
                  <a:ea typeface="微軟正黑體" panose="020B0604030504040204" pitchFamily="34" charset="-120"/>
                </a:rPr>
                <a:t>▲</a:t>
              </a:r>
              <a:endParaRPr lang="en-US" altLang="zh-TW" sz="1000" dirty="0">
                <a:latin typeface="微軟正黑體" panose="020B0604030504040204" pitchFamily="34" charset="-120"/>
                <a:ea typeface="微軟正黑體" panose="020B0604030504040204" pitchFamily="34" charset="-120"/>
              </a:endParaRPr>
            </a:p>
          </p:txBody>
        </p:sp>
        <p:grpSp>
          <p:nvGrpSpPr>
            <p:cNvPr id="29" name="群組 28">
              <a:extLst>
                <a:ext uri="{FF2B5EF4-FFF2-40B4-BE49-F238E27FC236}">
                  <a16:creationId xmlns:a16="http://schemas.microsoft.com/office/drawing/2014/main" id="{079056C5-5BBB-441E-99F2-E05F89308CC3}"/>
                </a:ext>
              </a:extLst>
            </p:cNvPr>
            <p:cNvGrpSpPr/>
            <p:nvPr/>
          </p:nvGrpSpPr>
          <p:grpSpPr>
            <a:xfrm>
              <a:off x="5784677" y="2243642"/>
              <a:ext cx="657967" cy="246221"/>
              <a:chOff x="5550189" y="1794027"/>
              <a:chExt cx="657967" cy="246221"/>
            </a:xfrm>
          </p:grpSpPr>
          <p:pic>
            <p:nvPicPr>
              <p:cNvPr id="209" name="圖片 208">
                <a:extLst>
                  <a:ext uri="{FF2B5EF4-FFF2-40B4-BE49-F238E27FC236}">
                    <a16:creationId xmlns:a16="http://schemas.microsoft.com/office/drawing/2014/main" id="{E78CE3E6-531C-4E7B-8685-40DBEF6D3B12}"/>
                  </a:ext>
                </a:extLst>
              </p:cNvPr>
              <p:cNvPicPr>
                <a:picLocks noChangeAspect="1"/>
              </p:cNvPicPr>
              <p:nvPr/>
            </p:nvPicPr>
            <p:blipFill rotWithShape="1">
              <a:blip r:embed="rId7"/>
              <a:srcRect l="27600" t="42798" r="69760" b="52255"/>
              <a:stretch/>
            </p:blipFill>
            <p:spPr>
              <a:xfrm>
                <a:off x="5550189" y="1836761"/>
                <a:ext cx="164960" cy="173862"/>
              </a:xfrm>
              <a:prstGeom prst="rect">
                <a:avLst/>
              </a:prstGeom>
            </p:spPr>
          </p:pic>
          <p:sp>
            <p:nvSpPr>
              <p:cNvPr id="212" name="文字方塊 211">
                <a:extLst>
                  <a:ext uri="{FF2B5EF4-FFF2-40B4-BE49-F238E27FC236}">
                    <a16:creationId xmlns:a16="http://schemas.microsoft.com/office/drawing/2014/main" id="{DDF6044A-D2B9-49E0-B46D-4ED8285EF59F}"/>
                  </a:ext>
                </a:extLst>
              </p:cNvPr>
              <p:cNvSpPr txBox="1"/>
              <p:nvPr/>
            </p:nvSpPr>
            <p:spPr>
              <a:xfrm>
                <a:off x="5637166" y="1794027"/>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玫瑰</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F788FD2E-8DDF-4678-89DE-753849D0E96A}"/>
                </a:ext>
              </a:extLst>
            </p:cNvPr>
            <p:cNvGrpSpPr/>
            <p:nvPr/>
          </p:nvGrpSpPr>
          <p:grpSpPr>
            <a:xfrm>
              <a:off x="6427526" y="2243979"/>
              <a:ext cx="715058" cy="246221"/>
              <a:chOff x="6628700" y="1803320"/>
              <a:chExt cx="715058" cy="246221"/>
            </a:xfrm>
          </p:grpSpPr>
          <p:pic>
            <p:nvPicPr>
              <p:cNvPr id="210" name="圖片 209">
                <a:extLst>
                  <a:ext uri="{FF2B5EF4-FFF2-40B4-BE49-F238E27FC236}">
                    <a16:creationId xmlns:a16="http://schemas.microsoft.com/office/drawing/2014/main" id="{4D6BF210-550F-412E-83E4-2166CB3F6E3E}"/>
                  </a:ext>
                </a:extLst>
              </p:cNvPr>
              <p:cNvPicPr>
                <a:picLocks noChangeAspect="1"/>
              </p:cNvPicPr>
              <p:nvPr/>
            </p:nvPicPr>
            <p:blipFill rotWithShape="1">
              <a:blip r:embed="rId7"/>
              <a:srcRect l="30119" t="42798" r="67199" b="52255"/>
              <a:stretch/>
            </p:blipFill>
            <p:spPr>
              <a:xfrm>
                <a:off x="6628700" y="1835167"/>
                <a:ext cx="193887" cy="201136"/>
              </a:xfrm>
              <a:prstGeom prst="rect">
                <a:avLst/>
              </a:prstGeom>
            </p:spPr>
          </p:pic>
          <p:sp>
            <p:nvSpPr>
              <p:cNvPr id="213" name="文字方塊 212">
                <a:extLst>
                  <a:ext uri="{FF2B5EF4-FFF2-40B4-BE49-F238E27FC236}">
                    <a16:creationId xmlns:a16="http://schemas.microsoft.com/office/drawing/2014/main" id="{1FD3F031-5AEE-4C2F-B1C4-720845A6627E}"/>
                  </a:ext>
                </a:extLst>
              </p:cNvPr>
              <p:cNvSpPr txBox="1"/>
              <p:nvPr/>
            </p:nvSpPr>
            <p:spPr>
              <a:xfrm>
                <a:off x="6772768" y="1803320"/>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百合</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31" name="群組 30">
              <a:extLst>
                <a:ext uri="{FF2B5EF4-FFF2-40B4-BE49-F238E27FC236}">
                  <a16:creationId xmlns:a16="http://schemas.microsoft.com/office/drawing/2014/main" id="{AAF44535-8E35-4799-B0B8-296483EDAB3D}"/>
                </a:ext>
              </a:extLst>
            </p:cNvPr>
            <p:cNvGrpSpPr/>
            <p:nvPr/>
          </p:nvGrpSpPr>
          <p:grpSpPr>
            <a:xfrm>
              <a:off x="7110836" y="2259285"/>
              <a:ext cx="669801" cy="246221"/>
              <a:chOff x="7699980" y="1819129"/>
              <a:chExt cx="669801" cy="246221"/>
            </a:xfrm>
          </p:grpSpPr>
          <p:pic>
            <p:nvPicPr>
              <p:cNvPr id="211" name="圖片 210">
                <a:extLst>
                  <a:ext uri="{FF2B5EF4-FFF2-40B4-BE49-F238E27FC236}">
                    <a16:creationId xmlns:a16="http://schemas.microsoft.com/office/drawing/2014/main" id="{E0200D3E-302A-4DD8-B0BF-A40681691E4E}"/>
                  </a:ext>
                </a:extLst>
              </p:cNvPr>
              <p:cNvPicPr>
                <a:picLocks noChangeAspect="1"/>
              </p:cNvPicPr>
              <p:nvPr/>
            </p:nvPicPr>
            <p:blipFill rotWithShape="1">
              <a:blip r:embed="rId7"/>
              <a:srcRect l="32581" t="42798" r="64810" b="52255"/>
              <a:stretch/>
            </p:blipFill>
            <p:spPr>
              <a:xfrm>
                <a:off x="7699980" y="1840109"/>
                <a:ext cx="172081" cy="176360"/>
              </a:xfrm>
              <a:prstGeom prst="rect">
                <a:avLst/>
              </a:prstGeom>
            </p:spPr>
          </p:pic>
          <p:sp>
            <p:nvSpPr>
              <p:cNvPr id="214" name="文字方塊 213">
                <a:extLst>
                  <a:ext uri="{FF2B5EF4-FFF2-40B4-BE49-F238E27FC236}">
                    <a16:creationId xmlns:a16="http://schemas.microsoft.com/office/drawing/2014/main" id="{B86D2765-2C3B-4950-9A44-A22ABCEFAAA0}"/>
                  </a:ext>
                </a:extLst>
              </p:cNvPr>
              <p:cNvSpPr txBox="1"/>
              <p:nvPr/>
            </p:nvSpPr>
            <p:spPr>
              <a:xfrm>
                <a:off x="7798791" y="1819129"/>
                <a:ext cx="570990"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桔梗</a:t>
                </a:r>
                <a:r>
                  <a:rPr lang="en-US" altLang="zh-TW" sz="1000" dirty="0">
                    <a:latin typeface="微軟正黑體" panose="020B0604030504040204" pitchFamily="34" charset="-120"/>
                    <a:ea typeface="微軟正黑體" panose="020B0604030504040204" pitchFamily="34" charset="-120"/>
                  </a:rPr>
                  <a:t>-0</a:t>
                </a:r>
                <a:endParaRPr lang="zh-TW" altLang="en-US" sz="1000" dirty="0">
                  <a:latin typeface="微軟正黑體" panose="020B0604030504040204" pitchFamily="34" charset="-120"/>
                  <a:ea typeface="微軟正黑體" panose="020B0604030504040204" pitchFamily="34" charset="-120"/>
                </a:endParaRPr>
              </a:p>
            </p:txBody>
          </p:sp>
        </p:grpSp>
        <p:grpSp>
          <p:nvGrpSpPr>
            <p:cNvPr id="224" name="群組 223">
              <a:extLst>
                <a:ext uri="{FF2B5EF4-FFF2-40B4-BE49-F238E27FC236}">
                  <a16:creationId xmlns:a16="http://schemas.microsoft.com/office/drawing/2014/main" id="{120B3FF5-170F-4DEF-A40E-A3D2EF31A8C3}"/>
                </a:ext>
              </a:extLst>
            </p:cNvPr>
            <p:cNvGrpSpPr/>
            <p:nvPr/>
          </p:nvGrpSpPr>
          <p:grpSpPr>
            <a:xfrm>
              <a:off x="8332287" y="2080783"/>
              <a:ext cx="628390" cy="202757"/>
              <a:chOff x="7655110" y="2059076"/>
              <a:chExt cx="628390" cy="202757"/>
            </a:xfrm>
          </p:grpSpPr>
          <p:sp>
            <p:nvSpPr>
              <p:cNvPr id="225" name="矩形: 圓角 224">
                <a:extLst>
                  <a:ext uri="{FF2B5EF4-FFF2-40B4-BE49-F238E27FC236}">
                    <a16:creationId xmlns:a16="http://schemas.microsoft.com/office/drawing/2014/main" id="{335DB5F4-5A91-44F9-A684-41A923831984}"/>
                  </a:ext>
                </a:extLst>
              </p:cNvPr>
              <p:cNvSpPr/>
              <p:nvPr/>
            </p:nvSpPr>
            <p:spPr>
              <a:xfrm>
                <a:off x="7727841" y="2059076"/>
                <a:ext cx="513424" cy="20005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 name="文字方塊 225">
                <a:extLst>
                  <a:ext uri="{FF2B5EF4-FFF2-40B4-BE49-F238E27FC236}">
                    <a16:creationId xmlns:a16="http://schemas.microsoft.com/office/drawing/2014/main" id="{4FAD8AFB-20A3-49AA-B69F-EFC5D062E431}"/>
                  </a:ext>
                </a:extLst>
              </p:cNvPr>
              <p:cNvSpPr txBox="1"/>
              <p:nvPr/>
            </p:nvSpPr>
            <p:spPr>
              <a:xfrm>
                <a:off x="7655110" y="2061778"/>
                <a:ext cx="628390" cy="200055"/>
              </a:xfrm>
              <a:prstGeom prst="rect">
                <a:avLst/>
              </a:prstGeom>
              <a:noFill/>
              <a:ln>
                <a:noFill/>
              </a:ln>
            </p:spPr>
            <p:txBody>
              <a:bodyPr wrap="square" rtlCol="0">
                <a:spAutoFit/>
              </a:bodyPr>
              <a:lstStyle/>
              <a:p>
                <a:r>
                  <a:rPr lang="zh-TW" altLang="en-US" sz="700" b="1" dirty="0">
                    <a:latin typeface="微軟正黑體" panose="020B0604030504040204" pitchFamily="34" charset="-120"/>
                    <a:ea typeface="微軟正黑體" panose="020B0604030504040204" pitchFamily="34" charset="-120"/>
                  </a:rPr>
                  <a:t>計時器結束</a:t>
                </a:r>
              </a:p>
            </p:txBody>
          </p:sp>
        </p:grpSp>
        <p:grpSp>
          <p:nvGrpSpPr>
            <p:cNvPr id="227" name="群組 226">
              <a:extLst>
                <a:ext uri="{FF2B5EF4-FFF2-40B4-BE49-F238E27FC236}">
                  <a16:creationId xmlns:a16="http://schemas.microsoft.com/office/drawing/2014/main" id="{D22B2714-BAD1-4F9E-BE16-A5A30A61FB2A}"/>
                </a:ext>
              </a:extLst>
            </p:cNvPr>
            <p:cNvGrpSpPr/>
            <p:nvPr/>
          </p:nvGrpSpPr>
          <p:grpSpPr>
            <a:xfrm>
              <a:off x="7717290" y="2080209"/>
              <a:ext cx="628390" cy="211742"/>
              <a:chOff x="7655810" y="2059076"/>
              <a:chExt cx="628390" cy="211742"/>
            </a:xfrm>
          </p:grpSpPr>
          <p:sp>
            <p:nvSpPr>
              <p:cNvPr id="228" name="矩形: 圓角 227">
                <a:extLst>
                  <a:ext uri="{FF2B5EF4-FFF2-40B4-BE49-F238E27FC236}">
                    <a16:creationId xmlns:a16="http://schemas.microsoft.com/office/drawing/2014/main" id="{3BC0A768-AAE3-4515-95D3-9D05A909FB48}"/>
                  </a:ext>
                </a:extLst>
              </p:cNvPr>
              <p:cNvSpPr/>
              <p:nvPr/>
            </p:nvSpPr>
            <p:spPr>
              <a:xfrm>
                <a:off x="7727841" y="2059076"/>
                <a:ext cx="513424" cy="20005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文字方塊 228">
                <a:extLst>
                  <a:ext uri="{FF2B5EF4-FFF2-40B4-BE49-F238E27FC236}">
                    <a16:creationId xmlns:a16="http://schemas.microsoft.com/office/drawing/2014/main" id="{67206490-1D70-4757-B198-9F2B5974F49C}"/>
                  </a:ext>
                </a:extLst>
              </p:cNvPr>
              <p:cNvSpPr txBox="1"/>
              <p:nvPr/>
            </p:nvSpPr>
            <p:spPr>
              <a:xfrm>
                <a:off x="7655810" y="2070763"/>
                <a:ext cx="628390" cy="200055"/>
              </a:xfrm>
              <a:prstGeom prst="rect">
                <a:avLst/>
              </a:prstGeom>
              <a:noFill/>
              <a:ln>
                <a:noFill/>
              </a:ln>
            </p:spPr>
            <p:txBody>
              <a:bodyPr wrap="square" rtlCol="0">
                <a:spAutoFit/>
              </a:bodyPr>
              <a:lstStyle/>
              <a:p>
                <a:r>
                  <a:rPr lang="zh-TW" altLang="en-US" sz="700" b="1" dirty="0">
                    <a:latin typeface="微軟正黑體" panose="020B0604030504040204" pitchFamily="34" charset="-120"/>
                    <a:ea typeface="微軟正黑體" panose="020B0604030504040204" pitchFamily="34" charset="-120"/>
                  </a:rPr>
                  <a:t>計時器開始</a:t>
                </a:r>
              </a:p>
            </p:txBody>
          </p:sp>
        </p:grpSp>
      </p:grpSp>
      <p:sp>
        <p:nvSpPr>
          <p:cNvPr id="232" name="矩形: 圓角 231">
            <a:extLst>
              <a:ext uri="{FF2B5EF4-FFF2-40B4-BE49-F238E27FC236}">
                <a16:creationId xmlns:a16="http://schemas.microsoft.com/office/drawing/2014/main" id="{E4422F3B-5FA9-4476-A3C5-E566BE1F7F82}"/>
              </a:ext>
            </a:extLst>
          </p:cNvPr>
          <p:cNvSpPr/>
          <p:nvPr/>
        </p:nvSpPr>
        <p:spPr>
          <a:xfrm>
            <a:off x="4559123" y="5973971"/>
            <a:ext cx="2290577" cy="22007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矩形 232">
            <a:extLst>
              <a:ext uri="{FF2B5EF4-FFF2-40B4-BE49-F238E27FC236}">
                <a16:creationId xmlns:a16="http://schemas.microsoft.com/office/drawing/2014/main" id="{64E40225-22C5-4B18-9A01-85831A5325CD}"/>
              </a:ext>
            </a:extLst>
          </p:cNvPr>
          <p:cNvSpPr/>
          <p:nvPr/>
        </p:nvSpPr>
        <p:spPr>
          <a:xfrm>
            <a:off x="4626425" y="4125152"/>
            <a:ext cx="2204180" cy="2133156"/>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矩形 233">
            <a:extLst>
              <a:ext uri="{FF2B5EF4-FFF2-40B4-BE49-F238E27FC236}">
                <a16:creationId xmlns:a16="http://schemas.microsoft.com/office/drawing/2014/main" id="{D5B8C3B3-FB55-4EF2-962D-9769C4F2DF88}"/>
              </a:ext>
            </a:extLst>
          </p:cNvPr>
          <p:cNvSpPr/>
          <p:nvPr/>
        </p:nvSpPr>
        <p:spPr>
          <a:xfrm>
            <a:off x="6853175" y="4125152"/>
            <a:ext cx="2204180" cy="2133156"/>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文字方塊 234">
            <a:extLst>
              <a:ext uri="{FF2B5EF4-FFF2-40B4-BE49-F238E27FC236}">
                <a16:creationId xmlns:a16="http://schemas.microsoft.com/office/drawing/2014/main" id="{D4716D92-B4CB-45EE-A27F-42D0EAE50028}"/>
              </a:ext>
            </a:extLst>
          </p:cNvPr>
          <p:cNvSpPr txBox="1"/>
          <p:nvPr/>
        </p:nvSpPr>
        <p:spPr>
          <a:xfrm>
            <a:off x="2346423" y="4488945"/>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吳小花    小綠花    </a:t>
            </a:r>
            <a:r>
              <a:rPr lang="en-US" altLang="zh-TW" sz="1050" dirty="0">
                <a:latin typeface="微軟正黑體" panose="020B0604030504040204" pitchFamily="34" charset="-120"/>
                <a:ea typeface="微軟正黑體" panose="020B0604030504040204" pitchFamily="34" charset="-120"/>
              </a:rPr>
              <a:t>3</a:t>
            </a:r>
            <a:r>
              <a:rPr lang="zh-TW" altLang="en-US" sz="1050" dirty="0">
                <a:latin typeface="微軟正黑體" panose="020B0604030504040204" pitchFamily="34" charset="-120"/>
                <a:ea typeface="微軟正黑體" panose="020B0604030504040204" pitchFamily="34" charset="-120"/>
              </a:rPr>
              <a:t>個</a:t>
            </a:r>
          </a:p>
        </p:txBody>
      </p:sp>
      <p:sp>
        <p:nvSpPr>
          <p:cNvPr id="236" name="文字方塊 235">
            <a:extLst>
              <a:ext uri="{FF2B5EF4-FFF2-40B4-BE49-F238E27FC236}">
                <a16:creationId xmlns:a16="http://schemas.microsoft.com/office/drawing/2014/main" id="{BAA30228-AF0A-423D-890C-8AE960A40C00}"/>
              </a:ext>
            </a:extLst>
          </p:cNvPr>
          <p:cNvSpPr txBox="1"/>
          <p:nvPr/>
        </p:nvSpPr>
        <p:spPr>
          <a:xfrm>
            <a:off x="3350051" y="4194331"/>
            <a:ext cx="492443" cy="276999"/>
          </a:xfrm>
          <a:prstGeom prst="rect">
            <a:avLst/>
          </a:prstGeom>
          <a:noFill/>
        </p:spPr>
        <p:txBody>
          <a:bodyPr wrap="none" rtlCol="0">
            <a:spAutoFit/>
          </a:bodyPr>
          <a:lstStyle>
            <a:defPPr>
              <a:defRPr lang="zh-TW"/>
            </a:defPPr>
            <a:lvl1pPr>
              <a:defRPr sz="1400" b="1">
                <a:latin typeface="微軟正黑體" panose="020B0604030504040204" pitchFamily="34" charset="-120"/>
                <a:ea typeface="微軟正黑體" panose="020B0604030504040204" pitchFamily="34" charset="-120"/>
              </a:defRPr>
            </a:lvl1pPr>
          </a:lstStyle>
          <a:p>
            <a:r>
              <a:rPr lang="zh-TW" altLang="en-US" sz="1200" dirty="0"/>
              <a:t>數量</a:t>
            </a:r>
          </a:p>
        </p:txBody>
      </p:sp>
      <p:pic>
        <p:nvPicPr>
          <p:cNvPr id="237" name="圖片 236">
            <a:extLst>
              <a:ext uri="{FF2B5EF4-FFF2-40B4-BE49-F238E27FC236}">
                <a16:creationId xmlns:a16="http://schemas.microsoft.com/office/drawing/2014/main" id="{D33C30D6-AA69-4345-9800-4B2C60BDF7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997" y="4489510"/>
            <a:ext cx="225001" cy="225001"/>
          </a:xfrm>
          <a:prstGeom prst="rect">
            <a:avLst/>
          </a:prstGeom>
        </p:spPr>
      </p:pic>
      <p:pic>
        <p:nvPicPr>
          <p:cNvPr id="238" name="圖片 237">
            <a:extLst>
              <a:ext uri="{FF2B5EF4-FFF2-40B4-BE49-F238E27FC236}">
                <a16:creationId xmlns:a16="http://schemas.microsoft.com/office/drawing/2014/main" id="{57395431-A1F2-4B4F-B807-9E75840717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195471" y="4511356"/>
            <a:ext cx="165301" cy="165301"/>
          </a:xfrm>
          <a:prstGeom prst="rect">
            <a:avLst/>
          </a:prstGeom>
        </p:spPr>
      </p:pic>
      <p:sp>
        <p:nvSpPr>
          <p:cNvPr id="239" name="文字方塊 238">
            <a:extLst>
              <a:ext uri="{FF2B5EF4-FFF2-40B4-BE49-F238E27FC236}">
                <a16:creationId xmlns:a16="http://schemas.microsoft.com/office/drawing/2014/main" id="{68A79659-E1C5-4059-AE1F-B293F73D6B35}"/>
              </a:ext>
            </a:extLst>
          </p:cNvPr>
          <p:cNvSpPr txBox="1"/>
          <p:nvPr/>
        </p:nvSpPr>
        <p:spPr>
          <a:xfrm>
            <a:off x="3907192" y="4203074"/>
            <a:ext cx="492443"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操作</a:t>
            </a:r>
          </a:p>
        </p:txBody>
      </p:sp>
      <p:sp>
        <p:nvSpPr>
          <p:cNvPr id="240" name="文字方塊 239">
            <a:extLst>
              <a:ext uri="{FF2B5EF4-FFF2-40B4-BE49-F238E27FC236}">
                <a16:creationId xmlns:a16="http://schemas.microsoft.com/office/drawing/2014/main" id="{9CA1945F-BA8C-46FF-88D6-092D5954A54F}"/>
              </a:ext>
            </a:extLst>
          </p:cNvPr>
          <p:cNvSpPr txBox="1"/>
          <p:nvPr/>
        </p:nvSpPr>
        <p:spPr>
          <a:xfrm>
            <a:off x="2337277" y="4701930"/>
            <a:ext cx="1736648" cy="261610"/>
          </a:xfrm>
          <a:prstGeom prst="rect">
            <a:avLst/>
          </a:prstGeom>
          <a:noFill/>
        </p:spPr>
        <p:txBody>
          <a:bodyPr wrap="square" rtlCol="0">
            <a:spAutoFit/>
          </a:bodyPr>
          <a:lstStyle/>
          <a:p>
            <a:r>
              <a:rPr lang="zh-TW" altLang="en-US" sz="1050" dirty="0">
                <a:latin typeface="微軟正黑體" panose="020B0604030504040204" pitchFamily="34" charset="-120"/>
                <a:ea typeface="微軟正黑體" panose="020B0604030504040204" pitchFamily="34" charset="-120"/>
              </a:rPr>
              <a:t>游膩膩    小綠花    </a:t>
            </a:r>
            <a:r>
              <a:rPr lang="en-US" altLang="zh-TW" sz="1050" dirty="0">
                <a:latin typeface="微軟正黑體" panose="020B0604030504040204" pitchFamily="34" charset="-120"/>
                <a:ea typeface="微軟正黑體" panose="020B0604030504040204" pitchFamily="34" charset="-120"/>
              </a:rPr>
              <a:t>1</a:t>
            </a:r>
            <a:r>
              <a:rPr lang="zh-TW" altLang="en-US" sz="1050" dirty="0">
                <a:latin typeface="微軟正黑體" panose="020B0604030504040204" pitchFamily="34" charset="-120"/>
                <a:ea typeface="微軟正黑體" panose="020B0604030504040204" pitchFamily="34" charset="-120"/>
              </a:rPr>
              <a:t>個</a:t>
            </a:r>
          </a:p>
        </p:txBody>
      </p:sp>
      <p:pic>
        <p:nvPicPr>
          <p:cNvPr id="241" name="圖片 240">
            <a:extLst>
              <a:ext uri="{FF2B5EF4-FFF2-40B4-BE49-F238E27FC236}">
                <a16:creationId xmlns:a16="http://schemas.microsoft.com/office/drawing/2014/main" id="{790D8ECD-43F7-4D42-BB15-F20C87EB9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4004" y="4733291"/>
            <a:ext cx="225001" cy="225001"/>
          </a:xfrm>
          <a:prstGeom prst="rect">
            <a:avLst/>
          </a:prstGeom>
        </p:spPr>
      </p:pic>
      <p:pic>
        <p:nvPicPr>
          <p:cNvPr id="242" name="圖片 241">
            <a:extLst>
              <a:ext uri="{FF2B5EF4-FFF2-40B4-BE49-F238E27FC236}">
                <a16:creationId xmlns:a16="http://schemas.microsoft.com/office/drawing/2014/main" id="{161B1516-6721-4569-8E37-511263ED63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205573" y="4750637"/>
            <a:ext cx="165301" cy="165301"/>
          </a:xfrm>
          <a:prstGeom prst="rect">
            <a:avLst/>
          </a:prstGeom>
        </p:spPr>
      </p:pic>
      <p:grpSp>
        <p:nvGrpSpPr>
          <p:cNvPr id="243" name="群組 242">
            <a:extLst>
              <a:ext uri="{FF2B5EF4-FFF2-40B4-BE49-F238E27FC236}">
                <a16:creationId xmlns:a16="http://schemas.microsoft.com/office/drawing/2014/main" id="{C84E8ED1-D3DC-4A3B-8D6A-ECD45AEAD1E0}"/>
              </a:ext>
            </a:extLst>
          </p:cNvPr>
          <p:cNvGrpSpPr/>
          <p:nvPr/>
        </p:nvGrpSpPr>
        <p:grpSpPr>
          <a:xfrm>
            <a:off x="3976631" y="5935613"/>
            <a:ext cx="540578" cy="280483"/>
            <a:chOff x="2511705" y="6421780"/>
            <a:chExt cx="540578" cy="280483"/>
          </a:xfrm>
        </p:grpSpPr>
        <p:sp>
          <p:nvSpPr>
            <p:cNvPr id="244" name="矩形: 圓角 243">
              <a:extLst>
                <a:ext uri="{FF2B5EF4-FFF2-40B4-BE49-F238E27FC236}">
                  <a16:creationId xmlns:a16="http://schemas.microsoft.com/office/drawing/2014/main" id="{0539FB45-7B26-401E-A867-FC7863005CCB}"/>
                </a:ext>
              </a:extLst>
            </p:cNvPr>
            <p:cNvSpPr/>
            <p:nvPr/>
          </p:nvSpPr>
          <p:spPr>
            <a:xfrm>
              <a:off x="2511705" y="6421780"/>
              <a:ext cx="540578" cy="26787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5" name="文字方塊 244">
              <a:extLst>
                <a:ext uri="{FF2B5EF4-FFF2-40B4-BE49-F238E27FC236}">
                  <a16:creationId xmlns:a16="http://schemas.microsoft.com/office/drawing/2014/main" id="{84AFB6AD-3E7C-451A-9181-4E539775A009}"/>
                </a:ext>
              </a:extLst>
            </p:cNvPr>
            <p:cNvSpPr txBox="1"/>
            <p:nvPr/>
          </p:nvSpPr>
          <p:spPr>
            <a:xfrm>
              <a:off x="2556025" y="6440653"/>
              <a:ext cx="466794"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solidFill>
                    <a:schemeClr val="tx1"/>
                  </a:solidFill>
                  <a:effectLst>
                    <a:outerShdw blurRad="38100" dist="38100" dir="2700000" algn="tl">
                      <a:srgbClr val="000000">
                        <a:alpha val="43137"/>
                      </a:srgbClr>
                    </a:outerShdw>
                  </a:effectLst>
                </a:rPr>
                <a:t>結單</a:t>
              </a:r>
            </a:p>
          </p:txBody>
        </p:sp>
      </p:grpSp>
      <p:sp>
        <p:nvSpPr>
          <p:cNvPr id="246" name="文字方塊 245">
            <a:extLst>
              <a:ext uri="{FF2B5EF4-FFF2-40B4-BE49-F238E27FC236}">
                <a16:creationId xmlns:a16="http://schemas.microsoft.com/office/drawing/2014/main" id="{9022CBCF-03F5-408E-B9DC-98892443A52C}"/>
              </a:ext>
            </a:extLst>
          </p:cNvPr>
          <p:cNvSpPr txBox="1"/>
          <p:nvPr/>
        </p:nvSpPr>
        <p:spPr>
          <a:xfrm>
            <a:off x="4590122" y="4431751"/>
            <a:ext cx="1885226" cy="700192"/>
          </a:xfrm>
          <a:prstGeom prst="rect">
            <a:avLst/>
          </a:prstGeom>
          <a:noFill/>
        </p:spPr>
        <p:txBody>
          <a:bodyPr wrap="square" rtlCol="0">
            <a:spAutoFit/>
          </a:bodyPr>
          <a:lstStyle/>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郭阿田</a:t>
            </a:r>
            <a:r>
              <a:rPr lang="en-US" altLang="zh-TW" sz="1050" dirty="0">
                <a:latin typeface="微軟正黑體" panose="020B0604030504040204" pitchFamily="34" charset="-120"/>
                <a:ea typeface="微軟正黑體" panose="020B0604030504040204" pitchFamily="34" charset="-120"/>
              </a:rPr>
              <a:t>:+g</a:t>
            </a:r>
          </a:p>
          <a:p>
            <a:endParaRPr lang="en-US" altLang="zh-TW" sz="200" dirty="0">
              <a:latin typeface="微軟正黑體" panose="020B0604030504040204" pitchFamily="34" charset="-120"/>
              <a:ea typeface="微軟正黑體" panose="020B0604030504040204" pitchFamily="34" charset="-120"/>
            </a:endParaRP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馬佩佩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時尚花</a:t>
            </a:r>
            <a:r>
              <a:rPr lang="en-US" altLang="zh-TW" sz="1050" dirty="0">
                <a:latin typeface="微軟正黑體" panose="020B0604030504040204" pitchFamily="34" charset="-120"/>
                <a:ea typeface="微軟正黑體" panose="020B0604030504040204" pitchFamily="34" charset="-120"/>
              </a:rPr>
              <a:t>+1</a:t>
            </a:r>
          </a:p>
          <a:p>
            <a:endParaRPr lang="en-US" altLang="zh-TW" sz="200" dirty="0">
              <a:latin typeface="微軟正黑體" panose="020B0604030504040204" pitchFamily="34" charset="-120"/>
              <a:ea typeface="微軟正黑體" panose="020B0604030504040204" pitchFamily="34" charset="-120"/>
            </a:endParaRPr>
          </a:p>
          <a:p>
            <a:r>
              <a:rPr lang="zh-TW" altLang="en-US" sz="1050" u="sng" dirty="0">
                <a:latin typeface="微軟正黑體" panose="020B0604030504040204" pitchFamily="34" charset="-120"/>
                <a:ea typeface="微軟正黑體" panose="020B0604030504040204" pitchFamily="34" charset="-120"/>
              </a:rPr>
              <a:t>游膩膩</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小綠花</a:t>
            </a:r>
            <a:r>
              <a:rPr lang="en-US" altLang="zh-TW" sz="1050" dirty="0">
                <a:latin typeface="微軟正黑體" panose="020B0604030504040204" pitchFamily="34" charset="-120"/>
                <a:ea typeface="微軟正黑體" panose="020B0604030504040204" pitchFamily="34" charset="-120"/>
              </a:rPr>
              <a:t>+1</a:t>
            </a:r>
            <a:endParaRPr lang="zh-TW" altLang="en-US" sz="1050" dirty="0">
              <a:latin typeface="微軟正黑體" panose="020B0604030504040204" pitchFamily="34" charset="-120"/>
              <a:ea typeface="微軟正黑體" panose="020B0604030504040204" pitchFamily="34" charset="-120"/>
            </a:endParaRPr>
          </a:p>
        </p:txBody>
      </p:sp>
      <p:sp>
        <p:nvSpPr>
          <p:cNvPr id="247" name="文字方塊 246">
            <a:extLst>
              <a:ext uri="{FF2B5EF4-FFF2-40B4-BE49-F238E27FC236}">
                <a16:creationId xmlns:a16="http://schemas.microsoft.com/office/drawing/2014/main" id="{22F483DF-5AA8-46C5-B09D-A5EEF234B29C}"/>
              </a:ext>
            </a:extLst>
          </p:cNvPr>
          <p:cNvSpPr txBox="1"/>
          <p:nvPr/>
        </p:nvSpPr>
        <p:spPr>
          <a:xfrm>
            <a:off x="4607272" y="4192302"/>
            <a:ext cx="1210588" cy="215444"/>
          </a:xfrm>
          <a:prstGeom prst="rect">
            <a:avLst/>
          </a:prstGeom>
          <a:noFill/>
        </p:spPr>
        <p:txBody>
          <a:bodyPr wrap="none" rtlCol="0">
            <a:spAutoFit/>
          </a:bodyPr>
          <a:lstStyle>
            <a:defPPr>
              <a:defRPr lang="zh-TW"/>
            </a:defPPr>
            <a:lvl1pPr>
              <a:defRPr sz="800" b="1" u="sng">
                <a:solidFill>
                  <a:schemeClr val="tx2">
                    <a:lumMod val="60000"/>
                    <a:lumOff val="40000"/>
                  </a:schemeClr>
                </a:solidFill>
                <a:latin typeface="微軟正黑體" panose="020B0604030504040204" pitchFamily="34" charset="-120"/>
                <a:ea typeface="微軟正黑體" panose="020B0604030504040204" pitchFamily="34" charset="-120"/>
              </a:defRPr>
            </a:lvl1pPr>
          </a:lstStyle>
          <a:p>
            <a:r>
              <a:rPr lang="zh-TW" altLang="en-US" dirty="0"/>
              <a:t>點選人名即可進行修改</a:t>
            </a:r>
          </a:p>
        </p:txBody>
      </p:sp>
      <p:sp>
        <p:nvSpPr>
          <p:cNvPr id="252" name="文字方塊 251">
            <a:extLst>
              <a:ext uri="{FF2B5EF4-FFF2-40B4-BE49-F238E27FC236}">
                <a16:creationId xmlns:a16="http://schemas.microsoft.com/office/drawing/2014/main" id="{C4EE0E87-C41A-4F10-9510-C526D2A71381}"/>
              </a:ext>
            </a:extLst>
          </p:cNvPr>
          <p:cNvSpPr txBox="1"/>
          <p:nvPr/>
        </p:nvSpPr>
        <p:spPr>
          <a:xfrm>
            <a:off x="7799874" y="5141268"/>
            <a:ext cx="136168" cy="261610"/>
          </a:xfrm>
          <a:prstGeom prst="rect">
            <a:avLst/>
          </a:prstGeom>
          <a:noFill/>
        </p:spPr>
        <p:txBody>
          <a:bodyPr wrap="square" rtlCol="0">
            <a:spAutoFit/>
          </a:bodyPr>
          <a:lstStyle/>
          <a:p>
            <a:r>
              <a:rPr lang="en-US" altLang="zh-TW" sz="1100" dirty="0"/>
              <a:t>X</a:t>
            </a:r>
            <a:endParaRPr lang="zh-TW" altLang="en-US" sz="1100" dirty="0"/>
          </a:p>
        </p:txBody>
      </p:sp>
      <p:grpSp>
        <p:nvGrpSpPr>
          <p:cNvPr id="265" name="群組 264">
            <a:extLst>
              <a:ext uri="{FF2B5EF4-FFF2-40B4-BE49-F238E27FC236}">
                <a16:creationId xmlns:a16="http://schemas.microsoft.com/office/drawing/2014/main" id="{CF9F052F-EAD2-422A-A44A-E4CB00EE5E30}"/>
              </a:ext>
            </a:extLst>
          </p:cNvPr>
          <p:cNvGrpSpPr/>
          <p:nvPr/>
        </p:nvGrpSpPr>
        <p:grpSpPr>
          <a:xfrm>
            <a:off x="8285852" y="4167251"/>
            <a:ext cx="728284" cy="246221"/>
            <a:chOff x="2517007" y="6395492"/>
            <a:chExt cx="728284" cy="246221"/>
          </a:xfrm>
        </p:grpSpPr>
        <p:sp>
          <p:nvSpPr>
            <p:cNvPr id="266" name="矩形: 圓角 265">
              <a:extLst>
                <a:ext uri="{FF2B5EF4-FFF2-40B4-BE49-F238E27FC236}">
                  <a16:creationId xmlns:a16="http://schemas.microsoft.com/office/drawing/2014/main" id="{E41D15AD-1A87-43C3-9370-8960D1349C1A}"/>
                </a:ext>
              </a:extLst>
            </p:cNvPr>
            <p:cNvSpPr/>
            <p:nvPr/>
          </p:nvSpPr>
          <p:spPr>
            <a:xfrm>
              <a:off x="2517007" y="6421780"/>
              <a:ext cx="728284" cy="215444"/>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文字方塊 266">
              <a:extLst>
                <a:ext uri="{FF2B5EF4-FFF2-40B4-BE49-F238E27FC236}">
                  <a16:creationId xmlns:a16="http://schemas.microsoft.com/office/drawing/2014/main" id="{9C7BAD4C-23BC-4817-B281-40EC9F5369CD}"/>
                </a:ext>
              </a:extLst>
            </p:cNvPr>
            <p:cNvSpPr txBox="1"/>
            <p:nvPr/>
          </p:nvSpPr>
          <p:spPr>
            <a:xfrm>
              <a:off x="2518324" y="6395492"/>
              <a:ext cx="697627" cy="246221"/>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sz="1000" b="1" dirty="0">
                  <a:solidFill>
                    <a:schemeClr val="tx1"/>
                  </a:solidFill>
                  <a:effectLst>
                    <a:outerShdw blurRad="38100" dist="38100" dir="2700000" algn="tl">
                      <a:srgbClr val="000000">
                        <a:alpha val="43137"/>
                      </a:srgbClr>
                    </a:outerShdw>
                  </a:effectLst>
                </a:rPr>
                <a:t>切換畫面</a:t>
              </a:r>
            </a:p>
          </p:txBody>
        </p:sp>
      </p:grpSp>
      <p:pic>
        <p:nvPicPr>
          <p:cNvPr id="270" name="圖片 269">
            <a:extLst>
              <a:ext uri="{FF2B5EF4-FFF2-40B4-BE49-F238E27FC236}">
                <a16:creationId xmlns:a16="http://schemas.microsoft.com/office/drawing/2014/main" id="{D7E4AF30-6DA7-4106-9204-48EB9D9014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5746" y="4181038"/>
            <a:ext cx="148843" cy="145237"/>
          </a:xfrm>
          <a:prstGeom prst="rect">
            <a:avLst/>
          </a:prstGeom>
        </p:spPr>
      </p:pic>
      <p:grpSp>
        <p:nvGrpSpPr>
          <p:cNvPr id="271" name="群組 270">
            <a:extLst>
              <a:ext uri="{FF2B5EF4-FFF2-40B4-BE49-F238E27FC236}">
                <a16:creationId xmlns:a16="http://schemas.microsoft.com/office/drawing/2014/main" id="{F1944707-23B4-40A0-9667-D1E36CE4A148}"/>
              </a:ext>
            </a:extLst>
          </p:cNvPr>
          <p:cNvGrpSpPr/>
          <p:nvPr/>
        </p:nvGrpSpPr>
        <p:grpSpPr>
          <a:xfrm>
            <a:off x="6923575" y="4138086"/>
            <a:ext cx="440397" cy="292066"/>
            <a:chOff x="5685270" y="4918450"/>
            <a:chExt cx="543679" cy="230832"/>
          </a:xfrm>
        </p:grpSpPr>
        <p:sp>
          <p:nvSpPr>
            <p:cNvPr id="272" name="矩形: 圓角 271">
              <a:extLst>
                <a:ext uri="{FF2B5EF4-FFF2-40B4-BE49-F238E27FC236}">
                  <a16:creationId xmlns:a16="http://schemas.microsoft.com/office/drawing/2014/main" id="{9445EC55-7B63-48DD-80FF-BD04072CE6CF}"/>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文字方塊 272">
              <a:extLst>
                <a:ext uri="{FF2B5EF4-FFF2-40B4-BE49-F238E27FC236}">
                  <a16:creationId xmlns:a16="http://schemas.microsoft.com/office/drawing/2014/main" id="{7260A015-CA7D-49E7-B7CC-AFA562AB778F}"/>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sp>
        <p:nvSpPr>
          <p:cNvPr id="274" name="文字方塊 273">
            <a:extLst>
              <a:ext uri="{FF2B5EF4-FFF2-40B4-BE49-F238E27FC236}">
                <a16:creationId xmlns:a16="http://schemas.microsoft.com/office/drawing/2014/main" id="{24E0D4AA-603E-473D-85E6-4065226EF5B0}"/>
              </a:ext>
            </a:extLst>
          </p:cNvPr>
          <p:cNvSpPr txBox="1"/>
          <p:nvPr/>
        </p:nvSpPr>
        <p:spPr>
          <a:xfrm>
            <a:off x="7429516" y="4160869"/>
            <a:ext cx="364202" cy="215444"/>
          </a:xfrm>
          <a:prstGeom prst="rect">
            <a:avLst/>
          </a:prstGeom>
          <a:noFill/>
        </p:spPr>
        <p:txBody>
          <a:bodyPr wrap="none" rtlCol="0">
            <a:spAutoFit/>
          </a:bodyPr>
          <a:lstStyle/>
          <a:p>
            <a:r>
              <a:rPr lang="en-US" altLang="zh-TW" sz="800" b="1" dirty="0"/>
              <a:t>1.2k</a:t>
            </a:r>
            <a:endParaRPr lang="zh-TW" altLang="en-US" sz="800" b="1" dirty="0"/>
          </a:p>
        </p:txBody>
      </p:sp>
      <p:sp>
        <p:nvSpPr>
          <p:cNvPr id="276" name="文字方塊 275">
            <a:extLst>
              <a:ext uri="{FF2B5EF4-FFF2-40B4-BE49-F238E27FC236}">
                <a16:creationId xmlns:a16="http://schemas.microsoft.com/office/drawing/2014/main" id="{A52A51E9-DBF9-4946-8BA7-C40821DAED1D}"/>
              </a:ext>
            </a:extLst>
          </p:cNvPr>
          <p:cNvSpPr txBox="1"/>
          <p:nvPr/>
        </p:nvSpPr>
        <p:spPr>
          <a:xfrm>
            <a:off x="2903404" y="4192433"/>
            <a:ext cx="492443" cy="276999"/>
          </a:xfrm>
          <a:prstGeom prst="rect">
            <a:avLst/>
          </a:prstGeom>
          <a:noFill/>
        </p:spPr>
        <p:txBody>
          <a:bodyPr wrap="none" rtlCol="0">
            <a:spAutoFit/>
          </a:bodyPr>
          <a:lstStyle>
            <a:defPPr>
              <a:defRPr lang="zh-TW"/>
            </a:defPPr>
            <a:lvl1pPr>
              <a:defRPr sz="1400" b="1">
                <a:latin typeface="微軟正黑體" panose="020B0604030504040204" pitchFamily="34" charset="-120"/>
                <a:ea typeface="微軟正黑體" panose="020B0604030504040204" pitchFamily="34" charset="-120"/>
              </a:defRPr>
            </a:lvl1pPr>
          </a:lstStyle>
          <a:p>
            <a:r>
              <a:rPr lang="zh-TW" altLang="en-US" sz="1200" dirty="0"/>
              <a:t>商品</a:t>
            </a:r>
          </a:p>
        </p:txBody>
      </p:sp>
      <p:grpSp>
        <p:nvGrpSpPr>
          <p:cNvPr id="277" name="群組 276">
            <a:extLst>
              <a:ext uri="{FF2B5EF4-FFF2-40B4-BE49-F238E27FC236}">
                <a16:creationId xmlns:a16="http://schemas.microsoft.com/office/drawing/2014/main" id="{66EE644A-C4A4-4F99-BC5F-05D9FE3138F6}"/>
              </a:ext>
            </a:extLst>
          </p:cNvPr>
          <p:cNvGrpSpPr/>
          <p:nvPr/>
        </p:nvGrpSpPr>
        <p:grpSpPr>
          <a:xfrm>
            <a:off x="5828467" y="4904884"/>
            <a:ext cx="595776" cy="215444"/>
            <a:chOff x="5679761" y="4937685"/>
            <a:chExt cx="565473" cy="170274"/>
          </a:xfrm>
        </p:grpSpPr>
        <p:sp>
          <p:nvSpPr>
            <p:cNvPr id="278" name="矩形: 圓角 277">
              <a:extLst>
                <a:ext uri="{FF2B5EF4-FFF2-40B4-BE49-F238E27FC236}">
                  <a16:creationId xmlns:a16="http://schemas.microsoft.com/office/drawing/2014/main" id="{D2D9AA39-F344-406A-A404-3ABA4534DB8A}"/>
                </a:ext>
              </a:extLst>
            </p:cNvPr>
            <p:cNvSpPr/>
            <p:nvPr/>
          </p:nvSpPr>
          <p:spPr>
            <a:xfrm>
              <a:off x="5717082" y="4961299"/>
              <a:ext cx="469281" cy="11411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文字方塊 278">
              <a:extLst>
                <a:ext uri="{FF2B5EF4-FFF2-40B4-BE49-F238E27FC236}">
                  <a16:creationId xmlns:a16="http://schemas.microsoft.com/office/drawing/2014/main" id="{F21EC7FE-3372-4C0E-84B6-AF6930490162}"/>
                </a:ext>
              </a:extLst>
            </p:cNvPr>
            <p:cNvSpPr txBox="1"/>
            <p:nvPr/>
          </p:nvSpPr>
          <p:spPr>
            <a:xfrm>
              <a:off x="5679761" y="4937685"/>
              <a:ext cx="565473" cy="170274"/>
            </a:xfrm>
            <a:prstGeom prst="rect">
              <a:avLst/>
            </a:prstGeom>
            <a:noFill/>
          </p:spPr>
          <p:txBody>
            <a:bodyPr wrap="square" rtlCol="0">
              <a:spAutoFit/>
            </a:bodyPr>
            <a:lstStyle/>
            <a:p>
              <a:r>
                <a:rPr lang="zh-TW" altLang="en-US" sz="800" dirty="0">
                  <a:solidFill>
                    <a:schemeClr val="bg1"/>
                  </a:solidFill>
                </a:rPr>
                <a:t>轉單成功</a:t>
              </a:r>
            </a:p>
          </p:txBody>
        </p:sp>
      </p:grpSp>
      <p:sp>
        <p:nvSpPr>
          <p:cNvPr id="281" name="文字方塊 280">
            <a:extLst>
              <a:ext uri="{FF2B5EF4-FFF2-40B4-BE49-F238E27FC236}">
                <a16:creationId xmlns:a16="http://schemas.microsoft.com/office/drawing/2014/main" id="{5FC4B13E-0423-4A6B-9927-20958B8509D9}"/>
              </a:ext>
            </a:extLst>
          </p:cNvPr>
          <p:cNvSpPr txBox="1"/>
          <p:nvPr/>
        </p:nvSpPr>
        <p:spPr>
          <a:xfrm>
            <a:off x="4554911" y="5981295"/>
            <a:ext cx="641522" cy="261610"/>
          </a:xfrm>
          <a:prstGeom prst="rect">
            <a:avLst/>
          </a:prstGeom>
          <a:noFill/>
        </p:spPr>
        <p:txBody>
          <a:bodyPr wrap="none" rtlCol="0">
            <a:spAutoFit/>
          </a:bodyPr>
          <a:lstStyle/>
          <a:p>
            <a:r>
              <a:rPr lang="zh-TW" altLang="en-US" sz="1100" dirty="0">
                <a:latin typeface="微軟正黑體" panose="020B0604030504040204" pitchFamily="34" charset="-120"/>
                <a:ea typeface="微軟正黑體" panose="020B0604030504040204" pitchFamily="34" charset="-120"/>
              </a:rPr>
              <a:t>留言</a:t>
            </a:r>
            <a:r>
              <a:rPr lang="en-US" altLang="zh-TW" sz="1100" dirty="0">
                <a:latin typeface="微軟正黑體" panose="020B0604030504040204" pitchFamily="34" charset="-120"/>
                <a:ea typeface="微軟正黑體" panose="020B0604030504040204" pitchFamily="34" charset="-120"/>
              </a:rPr>
              <a:t>…..</a:t>
            </a:r>
            <a:endParaRPr lang="zh-TW" altLang="en-US" sz="1100" dirty="0">
              <a:latin typeface="微軟正黑體" panose="020B0604030504040204" pitchFamily="34" charset="-120"/>
              <a:ea typeface="微軟正黑體" panose="020B0604030504040204" pitchFamily="34" charset="-120"/>
            </a:endParaRPr>
          </a:p>
        </p:txBody>
      </p:sp>
      <p:sp>
        <p:nvSpPr>
          <p:cNvPr id="282" name="文字方塊 281">
            <a:extLst>
              <a:ext uri="{FF2B5EF4-FFF2-40B4-BE49-F238E27FC236}">
                <a16:creationId xmlns:a16="http://schemas.microsoft.com/office/drawing/2014/main" id="{67AEC659-06A4-4B8E-AEA0-FD9F9CF74805}"/>
              </a:ext>
            </a:extLst>
          </p:cNvPr>
          <p:cNvSpPr txBox="1"/>
          <p:nvPr/>
        </p:nvSpPr>
        <p:spPr>
          <a:xfrm>
            <a:off x="2373240" y="3864551"/>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pPr>
              <a:buFont typeface="Wingdings" panose="05000000000000000000" pitchFamily="2" charset="2"/>
              <a:buChar char="Ø"/>
            </a:pPr>
            <a:r>
              <a:rPr lang="zh-TW" altLang="en-US" dirty="0"/>
              <a:t>下單畫面</a:t>
            </a:r>
          </a:p>
        </p:txBody>
      </p:sp>
      <p:sp>
        <p:nvSpPr>
          <p:cNvPr id="283" name="矩形 282">
            <a:extLst>
              <a:ext uri="{FF2B5EF4-FFF2-40B4-BE49-F238E27FC236}">
                <a16:creationId xmlns:a16="http://schemas.microsoft.com/office/drawing/2014/main" id="{DA4D9891-0D96-4674-A4B9-FF365A463389}"/>
              </a:ext>
            </a:extLst>
          </p:cNvPr>
          <p:cNvSpPr/>
          <p:nvPr/>
        </p:nvSpPr>
        <p:spPr>
          <a:xfrm>
            <a:off x="2413756" y="4128352"/>
            <a:ext cx="2176245" cy="2133156"/>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C9FB6EDA-1625-4368-80F7-5BE5AA763C53}"/>
              </a:ext>
            </a:extLst>
          </p:cNvPr>
          <p:cNvSpPr/>
          <p:nvPr/>
        </p:nvSpPr>
        <p:spPr>
          <a:xfrm>
            <a:off x="2419768" y="897265"/>
            <a:ext cx="2985087" cy="2830809"/>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矩形 283">
            <a:extLst>
              <a:ext uri="{FF2B5EF4-FFF2-40B4-BE49-F238E27FC236}">
                <a16:creationId xmlns:a16="http://schemas.microsoft.com/office/drawing/2014/main" id="{ADD62BD2-B260-4187-972B-B4EE664E472C}"/>
              </a:ext>
            </a:extLst>
          </p:cNvPr>
          <p:cNvSpPr/>
          <p:nvPr/>
        </p:nvSpPr>
        <p:spPr>
          <a:xfrm>
            <a:off x="5416613" y="898440"/>
            <a:ext cx="3638959" cy="2830809"/>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文字方塊 284">
            <a:extLst>
              <a:ext uri="{FF2B5EF4-FFF2-40B4-BE49-F238E27FC236}">
                <a16:creationId xmlns:a16="http://schemas.microsoft.com/office/drawing/2014/main" id="{92607714-F9F0-489D-8479-633FD5651233}"/>
              </a:ext>
            </a:extLst>
          </p:cNvPr>
          <p:cNvSpPr txBox="1"/>
          <p:nvPr/>
        </p:nvSpPr>
        <p:spPr>
          <a:xfrm>
            <a:off x="2311733" y="4197012"/>
            <a:ext cx="646331"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購買者</a:t>
            </a:r>
          </a:p>
        </p:txBody>
      </p:sp>
      <p:grpSp>
        <p:nvGrpSpPr>
          <p:cNvPr id="181" name="群組 180">
            <a:extLst>
              <a:ext uri="{FF2B5EF4-FFF2-40B4-BE49-F238E27FC236}">
                <a16:creationId xmlns:a16="http://schemas.microsoft.com/office/drawing/2014/main" id="{592669D4-CC2E-4D01-A89D-7AFB5D154383}"/>
              </a:ext>
            </a:extLst>
          </p:cNvPr>
          <p:cNvGrpSpPr/>
          <p:nvPr/>
        </p:nvGrpSpPr>
        <p:grpSpPr>
          <a:xfrm>
            <a:off x="7236092" y="439108"/>
            <a:ext cx="929691" cy="261610"/>
            <a:chOff x="6366231" y="331454"/>
            <a:chExt cx="929691" cy="261610"/>
          </a:xfrm>
        </p:grpSpPr>
        <p:sp>
          <p:nvSpPr>
            <p:cNvPr id="182" name="文字方塊 181">
              <a:extLst>
                <a:ext uri="{FF2B5EF4-FFF2-40B4-BE49-F238E27FC236}">
                  <a16:creationId xmlns:a16="http://schemas.microsoft.com/office/drawing/2014/main" id="{45F48379-F3C3-4AF6-B38E-3984F1BF5864}"/>
                </a:ext>
              </a:extLst>
            </p:cNvPr>
            <p:cNvSpPr txBox="1"/>
            <p:nvPr/>
          </p:nvSpPr>
          <p:spPr>
            <a:xfrm>
              <a:off x="6688063" y="331454"/>
              <a:ext cx="607859" cy="261610"/>
            </a:xfrm>
            <a:prstGeom prst="rect">
              <a:avLst/>
            </a:prstGeom>
            <a:noFill/>
          </p:spPr>
          <p:txBody>
            <a:bodyPr wrap="none" rtlCol="0">
              <a:spAutoFit/>
            </a:bodyPr>
            <a:lstStyle/>
            <a:p>
              <a:r>
                <a:rPr lang="zh-TW" altLang="en-US" sz="1050" b="1" dirty="0">
                  <a:latin typeface="微軟正黑體" panose="020B0604030504040204" pitchFamily="34" charset="-120"/>
                  <a:ea typeface="微軟正黑體" panose="020B0604030504040204" pitchFamily="34" charset="-120"/>
                </a:rPr>
                <a:t>直播中</a:t>
              </a:r>
            </a:p>
          </p:txBody>
        </p:sp>
        <p:sp>
          <p:nvSpPr>
            <p:cNvPr id="183" name="文字方塊 182">
              <a:extLst>
                <a:ext uri="{FF2B5EF4-FFF2-40B4-BE49-F238E27FC236}">
                  <a16:creationId xmlns:a16="http://schemas.microsoft.com/office/drawing/2014/main" id="{27AC85C1-A4D7-49C3-8EA8-6709F8180673}"/>
                </a:ext>
              </a:extLst>
            </p:cNvPr>
            <p:cNvSpPr txBox="1"/>
            <p:nvPr/>
          </p:nvSpPr>
          <p:spPr>
            <a:xfrm>
              <a:off x="6366231" y="352333"/>
              <a:ext cx="898168" cy="215444"/>
            </a:xfrm>
            <a:prstGeom prst="rect">
              <a:avLst/>
            </a:prstGeom>
            <a:noFill/>
            <a:ln>
              <a:solidFill>
                <a:srgbClr val="C00000"/>
              </a:solidFill>
            </a:ln>
          </p:spPr>
          <p:txBody>
            <a:bodyPr wrap="square" rtlCol="0">
              <a:spAutoFit/>
            </a:bodyPr>
            <a:lstStyle/>
            <a:p>
              <a:r>
                <a:rPr lang="en-US" altLang="zh-TW" sz="800" b="1" dirty="0">
                  <a:solidFill>
                    <a:srgbClr val="C00000"/>
                  </a:solidFill>
                  <a:latin typeface="微軟正黑體" panose="020B0604030504040204" pitchFamily="34" charset="-120"/>
                  <a:ea typeface="微軟正黑體" panose="020B0604030504040204" pitchFamily="34" charset="-120"/>
                </a:rPr>
                <a:t>LIVE.</a:t>
              </a:r>
              <a:endParaRPr lang="zh-TW" altLang="en-US" sz="800" b="1" dirty="0">
                <a:solidFill>
                  <a:srgbClr val="C00000"/>
                </a:solidFill>
                <a:latin typeface="微軟正黑體" panose="020B0604030504040204" pitchFamily="34" charset="-120"/>
                <a:ea typeface="微軟正黑體" panose="020B0604030504040204" pitchFamily="34" charset="-120"/>
              </a:endParaRPr>
            </a:p>
          </p:txBody>
        </p:sp>
      </p:grpSp>
      <p:grpSp>
        <p:nvGrpSpPr>
          <p:cNvPr id="184" name="群組 183">
            <a:extLst>
              <a:ext uri="{FF2B5EF4-FFF2-40B4-BE49-F238E27FC236}">
                <a16:creationId xmlns:a16="http://schemas.microsoft.com/office/drawing/2014/main" id="{3B570A10-3D94-4386-8511-D0A7261882C2}"/>
              </a:ext>
            </a:extLst>
          </p:cNvPr>
          <p:cNvGrpSpPr/>
          <p:nvPr/>
        </p:nvGrpSpPr>
        <p:grpSpPr>
          <a:xfrm>
            <a:off x="8211585" y="443823"/>
            <a:ext cx="798486" cy="261610"/>
            <a:chOff x="8446439" y="896233"/>
            <a:chExt cx="798486" cy="261610"/>
          </a:xfrm>
          <a:solidFill>
            <a:srgbClr val="FF9620"/>
          </a:solidFill>
        </p:grpSpPr>
        <p:sp>
          <p:nvSpPr>
            <p:cNvPr id="187" name="矩形: 圓角 186">
              <a:extLst>
                <a:ext uri="{FF2B5EF4-FFF2-40B4-BE49-F238E27FC236}">
                  <a16:creationId xmlns:a16="http://schemas.microsoft.com/office/drawing/2014/main" id="{4D21CF87-9ECF-4C44-83C9-320E407E6CC6}"/>
                </a:ext>
              </a:extLst>
            </p:cNvPr>
            <p:cNvSpPr/>
            <p:nvPr/>
          </p:nvSpPr>
          <p:spPr>
            <a:xfrm>
              <a:off x="8446439" y="919481"/>
              <a:ext cx="798486" cy="21720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p>
          </p:txBody>
        </p:sp>
        <p:sp>
          <p:nvSpPr>
            <p:cNvPr id="188" name="文字方塊 187">
              <a:extLst>
                <a:ext uri="{FF2B5EF4-FFF2-40B4-BE49-F238E27FC236}">
                  <a16:creationId xmlns:a16="http://schemas.microsoft.com/office/drawing/2014/main" id="{CA64CDD2-A043-48D8-9E30-341F5A8A43CA}"/>
                </a:ext>
              </a:extLst>
            </p:cNvPr>
            <p:cNvSpPr txBox="1"/>
            <p:nvPr/>
          </p:nvSpPr>
          <p:spPr>
            <a:xfrm>
              <a:off x="8458184" y="896233"/>
              <a:ext cx="748923" cy="261610"/>
            </a:xfrm>
            <a:prstGeom prst="rect">
              <a:avLst/>
            </a:prstGeom>
            <a:noFill/>
          </p:spPr>
          <p:txBody>
            <a:bodyPr wrap="none" rtlCol="0">
              <a:spAutoFit/>
            </a:bodyPr>
            <a:lstStyle/>
            <a:p>
              <a:r>
                <a:rPr lang="zh-TW" altLang="en-US" sz="1050" b="1" dirty="0">
                  <a:solidFill>
                    <a:schemeClr val="bg1"/>
                  </a:solidFill>
                  <a:latin typeface="微軟正黑體" panose="020B0604030504040204" pitchFamily="34" charset="-120"/>
                  <a:ea typeface="微軟正黑體" panose="020B0604030504040204" pitchFamily="34" charset="-120"/>
                </a:rPr>
                <a:t>結束直播</a:t>
              </a:r>
            </a:p>
          </p:txBody>
        </p:sp>
      </p:grpSp>
      <p:grpSp>
        <p:nvGrpSpPr>
          <p:cNvPr id="5" name="群組 4">
            <a:extLst>
              <a:ext uri="{FF2B5EF4-FFF2-40B4-BE49-F238E27FC236}">
                <a16:creationId xmlns:a16="http://schemas.microsoft.com/office/drawing/2014/main" id="{2E7882DE-C06E-4EC6-9D65-D93C056AA402}"/>
              </a:ext>
            </a:extLst>
          </p:cNvPr>
          <p:cNvGrpSpPr/>
          <p:nvPr/>
        </p:nvGrpSpPr>
        <p:grpSpPr>
          <a:xfrm>
            <a:off x="5436313" y="2071365"/>
            <a:ext cx="3628595" cy="293640"/>
            <a:chOff x="5409144" y="2509834"/>
            <a:chExt cx="3628595" cy="293640"/>
          </a:xfrm>
        </p:grpSpPr>
        <p:sp>
          <p:nvSpPr>
            <p:cNvPr id="208" name="文字方塊 207">
              <a:extLst>
                <a:ext uri="{FF2B5EF4-FFF2-40B4-BE49-F238E27FC236}">
                  <a16:creationId xmlns:a16="http://schemas.microsoft.com/office/drawing/2014/main" id="{64E40B45-9931-4981-A54F-F824BDBA8DBD}"/>
                </a:ext>
              </a:extLst>
            </p:cNvPr>
            <p:cNvSpPr txBox="1"/>
            <p:nvPr/>
          </p:nvSpPr>
          <p:spPr>
            <a:xfrm>
              <a:off x="5687133" y="2509834"/>
              <a:ext cx="1960793" cy="246221"/>
            </a:xfrm>
            <a:prstGeom prst="rect">
              <a:avLst/>
            </a:prstGeom>
            <a:noFill/>
          </p:spPr>
          <p:txBody>
            <a:bodyPr wrap="none" rtlCol="0">
              <a:spAutoFit/>
            </a:bodyPr>
            <a:lstStyle/>
            <a:p>
              <a:r>
                <a:rPr lang="zh-TW" altLang="en-US" sz="1000" dirty="0">
                  <a:latin typeface="微軟正黑體" panose="020B0604030504040204" pitchFamily="34" charset="-120"/>
                  <a:ea typeface="微軟正黑體" panose="020B0604030504040204" pitchFamily="34" charset="-120"/>
                </a:rPr>
                <a:t>抽獎</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關鍵字</a:t>
              </a:r>
              <a:r>
                <a:rPr lang="en-US" altLang="zh-TW" sz="1000" dirty="0">
                  <a:latin typeface="微軟正黑體" panose="020B0604030504040204" pitchFamily="34" charset="-120"/>
                  <a:ea typeface="微軟正黑體" panose="020B0604030504040204" pitchFamily="34" charset="-120"/>
                </a:rPr>
                <a:t>TAG</a:t>
              </a:r>
              <a:r>
                <a:rPr lang="zh-TW" altLang="en-US" sz="1000" dirty="0">
                  <a:latin typeface="微軟正黑體" panose="020B0604030504040204" pitchFamily="34" charset="-120"/>
                  <a:ea typeface="微軟正黑體" panose="020B0604030504040204" pitchFamily="34" charset="-120"/>
                </a:rPr>
                <a:t>好友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小豬娃▲</a:t>
              </a:r>
            </a:p>
          </p:txBody>
        </p:sp>
        <p:grpSp>
          <p:nvGrpSpPr>
            <p:cNvPr id="33" name="群組 32">
              <a:extLst>
                <a:ext uri="{FF2B5EF4-FFF2-40B4-BE49-F238E27FC236}">
                  <a16:creationId xmlns:a16="http://schemas.microsoft.com/office/drawing/2014/main" id="{AD80C40C-B5F1-4034-A03F-E44F86855617}"/>
                </a:ext>
              </a:extLst>
            </p:cNvPr>
            <p:cNvGrpSpPr/>
            <p:nvPr/>
          </p:nvGrpSpPr>
          <p:grpSpPr>
            <a:xfrm>
              <a:off x="7669017" y="2512867"/>
              <a:ext cx="628390" cy="202757"/>
              <a:chOff x="7655110" y="2059076"/>
              <a:chExt cx="628390" cy="202757"/>
            </a:xfrm>
          </p:grpSpPr>
          <p:sp>
            <p:nvSpPr>
              <p:cNvPr id="219" name="矩形: 圓角 218">
                <a:extLst>
                  <a:ext uri="{FF2B5EF4-FFF2-40B4-BE49-F238E27FC236}">
                    <a16:creationId xmlns:a16="http://schemas.microsoft.com/office/drawing/2014/main" id="{19D92846-D2DD-44B7-BC55-F67F523B8AD7}"/>
                  </a:ext>
                </a:extLst>
              </p:cNvPr>
              <p:cNvSpPr/>
              <p:nvPr/>
            </p:nvSpPr>
            <p:spPr>
              <a:xfrm>
                <a:off x="7727841" y="2059076"/>
                <a:ext cx="513424" cy="20005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 name="文字方塊 219">
                <a:extLst>
                  <a:ext uri="{FF2B5EF4-FFF2-40B4-BE49-F238E27FC236}">
                    <a16:creationId xmlns:a16="http://schemas.microsoft.com/office/drawing/2014/main" id="{51392F44-0697-4598-8DF8-D60B6F12F739}"/>
                  </a:ext>
                </a:extLst>
              </p:cNvPr>
              <p:cNvSpPr txBox="1"/>
              <p:nvPr/>
            </p:nvSpPr>
            <p:spPr>
              <a:xfrm>
                <a:off x="7655110" y="2061778"/>
                <a:ext cx="628390" cy="200055"/>
              </a:xfrm>
              <a:prstGeom prst="rect">
                <a:avLst/>
              </a:prstGeom>
              <a:noFill/>
              <a:ln>
                <a:noFill/>
              </a:ln>
            </p:spPr>
            <p:txBody>
              <a:bodyPr wrap="square" rtlCol="0">
                <a:spAutoFit/>
              </a:bodyPr>
              <a:lstStyle/>
              <a:p>
                <a:r>
                  <a:rPr lang="zh-TW" altLang="en-US" sz="700" b="1" dirty="0">
                    <a:latin typeface="微軟正黑體" panose="020B0604030504040204" pitchFamily="34" charset="-120"/>
                    <a:ea typeface="微軟正黑體" panose="020B0604030504040204" pitchFamily="34" charset="-120"/>
                  </a:rPr>
                  <a:t>計時器結束</a:t>
                </a:r>
              </a:p>
            </p:txBody>
          </p:sp>
        </p:grpSp>
        <p:grpSp>
          <p:nvGrpSpPr>
            <p:cNvPr id="32" name="群組 31">
              <a:extLst>
                <a:ext uri="{FF2B5EF4-FFF2-40B4-BE49-F238E27FC236}">
                  <a16:creationId xmlns:a16="http://schemas.microsoft.com/office/drawing/2014/main" id="{2A654D09-DB8A-47EF-9B8C-2854047ECAAF}"/>
                </a:ext>
              </a:extLst>
            </p:cNvPr>
            <p:cNvGrpSpPr/>
            <p:nvPr/>
          </p:nvGrpSpPr>
          <p:grpSpPr>
            <a:xfrm>
              <a:off x="8303610" y="2510644"/>
              <a:ext cx="734129" cy="200055"/>
              <a:chOff x="7758830" y="2722205"/>
              <a:chExt cx="734129" cy="200055"/>
            </a:xfrm>
          </p:grpSpPr>
          <p:sp>
            <p:nvSpPr>
              <p:cNvPr id="222" name="矩形: 圓角 221">
                <a:extLst>
                  <a:ext uri="{FF2B5EF4-FFF2-40B4-BE49-F238E27FC236}">
                    <a16:creationId xmlns:a16="http://schemas.microsoft.com/office/drawing/2014/main" id="{BBDDB240-DB94-43E1-9CD5-20D86F171008}"/>
                  </a:ext>
                </a:extLst>
              </p:cNvPr>
              <p:cNvSpPr/>
              <p:nvPr/>
            </p:nvSpPr>
            <p:spPr>
              <a:xfrm>
                <a:off x="7784970" y="2733799"/>
                <a:ext cx="659830" cy="18846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文字方塊 222">
                <a:extLst>
                  <a:ext uri="{FF2B5EF4-FFF2-40B4-BE49-F238E27FC236}">
                    <a16:creationId xmlns:a16="http://schemas.microsoft.com/office/drawing/2014/main" id="{CBBDAE79-98C9-4616-896C-A4AA282B4C72}"/>
                  </a:ext>
                </a:extLst>
              </p:cNvPr>
              <p:cNvSpPr txBox="1"/>
              <p:nvPr/>
            </p:nvSpPr>
            <p:spPr>
              <a:xfrm>
                <a:off x="7758830" y="2722205"/>
                <a:ext cx="734129" cy="200055"/>
              </a:xfrm>
              <a:prstGeom prst="rect">
                <a:avLst/>
              </a:prstGeom>
              <a:noFill/>
              <a:ln>
                <a:noFill/>
              </a:ln>
            </p:spPr>
            <p:txBody>
              <a:bodyPr wrap="square" rtlCol="0">
                <a:spAutoFit/>
              </a:bodyPr>
              <a:lstStyle>
                <a:defPPr>
                  <a:defRPr lang="zh-TW"/>
                </a:defPPr>
                <a:lvl1pPr>
                  <a:defRPr sz="700" b="1">
                    <a:latin typeface="微軟正黑體" panose="020B0604030504040204" pitchFamily="34" charset="-120"/>
                    <a:ea typeface="微軟正黑體" panose="020B0604030504040204" pitchFamily="34" charset="-120"/>
                  </a:defRPr>
                </a:lvl1pPr>
              </a:lstStyle>
              <a:p>
                <a:r>
                  <a:rPr lang="zh-TW" altLang="en-US" dirty="0"/>
                  <a:t>清除中獎畫面</a:t>
                </a:r>
              </a:p>
            </p:txBody>
          </p:sp>
        </p:grpSp>
        <p:grpSp>
          <p:nvGrpSpPr>
            <p:cNvPr id="189" name="群組 188">
              <a:extLst>
                <a:ext uri="{FF2B5EF4-FFF2-40B4-BE49-F238E27FC236}">
                  <a16:creationId xmlns:a16="http://schemas.microsoft.com/office/drawing/2014/main" id="{2AC4C7CA-4930-4044-BE5D-86A6930A43A6}"/>
                </a:ext>
              </a:extLst>
            </p:cNvPr>
            <p:cNvGrpSpPr/>
            <p:nvPr/>
          </p:nvGrpSpPr>
          <p:grpSpPr>
            <a:xfrm>
              <a:off x="5409144" y="2511408"/>
              <a:ext cx="440397" cy="292066"/>
              <a:chOff x="5685270" y="4918450"/>
              <a:chExt cx="543679" cy="230832"/>
            </a:xfrm>
          </p:grpSpPr>
          <p:sp>
            <p:nvSpPr>
              <p:cNvPr id="200" name="矩形: 圓角 199">
                <a:extLst>
                  <a:ext uri="{FF2B5EF4-FFF2-40B4-BE49-F238E27FC236}">
                    <a16:creationId xmlns:a16="http://schemas.microsoft.com/office/drawing/2014/main" id="{936C0CF7-719E-4AAF-904D-FAB265AC8414}"/>
                  </a:ext>
                </a:extLst>
              </p:cNvPr>
              <p:cNvSpPr/>
              <p:nvPr/>
            </p:nvSpPr>
            <p:spPr>
              <a:xfrm>
                <a:off x="5717083" y="4961299"/>
                <a:ext cx="420984" cy="11567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 name="文字方塊 217">
                <a:extLst>
                  <a:ext uri="{FF2B5EF4-FFF2-40B4-BE49-F238E27FC236}">
                    <a16:creationId xmlns:a16="http://schemas.microsoft.com/office/drawing/2014/main" id="{17C5F620-0024-481D-AC8C-EFA98410D47D}"/>
                  </a:ext>
                </a:extLst>
              </p:cNvPr>
              <p:cNvSpPr txBox="1"/>
              <p:nvPr/>
            </p:nvSpPr>
            <p:spPr>
              <a:xfrm>
                <a:off x="5685270" y="4918450"/>
                <a:ext cx="543679" cy="230832"/>
              </a:xfrm>
              <a:prstGeom prst="rect">
                <a:avLst/>
              </a:prstGeom>
              <a:noFill/>
            </p:spPr>
            <p:txBody>
              <a:bodyPr wrap="square" rtlCol="0">
                <a:spAutoFit/>
              </a:bodyPr>
              <a:lstStyle/>
              <a:p>
                <a:r>
                  <a:rPr lang="en-US" altLang="zh-TW" sz="900" b="1" dirty="0">
                    <a:solidFill>
                      <a:schemeClr val="bg1"/>
                    </a:solidFill>
                  </a:rPr>
                  <a:t>LIVE</a:t>
                </a:r>
                <a:endParaRPr lang="zh-TW" altLang="en-US" sz="900" b="1" dirty="0">
                  <a:solidFill>
                    <a:schemeClr val="bg1"/>
                  </a:solidFill>
                </a:endParaRPr>
              </a:p>
            </p:txBody>
          </p:sp>
        </p:grpSp>
      </p:grpSp>
      <p:sp>
        <p:nvSpPr>
          <p:cNvPr id="231" name="文字方塊 230">
            <a:extLst>
              <a:ext uri="{FF2B5EF4-FFF2-40B4-BE49-F238E27FC236}">
                <a16:creationId xmlns:a16="http://schemas.microsoft.com/office/drawing/2014/main" id="{DC53C993-53AF-4231-8786-EA4C6E19237B}"/>
              </a:ext>
            </a:extLst>
          </p:cNvPr>
          <p:cNvSpPr txBox="1"/>
          <p:nvPr/>
        </p:nvSpPr>
        <p:spPr>
          <a:xfrm>
            <a:off x="2670235" y="1459623"/>
            <a:ext cx="660488" cy="184666"/>
          </a:xfrm>
          <a:prstGeom prst="rect">
            <a:avLst/>
          </a:prstGeom>
          <a:noFill/>
        </p:spPr>
        <p:txBody>
          <a:bodyPr wrap="square" rtlCol="0">
            <a:spAutoFit/>
          </a:bodyPr>
          <a:lstStyle/>
          <a:p>
            <a:r>
              <a:rPr lang="en-US" altLang="zh-TW" sz="600" b="1" dirty="0">
                <a:solidFill>
                  <a:srgbClr val="FF0000"/>
                </a:solidFill>
              </a:rPr>
              <a:t>ON AIR</a:t>
            </a:r>
            <a:endParaRPr lang="zh-TW" altLang="en-US" sz="600" b="1" dirty="0">
              <a:solidFill>
                <a:srgbClr val="FF0000"/>
              </a:solidFill>
            </a:endParaRPr>
          </a:p>
        </p:txBody>
      </p:sp>
      <p:grpSp>
        <p:nvGrpSpPr>
          <p:cNvPr id="298" name="群組 297">
            <a:extLst>
              <a:ext uri="{FF2B5EF4-FFF2-40B4-BE49-F238E27FC236}">
                <a16:creationId xmlns:a16="http://schemas.microsoft.com/office/drawing/2014/main" id="{912DFEE4-307A-4368-A7D2-08F4729C9A0B}"/>
              </a:ext>
            </a:extLst>
          </p:cNvPr>
          <p:cNvGrpSpPr/>
          <p:nvPr/>
        </p:nvGrpSpPr>
        <p:grpSpPr>
          <a:xfrm>
            <a:off x="8055325" y="90629"/>
            <a:ext cx="936316" cy="271317"/>
            <a:chOff x="8055325" y="90629"/>
            <a:chExt cx="936316" cy="271317"/>
          </a:xfrm>
        </p:grpSpPr>
        <p:sp>
          <p:nvSpPr>
            <p:cNvPr id="299" name="矩形: 圓角 298">
              <a:extLst>
                <a:ext uri="{FF2B5EF4-FFF2-40B4-BE49-F238E27FC236}">
                  <a16:creationId xmlns:a16="http://schemas.microsoft.com/office/drawing/2014/main" id="{A4E25963-4DF9-40BA-8F43-553D8D535E45}"/>
                </a:ext>
              </a:extLst>
            </p:cNvPr>
            <p:cNvSpPr/>
            <p:nvPr/>
          </p:nvSpPr>
          <p:spPr>
            <a:xfrm>
              <a:off x="8055325" y="90629"/>
              <a:ext cx="914400" cy="24852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0" name="文字方塊 299">
              <a:extLst>
                <a:ext uri="{FF2B5EF4-FFF2-40B4-BE49-F238E27FC236}">
                  <a16:creationId xmlns:a16="http://schemas.microsoft.com/office/drawing/2014/main" id="{E50E0D1F-A8D4-497B-808D-17A0C84454EB}"/>
                </a:ext>
              </a:extLst>
            </p:cNvPr>
            <p:cNvSpPr txBox="1"/>
            <p:nvPr/>
          </p:nvSpPr>
          <p:spPr>
            <a:xfrm>
              <a:off x="8101654" y="100336"/>
              <a:ext cx="889987" cy="261610"/>
            </a:xfrm>
            <a:prstGeom prst="rect">
              <a:avLst/>
            </a:prstGeom>
            <a:noFill/>
          </p:spPr>
          <p:txBody>
            <a:bodyPr wrap="none" rtlCol="0">
              <a:spAutoFit/>
            </a:bodyPr>
            <a:lstStyle/>
            <a:p>
              <a:r>
                <a:rPr lang="zh-TW" altLang="en-US" sz="1100" b="1" dirty="0">
                  <a:solidFill>
                    <a:schemeClr val="bg1"/>
                  </a:solidFill>
                  <a:latin typeface="微軟正黑體" panose="020B0604030504040204" pitchFamily="34" charset="-120"/>
                  <a:ea typeface="微軟正黑體" panose="020B0604030504040204" pitchFamily="34" charset="-120"/>
                </a:rPr>
                <a:t>返回上一層</a:t>
              </a:r>
            </a:p>
          </p:txBody>
        </p:sp>
      </p:grpSp>
      <p:pic>
        <p:nvPicPr>
          <p:cNvPr id="326" name="圖片 325">
            <a:extLst>
              <a:ext uri="{FF2B5EF4-FFF2-40B4-BE49-F238E27FC236}">
                <a16:creationId xmlns:a16="http://schemas.microsoft.com/office/drawing/2014/main" id="{29211F42-4E9E-43A2-AA3E-4AF0EDFC7E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8900" y="826172"/>
            <a:ext cx="205910" cy="196086"/>
          </a:xfrm>
          <a:prstGeom prst="rect">
            <a:avLst/>
          </a:prstGeom>
        </p:spPr>
      </p:pic>
      <p:sp>
        <p:nvSpPr>
          <p:cNvPr id="327" name="矩形 326">
            <a:extLst>
              <a:ext uri="{FF2B5EF4-FFF2-40B4-BE49-F238E27FC236}">
                <a16:creationId xmlns:a16="http://schemas.microsoft.com/office/drawing/2014/main" id="{9EB1918F-1AFF-4D0C-9687-0B24311B258A}"/>
              </a:ext>
            </a:extLst>
          </p:cNvPr>
          <p:cNvSpPr/>
          <p:nvPr/>
        </p:nvSpPr>
        <p:spPr>
          <a:xfrm>
            <a:off x="9085917" y="407150"/>
            <a:ext cx="3135126" cy="6709529"/>
          </a:xfrm>
          <a:prstGeom prst="rect">
            <a:avLst/>
          </a:prstGeom>
        </p:spPr>
        <p:txBody>
          <a:bodyPr wrap="square">
            <a:spAutoFit/>
          </a:bodyPr>
          <a:lstStyle/>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回到上層按鍵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原先手揪菜單不顯示，若要回到有菜單的頁面，必須點選此按鍵。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操作步驟</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商品</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點選欲銷售商品</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計時器開始</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開放購買</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可依先前設定時間倒數或手動結束倒數</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結單按鍵</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結束直播按鍵。</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操作步驟</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遊戲</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點選計時器開始，活動即開始</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可依先前設定時間倒數或手動結束倒數</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系統抽出中獎者並顯示於屏幕上</a:t>
            </a:r>
            <a:r>
              <a:rPr lang="en-US" altLang="zh-TW" sz="1000" dirty="0">
                <a:latin typeface="微軟正黑體" panose="020B0604030504040204" pitchFamily="34" charset="-120"/>
                <a:ea typeface="微軟正黑體" panose="020B0604030504040204" pitchFamily="34" charset="-120"/>
              </a:rPr>
              <a:t>&gt;</a:t>
            </a:r>
            <a:r>
              <a:rPr lang="zh-TW" altLang="en-US" sz="1000" dirty="0">
                <a:latin typeface="微軟正黑體" panose="020B0604030504040204" pitchFamily="34" charset="-120"/>
                <a:ea typeface="微軟正黑體" panose="020B0604030504040204" pitchFamily="34" charset="-120"/>
              </a:rPr>
              <a:t>清除中獎畫面。</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點選直播結束按鍵，該直播活動結束。</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開播資訊</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點選編輯按鍵，即可編輯。</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直播商品資訊</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提醒文字顯示</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點選開放購買後，留言</a:t>
            </a:r>
            <a:r>
              <a:rPr lang="en-US" altLang="zh-TW" sz="1000" dirty="0">
                <a:latin typeface="微軟正黑體" panose="020B0604030504040204" pitchFamily="34" charset="-120"/>
                <a:ea typeface="微軟正黑體" panose="020B0604030504040204" pitchFamily="34" charset="-120"/>
              </a:rPr>
              <a:t>+1</a:t>
            </a:r>
            <a:r>
              <a:rPr lang="zh-TW" altLang="en-US" sz="1000" dirty="0">
                <a:latin typeface="微軟正黑體" panose="020B0604030504040204" pitchFamily="34" charset="-120"/>
                <a:ea typeface="微軟正黑體" panose="020B0604030504040204" pitchFamily="34" charset="-120"/>
              </a:rPr>
              <a:t>才開始有效成單。</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點選編輯按鍵，可在此頁面修改價格、數量、計時器。</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當下銷售商品，顯示</a:t>
            </a:r>
            <a:r>
              <a:rPr lang="en-US" altLang="zh-TW" sz="1000" dirty="0">
                <a:highlight>
                  <a:srgbClr val="FFFF00"/>
                </a:highlight>
                <a:latin typeface="微軟正黑體" panose="020B0604030504040204" pitchFamily="34" charset="-120"/>
                <a:ea typeface="微軟正黑體" panose="020B0604030504040204" pitchFamily="34" charset="-120"/>
              </a:rPr>
              <a:t>ON AIR</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上下皆要</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直播當下，上方販賣數量</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欲販賣數量</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實際販賣數量</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，依喊單數而增加；下方販售數量則依喊單數而減少。</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開放購買按鍵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點選此按鍵，此時留言喊單才開始計算為有效訂單。</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計時器開始</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結束按鍵</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點選此按鍵，計時器開始依設定時間倒數；若不等待倒數，也可直接結束按鍵將計時器結束。</a:t>
            </a:r>
            <a:endParaRPr lang="en-US" altLang="zh-TW" sz="1000" dirty="0">
              <a:latin typeface="微軟正黑體" panose="020B0604030504040204" pitchFamily="34" charset="-120"/>
              <a:ea typeface="微軟正黑體" panose="020B0604030504040204" pitchFamily="34" charset="-120"/>
            </a:endParaRPr>
          </a:p>
          <a:p>
            <a:pPr marL="171450" indent="-1714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直播遊戲資訊</a:t>
            </a:r>
            <a:r>
              <a:rPr lang="en-US" altLang="zh-TW" sz="1000" dirty="0">
                <a:latin typeface="微軟正黑體" panose="020B0604030504040204" pitchFamily="34" charset="-120"/>
                <a:ea typeface="微軟正黑體" panose="020B0604030504040204" pitchFamily="34" charset="-120"/>
              </a:rPr>
              <a:t>:</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提醒文字顯示</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點選項目即可進行修改。</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點選單一項目，跳出編輯彈跳視窗，可對該項目進行修改。</a:t>
            </a:r>
            <a:endParaRPr lang="en-US" altLang="zh-TW" sz="1000" dirty="0">
              <a:latin typeface="微軟正黑體" panose="020B0604030504040204" pitchFamily="34" charset="-120"/>
              <a:ea typeface="微軟正黑體" panose="020B0604030504040204" pitchFamily="34" charset="-120"/>
            </a:endParaRP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點選新增活動，彈跳視窗跳出，填寫完畢即可新增。</a:t>
            </a:r>
          </a:p>
          <a:p>
            <a:pPr marL="628650" lvl="1" indent="-171450">
              <a:buFont typeface="Arial" panose="020B0604020202020204" pitchFamily="34" charset="0"/>
              <a:buChar char="•"/>
            </a:pPr>
            <a:r>
              <a:rPr lang="zh-TW" altLang="en-US" sz="1000" dirty="0">
                <a:latin typeface="微軟正黑體" panose="020B0604030504040204" pitchFamily="34" charset="-120"/>
                <a:ea typeface="微軟正黑體" panose="020B0604030504040204" pitchFamily="34" charset="-120"/>
              </a:rPr>
              <a:t>列表顯示</a:t>
            </a:r>
            <a:r>
              <a:rPr lang="en-US" altLang="zh-TW" sz="1000" dirty="0">
                <a:latin typeface="微軟正黑體" panose="020B0604030504040204" pitchFamily="34" charset="-120"/>
                <a:ea typeface="微軟正黑體" panose="020B0604030504040204" pitchFamily="34" charset="-120"/>
              </a:rPr>
              <a:t>:</a:t>
            </a: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遊戲項目名稱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贈品名稱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投票主題及投票項目。</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點選單一項目，編輯彈跳視窗彈出，可進行修改。</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遊戲項目列表顯示</a:t>
            </a:r>
            <a:r>
              <a:rPr lang="en-US" altLang="zh-TW" sz="1000" dirty="0">
                <a:latin typeface="微軟正黑體" panose="020B0604030504040204" pitchFamily="34" charset="-120"/>
                <a:ea typeface="微軟正黑體" panose="020B0604030504040204" pitchFamily="34" charset="-120"/>
              </a:rPr>
              <a:t>:</a:t>
            </a:r>
          </a:p>
          <a:p>
            <a:pPr lvl="3"/>
            <a:r>
              <a:rPr lang="zh-TW" altLang="en-US" sz="1000" dirty="0">
                <a:latin typeface="微軟正黑體" panose="020B0604030504040204" pitchFamily="34" charset="-120"/>
                <a:ea typeface="微軟正黑體" panose="020B0604030504040204" pitchFamily="34" charset="-120"/>
              </a:rPr>
              <a:t>遊戲活動項目</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贈品名稱</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點選▲下方展開，顯示</a:t>
            </a:r>
            <a:r>
              <a:rPr lang="en-US" altLang="zh-TW" sz="1000" dirty="0">
                <a:latin typeface="微軟正黑體" panose="020B0604030504040204" pitchFamily="34" charset="-120"/>
                <a:ea typeface="微軟正黑體" panose="020B0604030504040204" pitchFamily="34" charset="-120"/>
              </a:rPr>
              <a:t>:</a:t>
            </a:r>
          </a:p>
          <a:p>
            <a:pPr marL="2057400" lvl="4"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獎品名稱</a:t>
            </a:r>
          </a:p>
          <a:p>
            <a:pPr marL="2057400" lvl="4"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獎品名額</a:t>
            </a:r>
          </a:p>
          <a:p>
            <a:pPr marL="2057400" lvl="4" indent="-228600">
              <a:buFont typeface="+mj-lt"/>
              <a:buAutoNum type="arabicPeriod"/>
            </a:pPr>
            <a:r>
              <a:rPr lang="zh-TW" altLang="en-US" sz="1000" dirty="0">
                <a:latin typeface="微軟正黑體" panose="020B0604030504040204" pitchFamily="34" charset="-120"/>
                <a:ea typeface="微軟正黑體" panose="020B0604030504040204" pitchFamily="34" charset="-120"/>
              </a:rPr>
              <a:t>計時器</a:t>
            </a:r>
            <a:endParaRPr lang="en-US" altLang="zh-TW" sz="1000" dirty="0">
              <a:latin typeface="微軟正黑體" panose="020B0604030504040204" pitchFamily="34" charset="-120"/>
              <a:ea typeface="微軟正黑體" panose="020B0604030504040204" pitchFamily="34" charset="-120"/>
            </a:endParaRPr>
          </a:p>
          <a:p>
            <a:pPr marL="1085850" lvl="2" indent="-171450">
              <a:buFont typeface="Wingdings" panose="05000000000000000000" pitchFamily="2" charset="2"/>
              <a:buChar char="Ø"/>
            </a:pPr>
            <a:r>
              <a:rPr lang="zh-TW" altLang="en-US" sz="1000" dirty="0">
                <a:latin typeface="微軟正黑體" panose="020B0604030504040204" pitchFamily="34" charset="-120"/>
                <a:ea typeface="微軟正黑體" panose="020B0604030504040204" pitchFamily="34" charset="-120"/>
              </a:rPr>
              <a:t>計時器開始、計時器結束按鍵。</a:t>
            </a:r>
            <a:endParaRPr lang="en-US" altLang="zh-TW" sz="1000" dirty="0">
              <a:latin typeface="微軟正黑體" panose="020B0604030504040204" pitchFamily="34" charset="-120"/>
              <a:ea typeface="微軟正黑體" panose="020B0604030504040204" pitchFamily="34" charset="-120"/>
            </a:endParaRPr>
          </a:p>
        </p:txBody>
      </p:sp>
      <p:sp>
        <p:nvSpPr>
          <p:cNvPr id="328" name="文字方塊 327">
            <a:extLst>
              <a:ext uri="{FF2B5EF4-FFF2-40B4-BE49-F238E27FC236}">
                <a16:creationId xmlns:a16="http://schemas.microsoft.com/office/drawing/2014/main" id="{DDEB13DB-44D5-493D-A77B-29EE1814EA37}"/>
              </a:ext>
            </a:extLst>
          </p:cNvPr>
          <p:cNvSpPr txBox="1"/>
          <p:nvPr/>
        </p:nvSpPr>
        <p:spPr>
          <a:xfrm>
            <a:off x="3586138" y="2670047"/>
            <a:ext cx="812069" cy="261610"/>
          </a:xfrm>
          <a:prstGeom prst="rect">
            <a:avLst/>
          </a:prstGeom>
          <a:noFill/>
        </p:spPr>
        <p:txBody>
          <a:bodyPr wrap="square" rtlCol="0">
            <a:spAutoFit/>
          </a:bodyPr>
          <a:lstStyle/>
          <a:p>
            <a:r>
              <a:rPr lang="en-US" altLang="zh-TW" sz="1100" dirty="0">
                <a:latin typeface="微軟正黑體" panose="020B0604030504040204" pitchFamily="34" charset="-120"/>
                <a:ea typeface="微軟正黑體" panose="020B0604030504040204" pitchFamily="34" charset="-120"/>
              </a:rPr>
              <a:t>$800</a:t>
            </a:r>
            <a:endParaRPr lang="zh-TW" altLang="en-US" sz="1100" dirty="0">
              <a:latin typeface="微軟正黑體" panose="020B0604030504040204" pitchFamily="34" charset="-120"/>
              <a:ea typeface="微軟正黑體" panose="020B0604030504040204" pitchFamily="34" charset="-120"/>
            </a:endParaRPr>
          </a:p>
        </p:txBody>
      </p:sp>
      <p:sp>
        <p:nvSpPr>
          <p:cNvPr id="329" name="文字方塊 328">
            <a:extLst>
              <a:ext uri="{FF2B5EF4-FFF2-40B4-BE49-F238E27FC236}">
                <a16:creationId xmlns:a16="http://schemas.microsoft.com/office/drawing/2014/main" id="{9B2C4416-07B4-49A3-B38B-D1A776C99940}"/>
              </a:ext>
            </a:extLst>
          </p:cNvPr>
          <p:cNvSpPr txBox="1"/>
          <p:nvPr/>
        </p:nvSpPr>
        <p:spPr>
          <a:xfrm>
            <a:off x="3672060" y="2901550"/>
            <a:ext cx="812069" cy="261610"/>
          </a:xfrm>
          <a:prstGeom prst="rect">
            <a:avLst/>
          </a:prstGeom>
          <a:noFill/>
        </p:spPr>
        <p:txBody>
          <a:bodyPr wrap="square" rtlCol="0">
            <a:spAutoFit/>
          </a:bodyPr>
          <a:lstStyle/>
          <a:p>
            <a:r>
              <a:rPr lang="en-US" altLang="zh-TW" sz="1100" dirty="0">
                <a:latin typeface="微軟正黑體" panose="020B0604030504040204" pitchFamily="34" charset="-120"/>
                <a:ea typeface="微軟正黑體" panose="020B0604030504040204" pitchFamily="34" charset="-120"/>
              </a:rPr>
              <a:t>30</a:t>
            </a:r>
            <a:endParaRPr lang="zh-TW" altLang="en-US" sz="1100" dirty="0">
              <a:latin typeface="微軟正黑體" panose="020B0604030504040204" pitchFamily="34" charset="-120"/>
              <a:ea typeface="微軟正黑體" panose="020B0604030504040204" pitchFamily="34" charset="-120"/>
            </a:endParaRPr>
          </a:p>
        </p:txBody>
      </p:sp>
      <p:sp>
        <p:nvSpPr>
          <p:cNvPr id="330" name="文字方塊 329">
            <a:extLst>
              <a:ext uri="{FF2B5EF4-FFF2-40B4-BE49-F238E27FC236}">
                <a16:creationId xmlns:a16="http://schemas.microsoft.com/office/drawing/2014/main" id="{15BFB436-2AD3-4100-AA2E-61FF6D8926BB}"/>
              </a:ext>
            </a:extLst>
          </p:cNvPr>
          <p:cNvSpPr txBox="1"/>
          <p:nvPr/>
        </p:nvSpPr>
        <p:spPr>
          <a:xfrm>
            <a:off x="3672060" y="3137055"/>
            <a:ext cx="911083" cy="261610"/>
          </a:xfrm>
          <a:prstGeom prst="rect">
            <a:avLst/>
          </a:prstGeom>
          <a:noFill/>
          <a:ln>
            <a:noFill/>
          </a:ln>
        </p:spPr>
        <p:txBody>
          <a:bodyPr wrap="square" rtlCol="0">
            <a:spAutoFit/>
          </a:bodyPr>
          <a:lstStyle>
            <a:defPPr>
              <a:defRPr lang="zh-TW"/>
            </a:defPPr>
            <a:lvl1pPr>
              <a:defRPr sz="1050">
                <a:latin typeface="微軟正黑體" panose="020B0604030504040204" pitchFamily="34" charset="-120"/>
                <a:ea typeface="微軟正黑體" panose="020B0604030504040204" pitchFamily="34" charset="-120"/>
              </a:defRPr>
            </a:lvl1pPr>
          </a:lstStyle>
          <a:p>
            <a:r>
              <a:rPr lang="en-US" altLang="zh-TW" dirty="0"/>
              <a:t>00:02:00</a:t>
            </a:r>
            <a:endParaRPr lang="zh-TW" altLang="en-US" dirty="0"/>
          </a:p>
        </p:txBody>
      </p:sp>
      <p:grpSp>
        <p:nvGrpSpPr>
          <p:cNvPr id="24" name="群組 23">
            <a:extLst>
              <a:ext uri="{FF2B5EF4-FFF2-40B4-BE49-F238E27FC236}">
                <a16:creationId xmlns:a16="http://schemas.microsoft.com/office/drawing/2014/main" id="{F70809C1-8847-4F99-B785-96DFBB3BDEA2}"/>
              </a:ext>
            </a:extLst>
          </p:cNvPr>
          <p:cNvGrpSpPr/>
          <p:nvPr/>
        </p:nvGrpSpPr>
        <p:grpSpPr>
          <a:xfrm>
            <a:off x="2658283" y="3417619"/>
            <a:ext cx="748923" cy="238143"/>
            <a:chOff x="5538721" y="3221367"/>
            <a:chExt cx="748923" cy="272313"/>
          </a:xfrm>
        </p:grpSpPr>
        <p:sp>
          <p:nvSpPr>
            <p:cNvPr id="332" name="矩形: 圓角 331">
              <a:extLst>
                <a:ext uri="{FF2B5EF4-FFF2-40B4-BE49-F238E27FC236}">
                  <a16:creationId xmlns:a16="http://schemas.microsoft.com/office/drawing/2014/main" id="{A64423A3-02BD-4E00-A432-3AAC62E9765E}"/>
                </a:ext>
              </a:extLst>
            </p:cNvPr>
            <p:cNvSpPr/>
            <p:nvPr/>
          </p:nvSpPr>
          <p:spPr>
            <a:xfrm>
              <a:off x="5578661" y="3230258"/>
              <a:ext cx="671091" cy="26156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33" name="文字方塊 332">
              <a:extLst>
                <a:ext uri="{FF2B5EF4-FFF2-40B4-BE49-F238E27FC236}">
                  <a16:creationId xmlns:a16="http://schemas.microsoft.com/office/drawing/2014/main" id="{93165ED2-CE8A-4F05-B103-E2861C13794B}"/>
                </a:ext>
              </a:extLst>
            </p:cNvPr>
            <p:cNvSpPr txBox="1"/>
            <p:nvPr/>
          </p:nvSpPr>
          <p:spPr>
            <a:xfrm>
              <a:off x="5538721" y="3221367"/>
              <a:ext cx="748923" cy="272313"/>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開放購買</a:t>
              </a:r>
            </a:p>
          </p:txBody>
        </p:sp>
      </p:grpSp>
      <p:grpSp>
        <p:nvGrpSpPr>
          <p:cNvPr id="340" name="群組 339">
            <a:extLst>
              <a:ext uri="{FF2B5EF4-FFF2-40B4-BE49-F238E27FC236}">
                <a16:creationId xmlns:a16="http://schemas.microsoft.com/office/drawing/2014/main" id="{FBCEBE82-8631-43EA-97DF-806B508235EE}"/>
              </a:ext>
            </a:extLst>
          </p:cNvPr>
          <p:cNvGrpSpPr/>
          <p:nvPr/>
        </p:nvGrpSpPr>
        <p:grpSpPr>
          <a:xfrm>
            <a:off x="4279255" y="3432031"/>
            <a:ext cx="889987" cy="261609"/>
            <a:chOff x="5444200" y="3366780"/>
            <a:chExt cx="889987" cy="299147"/>
          </a:xfrm>
        </p:grpSpPr>
        <p:sp>
          <p:nvSpPr>
            <p:cNvPr id="341" name="矩形: 圓角 340">
              <a:extLst>
                <a:ext uri="{FF2B5EF4-FFF2-40B4-BE49-F238E27FC236}">
                  <a16:creationId xmlns:a16="http://schemas.microsoft.com/office/drawing/2014/main" id="{06B8427D-8CAE-4679-AA7D-0302AC650C65}"/>
                </a:ext>
              </a:extLst>
            </p:cNvPr>
            <p:cNvSpPr/>
            <p:nvPr/>
          </p:nvSpPr>
          <p:spPr>
            <a:xfrm>
              <a:off x="5482189" y="3367072"/>
              <a:ext cx="811708" cy="2539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42" name="文字方塊 341">
              <a:extLst>
                <a:ext uri="{FF2B5EF4-FFF2-40B4-BE49-F238E27FC236}">
                  <a16:creationId xmlns:a16="http://schemas.microsoft.com/office/drawing/2014/main" id="{BE534181-81F9-4D8A-B477-15D1B870C915}"/>
                </a:ext>
              </a:extLst>
            </p:cNvPr>
            <p:cNvSpPr txBox="1"/>
            <p:nvPr/>
          </p:nvSpPr>
          <p:spPr>
            <a:xfrm>
              <a:off x="5444200" y="3366780"/>
              <a:ext cx="889987" cy="299147"/>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計時器結束</a:t>
              </a:r>
            </a:p>
          </p:txBody>
        </p:sp>
      </p:grpSp>
      <p:grpSp>
        <p:nvGrpSpPr>
          <p:cNvPr id="343" name="群組 342">
            <a:extLst>
              <a:ext uri="{FF2B5EF4-FFF2-40B4-BE49-F238E27FC236}">
                <a16:creationId xmlns:a16="http://schemas.microsoft.com/office/drawing/2014/main" id="{CAB7374A-4723-404B-A943-D3935040C713}"/>
              </a:ext>
            </a:extLst>
          </p:cNvPr>
          <p:cNvGrpSpPr/>
          <p:nvPr/>
        </p:nvGrpSpPr>
        <p:grpSpPr>
          <a:xfrm>
            <a:off x="3395847" y="3417619"/>
            <a:ext cx="889987" cy="261610"/>
            <a:chOff x="5443050" y="3353362"/>
            <a:chExt cx="889987" cy="299147"/>
          </a:xfrm>
        </p:grpSpPr>
        <p:sp>
          <p:nvSpPr>
            <p:cNvPr id="344" name="矩形: 圓角 343">
              <a:extLst>
                <a:ext uri="{FF2B5EF4-FFF2-40B4-BE49-F238E27FC236}">
                  <a16:creationId xmlns:a16="http://schemas.microsoft.com/office/drawing/2014/main" id="{F308372C-998C-4E36-9894-67567394446A}"/>
                </a:ext>
              </a:extLst>
            </p:cNvPr>
            <p:cNvSpPr/>
            <p:nvPr/>
          </p:nvSpPr>
          <p:spPr>
            <a:xfrm>
              <a:off x="5482189" y="3367072"/>
              <a:ext cx="811708" cy="2539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45" name="文字方塊 344">
              <a:extLst>
                <a:ext uri="{FF2B5EF4-FFF2-40B4-BE49-F238E27FC236}">
                  <a16:creationId xmlns:a16="http://schemas.microsoft.com/office/drawing/2014/main" id="{935A23AA-BF04-46BF-BB48-6E39A0A53D8A}"/>
                </a:ext>
              </a:extLst>
            </p:cNvPr>
            <p:cNvSpPr txBox="1"/>
            <p:nvPr/>
          </p:nvSpPr>
          <p:spPr>
            <a:xfrm>
              <a:off x="5443050" y="3353362"/>
              <a:ext cx="889987" cy="299147"/>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計時器開始</a:t>
              </a:r>
            </a:p>
          </p:txBody>
        </p:sp>
      </p:grpSp>
      <p:grpSp>
        <p:nvGrpSpPr>
          <p:cNvPr id="27" name="群組 26">
            <a:extLst>
              <a:ext uri="{FF2B5EF4-FFF2-40B4-BE49-F238E27FC236}">
                <a16:creationId xmlns:a16="http://schemas.microsoft.com/office/drawing/2014/main" id="{46EA8502-59EE-4C17-A5AA-32877576F0F0}"/>
              </a:ext>
            </a:extLst>
          </p:cNvPr>
          <p:cNvGrpSpPr/>
          <p:nvPr/>
        </p:nvGrpSpPr>
        <p:grpSpPr>
          <a:xfrm>
            <a:off x="3054136" y="2507589"/>
            <a:ext cx="774713" cy="215444"/>
            <a:chOff x="3693581" y="2047122"/>
            <a:chExt cx="774713" cy="215444"/>
          </a:xfrm>
        </p:grpSpPr>
        <p:sp>
          <p:nvSpPr>
            <p:cNvPr id="347" name="矩形: 圓角 346">
              <a:extLst>
                <a:ext uri="{FF2B5EF4-FFF2-40B4-BE49-F238E27FC236}">
                  <a16:creationId xmlns:a16="http://schemas.microsoft.com/office/drawing/2014/main" id="{350BF37F-75F1-4DE6-9A89-BE5B4A4ADC78}"/>
                </a:ext>
              </a:extLst>
            </p:cNvPr>
            <p:cNvSpPr/>
            <p:nvPr/>
          </p:nvSpPr>
          <p:spPr>
            <a:xfrm>
              <a:off x="3718008" y="2051868"/>
              <a:ext cx="448237" cy="20627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p>
          </p:txBody>
        </p:sp>
        <p:sp>
          <p:nvSpPr>
            <p:cNvPr id="348" name="文字方塊 347">
              <a:extLst>
                <a:ext uri="{FF2B5EF4-FFF2-40B4-BE49-F238E27FC236}">
                  <a16:creationId xmlns:a16="http://schemas.microsoft.com/office/drawing/2014/main" id="{FB403F3B-25FE-4405-BFEA-F0A3B823A965}"/>
                </a:ext>
              </a:extLst>
            </p:cNvPr>
            <p:cNvSpPr txBox="1"/>
            <p:nvPr/>
          </p:nvSpPr>
          <p:spPr>
            <a:xfrm>
              <a:off x="3693581" y="2047122"/>
              <a:ext cx="774713" cy="215444"/>
            </a:xfrm>
            <a:prstGeom prst="rect">
              <a:avLst/>
            </a:prstGeom>
            <a:noFill/>
          </p:spPr>
          <p:txBody>
            <a:bodyPr wrap="square" rtlCol="0">
              <a:spAutoFit/>
            </a:bodyPr>
            <a:lstStyle/>
            <a:p>
              <a:r>
                <a:rPr lang="en-US" altLang="zh-TW" sz="800" b="1" dirty="0">
                  <a:solidFill>
                    <a:schemeClr val="bg1"/>
                  </a:solidFill>
                </a:rPr>
                <a:t>ON AIR</a:t>
              </a:r>
              <a:endParaRPr lang="zh-TW" altLang="en-US" sz="800" b="1" dirty="0">
                <a:solidFill>
                  <a:schemeClr val="bg1"/>
                </a:solidFill>
              </a:endParaRPr>
            </a:p>
          </p:txBody>
        </p:sp>
      </p:grpSp>
      <p:sp>
        <p:nvSpPr>
          <p:cNvPr id="349" name="文字方塊 348">
            <a:extLst>
              <a:ext uri="{FF2B5EF4-FFF2-40B4-BE49-F238E27FC236}">
                <a16:creationId xmlns:a16="http://schemas.microsoft.com/office/drawing/2014/main" id="{04615E9A-F054-4825-BF9B-96DED9375779}"/>
              </a:ext>
            </a:extLst>
          </p:cNvPr>
          <p:cNvSpPr txBox="1"/>
          <p:nvPr/>
        </p:nvSpPr>
        <p:spPr>
          <a:xfrm>
            <a:off x="2425688" y="896691"/>
            <a:ext cx="2070074" cy="215444"/>
          </a:xfrm>
          <a:prstGeom prst="rect">
            <a:avLst/>
          </a:prstGeom>
          <a:noFill/>
        </p:spPr>
        <p:txBody>
          <a:bodyPr wrap="square" rtlCol="0">
            <a:spAutoFit/>
          </a:bodyPr>
          <a:lstStyle/>
          <a:p>
            <a:r>
              <a:rPr lang="zh-TW" altLang="en-US" sz="800" b="1" u="sng" dirty="0">
                <a:solidFill>
                  <a:schemeClr val="tx2">
                    <a:lumMod val="60000"/>
                    <a:lumOff val="40000"/>
                  </a:schemeClr>
                </a:solidFill>
                <a:latin typeface="微軟正黑體" panose="020B0604030504040204" pitchFamily="34" charset="-120"/>
                <a:ea typeface="微軟正黑體" panose="020B0604030504040204" pitchFamily="34" charset="-120"/>
              </a:rPr>
              <a:t>點選開放購買後，留言</a:t>
            </a:r>
            <a:r>
              <a:rPr lang="en-US" altLang="zh-TW" sz="800" b="1" u="sng" dirty="0">
                <a:solidFill>
                  <a:schemeClr val="tx2">
                    <a:lumMod val="60000"/>
                    <a:lumOff val="40000"/>
                  </a:schemeClr>
                </a:solidFill>
                <a:latin typeface="微軟正黑體" panose="020B0604030504040204" pitchFamily="34" charset="-120"/>
                <a:ea typeface="微軟正黑體" panose="020B0604030504040204" pitchFamily="34" charset="-120"/>
              </a:rPr>
              <a:t>+1</a:t>
            </a:r>
            <a:r>
              <a:rPr lang="zh-TW" altLang="en-US" sz="800" b="1" u="sng" dirty="0">
                <a:solidFill>
                  <a:schemeClr val="tx2">
                    <a:lumMod val="60000"/>
                    <a:lumOff val="40000"/>
                  </a:schemeClr>
                </a:solidFill>
                <a:latin typeface="微軟正黑體" panose="020B0604030504040204" pitchFamily="34" charset="-120"/>
                <a:ea typeface="微軟正黑體" panose="020B0604030504040204" pitchFamily="34" charset="-120"/>
              </a:rPr>
              <a:t>才開始有效成單。</a:t>
            </a:r>
          </a:p>
        </p:txBody>
      </p:sp>
      <p:grpSp>
        <p:nvGrpSpPr>
          <p:cNvPr id="175" name="群組 174">
            <a:extLst>
              <a:ext uri="{FF2B5EF4-FFF2-40B4-BE49-F238E27FC236}">
                <a16:creationId xmlns:a16="http://schemas.microsoft.com/office/drawing/2014/main" id="{21A7AB02-FB7F-443D-AA95-FE1F49796C88}"/>
              </a:ext>
            </a:extLst>
          </p:cNvPr>
          <p:cNvGrpSpPr/>
          <p:nvPr/>
        </p:nvGrpSpPr>
        <p:grpSpPr>
          <a:xfrm>
            <a:off x="5835084" y="4695927"/>
            <a:ext cx="595776" cy="215444"/>
            <a:chOff x="5694423" y="4974455"/>
            <a:chExt cx="565473" cy="170274"/>
          </a:xfrm>
        </p:grpSpPr>
        <p:sp>
          <p:nvSpPr>
            <p:cNvPr id="176" name="矩形: 圓角 175">
              <a:extLst>
                <a:ext uri="{FF2B5EF4-FFF2-40B4-BE49-F238E27FC236}">
                  <a16:creationId xmlns:a16="http://schemas.microsoft.com/office/drawing/2014/main" id="{9672C1BD-7EC3-44F2-9C25-005F4C029D41}"/>
                </a:ext>
              </a:extLst>
            </p:cNvPr>
            <p:cNvSpPr/>
            <p:nvPr/>
          </p:nvSpPr>
          <p:spPr>
            <a:xfrm>
              <a:off x="5725148" y="4989837"/>
              <a:ext cx="469281" cy="114111"/>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7" name="文字方塊 176">
              <a:extLst>
                <a:ext uri="{FF2B5EF4-FFF2-40B4-BE49-F238E27FC236}">
                  <a16:creationId xmlns:a16="http://schemas.microsoft.com/office/drawing/2014/main" id="{AAEFAD42-0AB9-47C5-94EE-DB350836288D}"/>
                </a:ext>
              </a:extLst>
            </p:cNvPr>
            <p:cNvSpPr txBox="1"/>
            <p:nvPr/>
          </p:nvSpPr>
          <p:spPr>
            <a:xfrm>
              <a:off x="5694423" y="4974455"/>
              <a:ext cx="565473" cy="170274"/>
            </a:xfrm>
            <a:prstGeom prst="rect">
              <a:avLst/>
            </a:prstGeom>
            <a:noFill/>
          </p:spPr>
          <p:txBody>
            <a:bodyPr wrap="square" rtlCol="0">
              <a:spAutoFit/>
            </a:bodyPr>
            <a:lstStyle/>
            <a:p>
              <a:r>
                <a:rPr lang="zh-TW" altLang="en-US" sz="800" dirty="0">
                  <a:solidFill>
                    <a:schemeClr val="bg1"/>
                  </a:solidFill>
                </a:rPr>
                <a:t>訂單刪除</a:t>
              </a:r>
            </a:p>
          </p:txBody>
        </p:sp>
      </p:grpSp>
      <p:grpSp>
        <p:nvGrpSpPr>
          <p:cNvPr id="178" name="群組 177">
            <a:extLst>
              <a:ext uri="{FF2B5EF4-FFF2-40B4-BE49-F238E27FC236}">
                <a16:creationId xmlns:a16="http://schemas.microsoft.com/office/drawing/2014/main" id="{79F0E316-4644-4D88-934A-075C389389F9}"/>
              </a:ext>
            </a:extLst>
          </p:cNvPr>
          <p:cNvGrpSpPr/>
          <p:nvPr/>
        </p:nvGrpSpPr>
        <p:grpSpPr>
          <a:xfrm>
            <a:off x="2308118" y="5060450"/>
            <a:ext cx="1626466" cy="1765159"/>
            <a:chOff x="4951239" y="5053033"/>
            <a:chExt cx="1626466" cy="1765159"/>
          </a:xfrm>
        </p:grpSpPr>
        <p:sp>
          <p:nvSpPr>
            <p:cNvPr id="179" name="矩形 178">
              <a:extLst>
                <a:ext uri="{FF2B5EF4-FFF2-40B4-BE49-F238E27FC236}">
                  <a16:creationId xmlns:a16="http://schemas.microsoft.com/office/drawing/2014/main" id="{980A3B4A-A68D-4EED-B3FB-BD9720A4B3D0}"/>
                </a:ext>
              </a:extLst>
            </p:cNvPr>
            <p:cNvSpPr/>
            <p:nvPr/>
          </p:nvSpPr>
          <p:spPr>
            <a:xfrm>
              <a:off x="4951239" y="5053033"/>
              <a:ext cx="1626466" cy="1765159"/>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文字方塊 179">
              <a:extLst>
                <a:ext uri="{FF2B5EF4-FFF2-40B4-BE49-F238E27FC236}">
                  <a16:creationId xmlns:a16="http://schemas.microsoft.com/office/drawing/2014/main" id="{3AE876F8-D210-47DC-B44B-0C6DC1C0FDF0}"/>
                </a:ext>
              </a:extLst>
            </p:cNvPr>
            <p:cNvSpPr txBox="1"/>
            <p:nvPr/>
          </p:nvSpPr>
          <p:spPr>
            <a:xfrm>
              <a:off x="4964629" y="5906807"/>
              <a:ext cx="1604712" cy="246221"/>
            </a:xfrm>
            <a:prstGeom prst="rect">
              <a:avLst/>
            </a:prstGeom>
            <a:noFill/>
          </p:spPr>
          <p:txBody>
            <a:bodyPr wrap="square" rtlCol="0">
              <a:spAutoFit/>
            </a:bodyPr>
            <a:lstStyle/>
            <a:p>
              <a:r>
                <a:rPr lang="en-US" altLang="zh-TW" sz="1000" b="1" dirty="0">
                  <a:latin typeface="微軟正黑體" panose="020B0604030504040204" pitchFamily="34" charset="-120"/>
                  <a:ea typeface="微軟正黑體" panose="020B0604030504040204" pitchFamily="34" charset="-120"/>
                </a:rPr>
                <a:t>※</a:t>
              </a:r>
              <a:r>
                <a:rPr lang="zh-TW" altLang="en-US" sz="1000" b="1" dirty="0">
                  <a:latin typeface="微軟正黑體" panose="020B0604030504040204" pitchFamily="34" charset="-120"/>
                  <a:ea typeface="微軟正黑體" panose="020B0604030504040204" pitchFamily="34" charset="-120"/>
                </a:rPr>
                <a:t>選擇商品</a:t>
              </a:r>
              <a:endParaRPr lang="en-US" altLang="zh-TW" sz="1000" b="1" dirty="0">
                <a:latin typeface="微軟正黑體" panose="020B0604030504040204" pitchFamily="34" charset="-120"/>
                <a:ea typeface="微軟正黑體" panose="020B0604030504040204" pitchFamily="34" charset="-120"/>
              </a:endParaRPr>
            </a:p>
          </p:txBody>
        </p:sp>
        <p:sp>
          <p:nvSpPr>
            <p:cNvPr id="185" name="文字方塊 184">
              <a:extLst>
                <a:ext uri="{FF2B5EF4-FFF2-40B4-BE49-F238E27FC236}">
                  <a16:creationId xmlns:a16="http://schemas.microsoft.com/office/drawing/2014/main" id="{A9C81B67-8DBD-48D7-AEF6-92D497D78E73}"/>
                </a:ext>
              </a:extLst>
            </p:cNvPr>
            <p:cNvSpPr txBox="1"/>
            <p:nvPr/>
          </p:nvSpPr>
          <p:spPr>
            <a:xfrm>
              <a:off x="6349743" y="5101239"/>
              <a:ext cx="136168" cy="261610"/>
            </a:xfrm>
            <a:prstGeom prst="rect">
              <a:avLst/>
            </a:prstGeom>
            <a:noFill/>
          </p:spPr>
          <p:txBody>
            <a:bodyPr wrap="square" rtlCol="0">
              <a:spAutoFit/>
            </a:bodyPr>
            <a:lstStyle/>
            <a:p>
              <a:r>
                <a:rPr lang="en-US" altLang="zh-TW" sz="1100" dirty="0"/>
                <a:t>X</a:t>
              </a:r>
              <a:endParaRPr lang="zh-TW" altLang="en-US" sz="1100" dirty="0"/>
            </a:p>
          </p:txBody>
        </p:sp>
        <p:grpSp>
          <p:nvGrpSpPr>
            <p:cNvPr id="186" name="群組 185">
              <a:extLst>
                <a:ext uri="{FF2B5EF4-FFF2-40B4-BE49-F238E27FC236}">
                  <a16:creationId xmlns:a16="http://schemas.microsoft.com/office/drawing/2014/main" id="{B37E02DD-33BA-4A5B-878D-F89669C68945}"/>
                </a:ext>
              </a:extLst>
            </p:cNvPr>
            <p:cNvGrpSpPr/>
            <p:nvPr/>
          </p:nvGrpSpPr>
          <p:grpSpPr>
            <a:xfrm>
              <a:off x="5585658" y="6460258"/>
              <a:ext cx="490740" cy="246221"/>
              <a:chOff x="3193479" y="6256918"/>
              <a:chExt cx="1098807" cy="473025"/>
            </a:xfrm>
          </p:grpSpPr>
          <p:sp>
            <p:nvSpPr>
              <p:cNvPr id="195" name="矩形: 圓角 194">
                <a:extLst>
                  <a:ext uri="{FF2B5EF4-FFF2-40B4-BE49-F238E27FC236}">
                    <a16:creationId xmlns:a16="http://schemas.microsoft.com/office/drawing/2014/main" id="{5E7B1491-8F68-42D1-A712-5D997B118BEE}"/>
                  </a:ext>
                </a:extLst>
              </p:cNvPr>
              <p:cNvSpPr/>
              <p:nvPr/>
            </p:nvSpPr>
            <p:spPr>
              <a:xfrm>
                <a:off x="3242956" y="6289626"/>
                <a:ext cx="857307" cy="354767"/>
              </a:xfrm>
              <a:prstGeom prst="roundRect">
                <a:avLst/>
              </a:prstGeom>
              <a:solidFill>
                <a:schemeClr val="bg1"/>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文字方塊 195">
                <a:extLst>
                  <a:ext uri="{FF2B5EF4-FFF2-40B4-BE49-F238E27FC236}">
                    <a16:creationId xmlns:a16="http://schemas.microsoft.com/office/drawing/2014/main" id="{FE52EB65-6EA4-4EAF-8835-1D58AFEC6C0C}"/>
                  </a:ext>
                </a:extLst>
              </p:cNvPr>
              <p:cNvSpPr txBox="1"/>
              <p:nvPr/>
            </p:nvSpPr>
            <p:spPr>
              <a:xfrm>
                <a:off x="3193479" y="6256918"/>
                <a:ext cx="1098807" cy="473025"/>
              </a:xfrm>
              <a:prstGeom prst="rect">
                <a:avLst/>
              </a:prstGeom>
              <a:noFill/>
            </p:spPr>
            <p:txBody>
              <a:bodyPr wrap="square" rtlCol="0">
                <a:spAutoFit/>
              </a:bodyPr>
              <a:lstStyle/>
              <a:p>
                <a:r>
                  <a:rPr lang="zh-TW" altLang="en-US" sz="1000" b="1" dirty="0">
                    <a:latin typeface="微軟正黑體" panose="020B0604030504040204" pitchFamily="34" charset="-120"/>
                    <a:ea typeface="微軟正黑體" panose="020B0604030504040204" pitchFamily="34" charset="-120"/>
                  </a:rPr>
                  <a:t>確認</a:t>
                </a:r>
                <a:endParaRPr lang="en-US" altLang="zh-TW" sz="1000" b="1" dirty="0">
                  <a:latin typeface="微軟正黑體" panose="020B0604030504040204" pitchFamily="34" charset="-120"/>
                  <a:ea typeface="微軟正黑體" panose="020B0604030504040204" pitchFamily="34" charset="-120"/>
                </a:endParaRPr>
              </a:p>
            </p:txBody>
          </p:sp>
        </p:grpSp>
        <p:grpSp>
          <p:nvGrpSpPr>
            <p:cNvPr id="190" name="群組 189">
              <a:extLst>
                <a:ext uri="{FF2B5EF4-FFF2-40B4-BE49-F238E27FC236}">
                  <a16:creationId xmlns:a16="http://schemas.microsoft.com/office/drawing/2014/main" id="{DE37053F-1EAC-4A94-8CA0-4B01649068DF}"/>
                </a:ext>
              </a:extLst>
            </p:cNvPr>
            <p:cNvGrpSpPr/>
            <p:nvPr/>
          </p:nvGrpSpPr>
          <p:grpSpPr>
            <a:xfrm>
              <a:off x="5545190" y="5193887"/>
              <a:ext cx="432295" cy="416978"/>
              <a:chOff x="8170795" y="4959489"/>
              <a:chExt cx="709661" cy="633801"/>
            </a:xfrm>
          </p:grpSpPr>
          <p:sp>
            <p:nvSpPr>
              <p:cNvPr id="193" name="橢圓 192">
                <a:extLst>
                  <a:ext uri="{FF2B5EF4-FFF2-40B4-BE49-F238E27FC236}">
                    <a16:creationId xmlns:a16="http://schemas.microsoft.com/office/drawing/2014/main" id="{5049EAFF-32E1-4A32-BCE6-96B8F0543109}"/>
                  </a:ext>
                </a:extLst>
              </p:cNvPr>
              <p:cNvSpPr/>
              <p:nvPr/>
            </p:nvSpPr>
            <p:spPr>
              <a:xfrm>
                <a:off x="8170795" y="4959489"/>
                <a:ext cx="709661" cy="6234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文字方塊 193">
                <a:extLst>
                  <a:ext uri="{FF2B5EF4-FFF2-40B4-BE49-F238E27FC236}">
                    <a16:creationId xmlns:a16="http://schemas.microsoft.com/office/drawing/2014/main" id="{E9781563-D40E-4BF9-98F9-1690FC10615C}"/>
                  </a:ext>
                </a:extLst>
              </p:cNvPr>
              <p:cNvSpPr txBox="1"/>
              <p:nvPr/>
            </p:nvSpPr>
            <p:spPr>
              <a:xfrm>
                <a:off x="8325018" y="4985128"/>
                <a:ext cx="366528" cy="608162"/>
              </a:xfrm>
              <a:prstGeom prst="rect">
                <a:avLst/>
              </a:prstGeom>
              <a:noFill/>
            </p:spPr>
            <p:txBody>
              <a:bodyPr wrap="square" rtlCol="0">
                <a:spAutoFit/>
              </a:bodyPr>
              <a:lstStyle/>
              <a:p>
                <a:r>
                  <a:rPr lang="en-US" altLang="zh-TW" sz="2000" b="1" dirty="0">
                    <a:solidFill>
                      <a:schemeClr val="bg1"/>
                    </a:solidFill>
                  </a:rPr>
                  <a:t>!</a:t>
                </a:r>
                <a:endParaRPr lang="zh-TW" altLang="en-US" sz="2000" b="1" dirty="0">
                  <a:solidFill>
                    <a:schemeClr val="bg1"/>
                  </a:solidFill>
                </a:endParaRPr>
              </a:p>
            </p:txBody>
          </p:sp>
        </p:grpSp>
        <p:sp>
          <p:nvSpPr>
            <p:cNvPr id="191" name="文字方塊 190">
              <a:extLst>
                <a:ext uri="{FF2B5EF4-FFF2-40B4-BE49-F238E27FC236}">
                  <a16:creationId xmlns:a16="http://schemas.microsoft.com/office/drawing/2014/main" id="{79CDB1F0-FEC4-4F99-B19B-098C5C53A280}"/>
                </a:ext>
              </a:extLst>
            </p:cNvPr>
            <p:cNvSpPr txBox="1"/>
            <p:nvPr/>
          </p:nvSpPr>
          <p:spPr>
            <a:xfrm>
              <a:off x="4964629" y="6114878"/>
              <a:ext cx="1604712" cy="246221"/>
            </a:xfrm>
            <a:prstGeom prst="rect">
              <a:avLst/>
            </a:prstGeom>
            <a:noFill/>
          </p:spPr>
          <p:txBody>
            <a:bodyPr wrap="square" rtlCol="0">
              <a:spAutoFit/>
            </a:bodyPr>
            <a:lstStyle/>
            <a:p>
              <a:r>
                <a:rPr lang="en-US" altLang="zh-TW" sz="1000" b="1" dirty="0">
                  <a:latin typeface="微軟正黑體" panose="020B0604030504040204" pitchFamily="34" charset="-120"/>
                  <a:ea typeface="微軟正黑體" panose="020B0604030504040204" pitchFamily="34" charset="-120"/>
                </a:rPr>
                <a:t>※</a:t>
              </a:r>
              <a:r>
                <a:rPr lang="zh-TW" altLang="en-US" sz="1000" b="1" dirty="0">
                  <a:latin typeface="微軟正黑體" panose="020B0604030504040204" pitchFamily="34" charset="-120"/>
                  <a:ea typeface="微軟正黑體" panose="020B0604030504040204" pitchFamily="34" charset="-120"/>
                </a:rPr>
                <a:t>填寫數量</a:t>
              </a:r>
              <a:endParaRPr lang="en-US" altLang="zh-TW" sz="1000" b="1" dirty="0">
                <a:latin typeface="微軟正黑體" panose="020B0604030504040204" pitchFamily="34" charset="-120"/>
                <a:ea typeface="微軟正黑體" panose="020B0604030504040204" pitchFamily="34" charset="-120"/>
              </a:endParaRPr>
            </a:p>
          </p:txBody>
        </p:sp>
        <p:sp>
          <p:nvSpPr>
            <p:cNvPr id="192" name="文字方塊 191">
              <a:extLst>
                <a:ext uri="{FF2B5EF4-FFF2-40B4-BE49-F238E27FC236}">
                  <a16:creationId xmlns:a16="http://schemas.microsoft.com/office/drawing/2014/main" id="{FCF10E78-183D-4489-95C0-CF91D26762C0}"/>
                </a:ext>
              </a:extLst>
            </p:cNvPr>
            <p:cNvSpPr txBox="1"/>
            <p:nvPr/>
          </p:nvSpPr>
          <p:spPr>
            <a:xfrm>
              <a:off x="5383163" y="5628515"/>
              <a:ext cx="800219" cy="276999"/>
            </a:xfrm>
            <a:prstGeom prst="rect">
              <a:avLst/>
            </a:prstGeom>
            <a:noFill/>
          </p:spPr>
          <p:txBody>
            <a:bodyPr wrap="none" rtlCol="0">
              <a:spAutoFit/>
            </a:bodyPr>
            <a:lstStyle/>
            <a:p>
              <a:r>
                <a:rPr lang="zh-TW" altLang="en-US" sz="1200" b="1" dirty="0">
                  <a:latin typeface="微軟正黑體" panose="020B0604030504040204" pitchFamily="34" charset="-120"/>
                  <a:ea typeface="微軟正黑體" panose="020B0604030504040204" pitchFamily="34" charset="-120"/>
                </a:rPr>
                <a:t>進行修改</a:t>
              </a:r>
            </a:p>
          </p:txBody>
        </p:sp>
      </p:grpSp>
      <p:grpSp>
        <p:nvGrpSpPr>
          <p:cNvPr id="197" name="群組 196">
            <a:extLst>
              <a:ext uri="{FF2B5EF4-FFF2-40B4-BE49-F238E27FC236}">
                <a16:creationId xmlns:a16="http://schemas.microsoft.com/office/drawing/2014/main" id="{7F5E96E5-9F49-460A-AC3E-5CDA69536657}"/>
              </a:ext>
            </a:extLst>
          </p:cNvPr>
          <p:cNvGrpSpPr/>
          <p:nvPr/>
        </p:nvGrpSpPr>
        <p:grpSpPr>
          <a:xfrm>
            <a:off x="3081978" y="5923707"/>
            <a:ext cx="638715" cy="246221"/>
            <a:chOff x="8497319" y="2710504"/>
            <a:chExt cx="638715" cy="246221"/>
          </a:xfrm>
        </p:grpSpPr>
        <p:sp>
          <p:nvSpPr>
            <p:cNvPr id="198" name="矩形 197">
              <a:extLst>
                <a:ext uri="{FF2B5EF4-FFF2-40B4-BE49-F238E27FC236}">
                  <a16:creationId xmlns:a16="http://schemas.microsoft.com/office/drawing/2014/main" id="{55F706A8-E80A-4C25-88C4-C3EB023A734A}"/>
                </a:ext>
              </a:extLst>
            </p:cNvPr>
            <p:cNvSpPr/>
            <p:nvPr/>
          </p:nvSpPr>
          <p:spPr>
            <a:xfrm>
              <a:off x="8497319" y="2755235"/>
              <a:ext cx="537929" cy="156761"/>
            </a:xfrm>
            <a:prstGeom prst="rect">
              <a:avLst/>
            </a:prstGeom>
            <a:solidFill>
              <a:srgbClr val="FFFF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1" name="文字方塊 220">
              <a:extLst>
                <a:ext uri="{FF2B5EF4-FFF2-40B4-BE49-F238E27FC236}">
                  <a16:creationId xmlns:a16="http://schemas.microsoft.com/office/drawing/2014/main" id="{37B8AA3A-D84E-4CD1-8B39-2FF86B4E320D}"/>
                </a:ext>
              </a:extLst>
            </p:cNvPr>
            <p:cNvSpPr txBox="1"/>
            <p:nvPr/>
          </p:nvSpPr>
          <p:spPr>
            <a:xfrm>
              <a:off x="8823128" y="2710504"/>
              <a:ext cx="312906" cy="246221"/>
            </a:xfrm>
            <a:prstGeom prst="rect">
              <a:avLst/>
            </a:prstGeom>
            <a:noFill/>
          </p:spPr>
          <p:txBody>
            <a:bodyPr wrap="none" rtlCol="0">
              <a:spAutoFit/>
            </a:bodyPr>
            <a:lstStyle/>
            <a:p>
              <a:r>
                <a:rPr lang="zh-TW" altLang="en-US" sz="1000" dirty="0"/>
                <a:t>▼</a:t>
              </a:r>
            </a:p>
          </p:txBody>
        </p:sp>
      </p:grpSp>
      <p:sp>
        <p:nvSpPr>
          <p:cNvPr id="230" name="矩形 229">
            <a:extLst>
              <a:ext uri="{FF2B5EF4-FFF2-40B4-BE49-F238E27FC236}">
                <a16:creationId xmlns:a16="http://schemas.microsoft.com/office/drawing/2014/main" id="{0C5153AC-47C9-4D37-AD5D-58D6624B5096}"/>
              </a:ext>
            </a:extLst>
          </p:cNvPr>
          <p:cNvSpPr/>
          <p:nvPr/>
        </p:nvSpPr>
        <p:spPr>
          <a:xfrm>
            <a:off x="3087373" y="6175115"/>
            <a:ext cx="189852" cy="180715"/>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5" name="群組 294">
            <a:extLst>
              <a:ext uri="{FF2B5EF4-FFF2-40B4-BE49-F238E27FC236}">
                <a16:creationId xmlns:a16="http://schemas.microsoft.com/office/drawing/2014/main" id="{B876B07E-9F66-40D7-BA7E-6B7817949B1E}"/>
              </a:ext>
            </a:extLst>
          </p:cNvPr>
          <p:cNvGrpSpPr/>
          <p:nvPr/>
        </p:nvGrpSpPr>
        <p:grpSpPr>
          <a:xfrm>
            <a:off x="93202" y="527229"/>
            <a:ext cx="2278298" cy="5871609"/>
            <a:chOff x="93202" y="527229"/>
            <a:chExt cx="2278298" cy="5871609"/>
          </a:xfrm>
        </p:grpSpPr>
        <p:grpSp>
          <p:nvGrpSpPr>
            <p:cNvPr id="296" name="群組 295">
              <a:extLst>
                <a:ext uri="{FF2B5EF4-FFF2-40B4-BE49-F238E27FC236}">
                  <a16:creationId xmlns:a16="http://schemas.microsoft.com/office/drawing/2014/main" id="{6B2A8D76-24BB-46AA-9F2A-5101CE5AC100}"/>
                </a:ext>
              </a:extLst>
            </p:cNvPr>
            <p:cNvGrpSpPr/>
            <p:nvPr/>
          </p:nvGrpSpPr>
          <p:grpSpPr>
            <a:xfrm>
              <a:off x="99913" y="527229"/>
              <a:ext cx="2216306" cy="5871609"/>
              <a:chOff x="99913" y="527229"/>
              <a:chExt cx="2216306" cy="5871609"/>
            </a:xfrm>
          </p:grpSpPr>
          <p:sp>
            <p:nvSpPr>
              <p:cNvPr id="315" name="矩形 314">
                <a:extLst>
                  <a:ext uri="{FF2B5EF4-FFF2-40B4-BE49-F238E27FC236}">
                    <a16:creationId xmlns:a16="http://schemas.microsoft.com/office/drawing/2014/main" id="{817CF08A-6ED4-4B5C-A8BC-FBE1C5442069}"/>
                  </a:ext>
                </a:extLst>
              </p:cNvPr>
              <p:cNvSpPr/>
              <p:nvPr/>
            </p:nvSpPr>
            <p:spPr>
              <a:xfrm>
                <a:off x="162853" y="789478"/>
                <a:ext cx="2152608" cy="5609360"/>
              </a:xfrm>
              <a:prstGeom prst="rect">
                <a:avLst/>
              </a:prstGeom>
              <a:noFill/>
              <a:ln w="28575" cmpd="dbl">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4" name="文字方塊 323">
                <a:extLst>
                  <a:ext uri="{FF2B5EF4-FFF2-40B4-BE49-F238E27FC236}">
                    <a16:creationId xmlns:a16="http://schemas.microsoft.com/office/drawing/2014/main" id="{B426503F-2FA6-45F7-A4BC-DC010D1C3DD7}"/>
                  </a:ext>
                </a:extLst>
              </p:cNvPr>
              <p:cNvSpPr txBox="1"/>
              <p:nvPr/>
            </p:nvSpPr>
            <p:spPr>
              <a:xfrm>
                <a:off x="99913" y="527229"/>
                <a:ext cx="1191352" cy="307777"/>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400" b="1">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defRPr>
                </a:lvl1pPr>
              </a:lstStyle>
              <a:p>
                <a:pPr>
                  <a:buFont typeface="Wingdings" panose="05000000000000000000" pitchFamily="2" charset="2"/>
                  <a:buChar char="Ø"/>
                </a:pPr>
                <a:r>
                  <a:rPr lang="zh-TW" altLang="en-US" dirty="0"/>
                  <a:t>開播資訊</a:t>
                </a:r>
              </a:p>
            </p:txBody>
          </p:sp>
          <p:sp>
            <p:nvSpPr>
              <p:cNvPr id="325" name="文字方塊 324">
                <a:extLst>
                  <a:ext uri="{FF2B5EF4-FFF2-40B4-BE49-F238E27FC236}">
                    <a16:creationId xmlns:a16="http://schemas.microsoft.com/office/drawing/2014/main" id="{1F13A060-6ABF-410E-BF17-B76481C1F99D}"/>
                  </a:ext>
                </a:extLst>
              </p:cNvPr>
              <p:cNvSpPr txBox="1"/>
              <p:nvPr/>
            </p:nvSpPr>
            <p:spPr>
              <a:xfrm>
                <a:off x="157162" y="831361"/>
                <a:ext cx="1011815" cy="253916"/>
              </a:xfrm>
              <a:prstGeom prst="rect">
                <a:avLst/>
              </a:prstGeom>
              <a:noFill/>
            </p:spPr>
            <p:txBody>
              <a:bodyPr wrap="none" rtlCol="0">
                <a:spAutoFit/>
              </a:bodyPr>
              <a:lstStyle/>
              <a:p>
                <a:pPr marL="285750" indent="-2857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直播名稱</a:t>
                </a:r>
              </a:p>
            </p:txBody>
          </p:sp>
          <p:sp>
            <p:nvSpPr>
              <p:cNvPr id="331" name="矩形 330">
                <a:extLst>
                  <a:ext uri="{FF2B5EF4-FFF2-40B4-BE49-F238E27FC236}">
                    <a16:creationId xmlns:a16="http://schemas.microsoft.com/office/drawing/2014/main" id="{3D595B59-66D6-4D33-97CA-F004D8E3FF62}"/>
                  </a:ext>
                </a:extLst>
              </p:cNvPr>
              <p:cNvSpPr/>
              <p:nvPr/>
            </p:nvSpPr>
            <p:spPr>
              <a:xfrm>
                <a:off x="525979" y="1090078"/>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4" name="文字方塊 333">
                <a:extLst>
                  <a:ext uri="{FF2B5EF4-FFF2-40B4-BE49-F238E27FC236}">
                    <a16:creationId xmlns:a16="http://schemas.microsoft.com/office/drawing/2014/main" id="{FC3F5080-F29E-4809-859B-0DF42B30DD97}"/>
                  </a:ext>
                </a:extLst>
              </p:cNvPr>
              <p:cNvSpPr txBox="1"/>
              <p:nvPr/>
            </p:nvSpPr>
            <p:spPr>
              <a:xfrm>
                <a:off x="137739" y="1542876"/>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直播網址</a:t>
                </a:r>
                <a:endParaRPr lang="en-US" altLang="zh-TW" dirty="0"/>
              </a:p>
            </p:txBody>
          </p:sp>
          <p:sp>
            <p:nvSpPr>
              <p:cNvPr id="335" name="文字方塊 334">
                <a:extLst>
                  <a:ext uri="{FF2B5EF4-FFF2-40B4-BE49-F238E27FC236}">
                    <a16:creationId xmlns:a16="http://schemas.microsoft.com/office/drawing/2014/main" id="{0225DA5D-A8A8-4100-A0F7-F16764799DD2}"/>
                  </a:ext>
                </a:extLst>
              </p:cNvPr>
              <p:cNvSpPr txBox="1"/>
              <p:nvPr/>
            </p:nvSpPr>
            <p:spPr>
              <a:xfrm>
                <a:off x="123070" y="2517010"/>
                <a:ext cx="877163"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跑馬燈</a:t>
                </a:r>
                <a:endParaRPr lang="en-US" altLang="zh-TW" dirty="0"/>
              </a:p>
            </p:txBody>
          </p:sp>
          <p:sp>
            <p:nvSpPr>
              <p:cNvPr id="336" name="矩形 335">
                <a:extLst>
                  <a:ext uri="{FF2B5EF4-FFF2-40B4-BE49-F238E27FC236}">
                    <a16:creationId xmlns:a16="http://schemas.microsoft.com/office/drawing/2014/main" id="{CB0DDCD9-B213-49F1-A6DF-D4965E7D9B55}"/>
                  </a:ext>
                </a:extLst>
              </p:cNvPr>
              <p:cNvSpPr/>
              <p:nvPr/>
            </p:nvSpPr>
            <p:spPr>
              <a:xfrm>
                <a:off x="474975" y="2733013"/>
                <a:ext cx="1745467" cy="266924"/>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7" name="文字方塊 336">
                <a:extLst>
                  <a:ext uri="{FF2B5EF4-FFF2-40B4-BE49-F238E27FC236}">
                    <a16:creationId xmlns:a16="http://schemas.microsoft.com/office/drawing/2014/main" id="{8E3940BE-C932-4FEC-B823-AB81016553F8}"/>
                  </a:ext>
                </a:extLst>
              </p:cNvPr>
              <p:cNvSpPr txBox="1"/>
              <p:nvPr/>
            </p:nvSpPr>
            <p:spPr>
              <a:xfrm>
                <a:off x="424391" y="2721742"/>
                <a:ext cx="1819216" cy="230832"/>
              </a:xfrm>
              <a:prstGeom prst="rect">
                <a:avLst/>
              </a:prstGeom>
              <a:noFill/>
            </p:spPr>
            <p:txBody>
              <a:bodyPr wrap="square" rtlCol="0">
                <a:spAutoFit/>
              </a:bodyPr>
              <a:lstStyle/>
              <a:p>
                <a:r>
                  <a:rPr lang="zh-TW" altLang="en-US" sz="900" dirty="0">
                    <a:latin typeface="微軟正黑體" panose="020B0604030504040204" pitchFamily="34" charset="-120"/>
                    <a:ea typeface="微軟正黑體" panose="020B0604030504040204" pitchFamily="34" charset="-120"/>
                  </a:rPr>
                  <a:t>請填寫想告訴觀眾的訊息</a:t>
                </a:r>
                <a:r>
                  <a:rPr lang="en-US" altLang="zh-TW" sz="900" dirty="0">
                    <a:latin typeface="微軟正黑體" panose="020B0604030504040204" pitchFamily="34" charset="-120"/>
                    <a:ea typeface="微軟正黑體" panose="020B0604030504040204" pitchFamily="34" charset="-120"/>
                  </a:rPr>
                  <a:t>….</a:t>
                </a:r>
                <a:endParaRPr lang="zh-TW" altLang="en-US" sz="900" dirty="0">
                  <a:latin typeface="微軟正黑體" panose="020B0604030504040204" pitchFamily="34" charset="-120"/>
                  <a:ea typeface="微軟正黑體" panose="020B0604030504040204" pitchFamily="34" charset="-120"/>
                </a:endParaRPr>
              </a:p>
            </p:txBody>
          </p:sp>
          <p:sp>
            <p:nvSpPr>
              <p:cNvPr id="338" name="文字方塊 337">
                <a:extLst>
                  <a:ext uri="{FF2B5EF4-FFF2-40B4-BE49-F238E27FC236}">
                    <a16:creationId xmlns:a16="http://schemas.microsoft.com/office/drawing/2014/main" id="{9B623FDF-4325-40CF-A29D-27840D784B12}"/>
                  </a:ext>
                </a:extLst>
              </p:cNvPr>
              <p:cNvSpPr txBox="1"/>
              <p:nvPr/>
            </p:nvSpPr>
            <p:spPr>
              <a:xfrm>
                <a:off x="130127" y="125885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直播日期</a:t>
                </a:r>
              </a:p>
            </p:txBody>
          </p:sp>
          <p:sp>
            <p:nvSpPr>
              <p:cNvPr id="339" name="文字方塊 338">
                <a:extLst>
                  <a:ext uri="{FF2B5EF4-FFF2-40B4-BE49-F238E27FC236}">
                    <a16:creationId xmlns:a16="http://schemas.microsoft.com/office/drawing/2014/main" id="{0F3958BA-84B4-43C3-AE7A-A1E76C618CFD}"/>
                  </a:ext>
                </a:extLst>
              </p:cNvPr>
              <p:cNvSpPr txBox="1"/>
              <p:nvPr/>
            </p:nvSpPr>
            <p:spPr>
              <a:xfrm>
                <a:off x="114137" y="3036540"/>
                <a:ext cx="1132041" cy="253916"/>
              </a:xfrm>
              <a:prstGeom prst="rect">
                <a:avLst/>
              </a:prstGeom>
              <a:noFill/>
            </p:spPr>
            <p:txBody>
              <a:bodyPr wrap="none" rtlCol="0">
                <a:spAutoFit/>
              </a:bodyPr>
              <a:lstStyle/>
              <a:p>
                <a:pPr marL="171450" indent="-171450">
                  <a:buFont typeface="Arial" panose="020B0604020202020204" pitchFamily="34" charset="0"/>
                  <a:buChar char="•"/>
                </a:pPr>
                <a:r>
                  <a:rPr lang="zh-TW" altLang="en-US" sz="1050" dirty="0">
                    <a:latin typeface="微軟正黑體" panose="020B0604030504040204" pitchFamily="34" charset="-120"/>
                    <a:ea typeface="微軟正黑體" panose="020B0604030504040204" pitchFamily="34" charset="-120"/>
                  </a:rPr>
                  <a:t>   倒數計時器</a:t>
                </a:r>
                <a:endParaRPr lang="en-US" altLang="zh-TW" sz="1050" dirty="0">
                  <a:latin typeface="微軟正黑體" panose="020B0604030504040204" pitchFamily="34" charset="-120"/>
                  <a:ea typeface="微軟正黑體" panose="020B0604030504040204" pitchFamily="34" charset="-120"/>
                </a:endParaRPr>
              </a:p>
            </p:txBody>
          </p:sp>
          <p:sp>
            <p:nvSpPr>
              <p:cNvPr id="346" name="文字方塊 345">
                <a:extLst>
                  <a:ext uri="{FF2B5EF4-FFF2-40B4-BE49-F238E27FC236}">
                    <a16:creationId xmlns:a16="http://schemas.microsoft.com/office/drawing/2014/main" id="{4C0BC6BC-4B69-4F6B-A90A-B22476D3C527}"/>
                  </a:ext>
                </a:extLst>
              </p:cNvPr>
              <p:cNvSpPr txBox="1"/>
              <p:nvPr/>
            </p:nvSpPr>
            <p:spPr>
              <a:xfrm>
                <a:off x="413590" y="3262803"/>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開啟</a:t>
                </a:r>
              </a:p>
            </p:txBody>
          </p:sp>
          <p:sp>
            <p:nvSpPr>
              <p:cNvPr id="350" name="文字方塊 349">
                <a:extLst>
                  <a:ext uri="{FF2B5EF4-FFF2-40B4-BE49-F238E27FC236}">
                    <a16:creationId xmlns:a16="http://schemas.microsoft.com/office/drawing/2014/main" id="{C713270A-9912-4CD5-AD9D-D1A9DA78D5E1}"/>
                  </a:ext>
                </a:extLst>
              </p:cNvPr>
              <p:cNvSpPr txBox="1"/>
              <p:nvPr/>
            </p:nvSpPr>
            <p:spPr>
              <a:xfrm>
                <a:off x="1106462" y="3276016"/>
                <a:ext cx="614271" cy="246221"/>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關閉</a:t>
                </a:r>
              </a:p>
            </p:txBody>
          </p:sp>
          <p:pic>
            <p:nvPicPr>
              <p:cNvPr id="351" name="圖片 350">
                <a:extLst>
                  <a:ext uri="{FF2B5EF4-FFF2-40B4-BE49-F238E27FC236}">
                    <a16:creationId xmlns:a16="http://schemas.microsoft.com/office/drawing/2014/main" id="{B31620FB-9E07-47C6-B689-B615F4575A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8174" y="1317370"/>
                <a:ext cx="202560" cy="202560"/>
              </a:xfrm>
              <a:prstGeom prst="rect">
                <a:avLst/>
              </a:prstGeom>
            </p:spPr>
          </p:pic>
          <p:sp>
            <p:nvSpPr>
              <p:cNvPr id="363" name="文字方塊 362">
                <a:extLst>
                  <a:ext uri="{FF2B5EF4-FFF2-40B4-BE49-F238E27FC236}">
                    <a16:creationId xmlns:a16="http://schemas.microsoft.com/office/drawing/2014/main" id="{FB9F658D-AE79-4F19-AE3D-635C4209C34A}"/>
                  </a:ext>
                </a:extLst>
              </p:cNvPr>
              <p:cNvSpPr txBox="1"/>
              <p:nvPr/>
            </p:nvSpPr>
            <p:spPr>
              <a:xfrm>
                <a:off x="1639170" y="6121713"/>
                <a:ext cx="403171" cy="261610"/>
              </a:xfrm>
              <a:prstGeom prst="rect">
                <a:avLst/>
              </a:prstGeom>
              <a:noFill/>
            </p:spPr>
            <p:txBody>
              <a:bodyPr wrap="none" rtlCol="0">
                <a:spAutoFit/>
              </a:bodyPr>
              <a:lstStyle>
                <a:defPPr>
                  <a:defRPr lang="zh-TW"/>
                </a:defPPr>
                <a:lvl1pPr>
                  <a:defRPr sz="1100">
                    <a:solidFill>
                      <a:schemeClr val="bg1"/>
                    </a:solidFill>
                    <a:latin typeface="微軟正黑體" panose="020B0604030504040204" pitchFamily="34" charset="-120"/>
                    <a:ea typeface="微軟正黑體" panose="020B0604030504040204" pitchFamily="34" charset="-120"/>
                  </a:defRPr>
                </a:lvl1pPr>
              </a:lstStyle>
              <a:p>
                <a:r>
                  <a:rPr lang="zh-TW" altLang="en-US" b="1" dirty="0"/>
                  <a:t>儲存</a:t>
                </a:r>
              </a:p>
            </p:txBody>
          </p:sp>
          <p:sp>
            <p:nvSpPr>
              <p:cNvPr id="353" name="矩形 352">
                <a:extLst>
                  <a:ext uri="{FF2B5EF4-FFF2-40B4-BE49-F238E27FC236}">
                    <a16:creationId xmlns:a16="http://schemas.microsoft.com/office/drawing/2014/main" id="{9FE66EEE-E0E9-432E-B2E1-AF6FA340D8E0}"/>
                  </a:ext>
                </a:extLst>
              </p:cNvPr>
              <p:cNvSpPr/>
              <p:nvPr/>
            </p:nvSpPr>
            <p:spPr>
              <a:xfrm>
                <a:off x="450875" y="3922802"/>
                <a:ext cx="1805967" cy="88394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4" name="矩形 353">
                <a:extLst>
                  <a:ext uri="{FF2B5EF4-FFF2-40B4-BE49-F238E27FC236}">
                    <a16:creationId xmlns:a16="http://schemas.microsoft.com/office/drawing/2014/main" id="{5C494304-3206-4FC5-B6DC-ED7024D1CEB8}"/>
                  </a:ext>
                </a:extLst>
              </p:cNvPr>
              <p:cNvSpPr/>
              <p:nvPr/>
            </p:nvSpPr>
            <p:spPr>
              <a:xfrm>
                <a:off x="413892" y="3989677"/>
                <a:ext cx="1814249" cy="400110"/>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登入以下連結，看看自己買了什麼戰利品吧！</a:t>
                </a:r>
              </a:p>
            </p:txBody>
          </p:sp>
          <p:sp>
            <p:nvSpPr>
              <p:cNvPr id="355" name="矩形 354">
                <a:extLst>
                  <a:ext uri="{FF2B5EF4-FFF2-40B4-BE49-F238E27FC236}">
                    <a16:creationId xmlns:a16="http://schemas.microsoft.com/office/drawing/2014/main" id="{5F32059B-87C1-4528-BB0D-4E5679C52575}"/>
                  </a:ext>
                </a:extLst>
              </p:cNvPr>
              <p:cNvSpPr/>
              <p:nvPr/>
            </p:nvSpPr>
            <p:spPr>
              <a:xfrm>
                <a:off x="426334" y="4293994"/>
                <a:ext cx="1820102" cy="400110"/>
              </a:xfrm>
              <a:prstGeom prst="rect">
                <a:avLst/>
              </a:prstGeom>
              <a:noFill/>
            </p:spPr>
            <p:txBody>
              <a:bodyPr wrap="square" rtlCol="0">
                <a:spAutoFit/>
              </a:bodyPr>
              <a:lstStyle/>
              <a:p>
                <a:r>
                  <a:rPr lang="en-US" altLang="zh-TW" sz="1000" dirty="0">
                    <a:latin typeface="微軟正黑體" panose="020B0604030504040204" pitchFamily="34" charset="-120"/>
                    <a:ea typeface="微軟正黑體" panose="020B0604030504040204" pitchFamily="34" charset="-120"/>
                    <a:hlinkClick r:id="rId11"/>
                  </a:rPr>
                  <a:t>https://arkbeez.com/order/seller_list</a:t>
                </a:r>
                <a:endParaRPr lang="zh-TW" altLang="en-US" sz="1000" dirty="0">
                  <a:latin typeface="微軟正黑體" panose="020B0604030504040204" pitchFamily="34" charset="-120"/>
                  <a:ea typeface="微軟正黑體" panose="020B0604030504040204" pitchFamily="34" charset="-120"/>
                </a:endParaRPr>
              </a:p>
            </p:txBody>
          </p:sp>
          <p:sp>
            <p:nvSpPr>
              <p:cNvPr id="356" name="矩形 355">
                <a:extLst>
                  <a:ext uri="{FF2B5EF4-FFF2-40B4-BE49-F238E27FC236}">
                    <a16:creationId xmlns:a16="http://schemas.microsoft.com/office/drawing/2014/main" id="{16E7E899-C046-4680-B1CE-4CE9E4596B2C}"/>
                  </a:ext>
                </a:extLst>
              </p:cNvPr>
              <p:cNvSpPr/>
              <p:nvPr/>
            </p:nvSpPr>
            <p:spPr>
              <a:xfrm>
                <a:off x="445369" y="5399275"/>
                <a:ext cx="1773643" cy="643968"/>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7" name="矩形 356">
                <a:extLst>
                  <a:ext uri="{FF2B5EF4-FFF2-40B4-BE49-F238E27FC236}">
                    <a16:creationId xmlns:a16="http://schemas.microsoft.com/office/drawing/2014/main" id="{E4DF548B-26C4-4D32-A90B-BA0A2D6B39D1}"/>
                  </a:ext>
                </a:extLst>
              </p:cNvPr>
              <p:cNvSpPr/>
              <p:nvPr/>
            </p:nvSpPr>
            <p:spPr>
              <a:xfrm>
                <a:off x="427626" y="5360979"/>
                <a:ext cx="1791386" cy="553998"/>
              </a:xfrm>
              <a:prstGeom prst="rect">
                <a:avLst/>
              </a:prstGeom>
              <a:noFill/>
            </p:spPr>
            <p:txBody>
              <a:bodyPr wrap="square" rtlCol="0">
                <a:spAutoFit/>
              </a:bodyPr>
              <a:lstStyle/>
              <a:p>
                <a:r>
                  <a:rPr lang="zh-TW" altLang="en-US" sz="1000" dirty="0">
                    <a:latin typeface="微軟正黑體" panose="020B0604030504040204" pitchFamily="34" charset="-120"/>
                    <a:ea typeface="微軟正黑體" panose="020B0604030504040204" pitchFamily="34" charset="-120"/>
                  </a:rPr>
                  <a:t>恭喜下列得標者，記得於我的購物清單中結帳付款喔</a:t>
                </a:r>
                <a:r>
                  <a:rPr lang="en-US" altLang="zh-TW" sz="1000" dirty="0">
                    <a:latin typeface="微軟正黑體" panose="020B0604030504040204" pitchFamily="34" charset="-120"/>
                    <a:ea typeface="微軟正黑體" panose="020B0604030504040204" pitchFamily="34" charset="-120"/>
                  </a:rPr>
                  <a:t>~</a:t>
                </a:r>
              </a:p>
              <a:p>
                <a:endParaRPr lang="zh-TW" altLang="en-US" sz="1000" dirty="0">
                  <a:latin typeface="微軟正黑體" panose="020B0604030504040204" pitchFamily="34" charset="-120"/>
                  <a:ea typeface="微軟正黑體" panose="020B0604030504040204" pitchFamily="34" charset="-120"/>
                </a:endParaRPr>
              </a:p>
            </p:txBody>
          </p:sp>
          <p:sp>
            <p:nvSpPr>
              <p:cNvPr id="358" name="矩形 357">
                <a:extLst>
                  <a:ext uri="{FF2B5EF4-FFF2-40B4-BE49-F238E27FC236}">
                    <a16:creationId xmlns:a16="http://schemas.microsoft.com/office/drawing/2014/main" id="{AE15A89F-5AC8-4356-A715-F0450A8C0B1C}"/>
                  </a:ext>
                </a:extLst>
              </p:cNvPr>
              <p:cNvSpPr/>
              <p:nvPr/>
            </p:nvSpPr>
            <p:spPr>
              <a:xfrm>
                <a:off x="530565" y="1777783"/>
                <a:ext cx="1711399" cy="15282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9" name="文字方塊 358">
                <a:extLst>
                  <a:ext uri="{FF2B5EF4-FFF2-40B4-BE49-F238E27FC236}">
                    <a16:creationId xmlns:a16="http://schemas.microsoft.com/office/drawing/2014/main" id="{CD96AAC9-88EF-4D50-96BD-34CFD3596F48}"/>
                  </a:ext>
                </a:extLst>
              </p:cNvPr>
              <p:cNvSpPr txBox="1"/>
              <p:nvPr/>
            </p:nvSpPr>
            <p:spPr>
              <a:xfrm>
                <a:off x="123070" y="2003329"/>
                <a:ext cx="1011815" cy="253916"/>
              </a:xfrm>
              <a:prstGeom prst="rect">
                <a:avLst/>
              </a:prstGeom>
              <a:noFill/>
            </p:spPr>
            <p:txBody>
              <a:bodyPr wrap="none" rtlCol="0">
                <a:spAutoFit/>
              </a:bodyPr>
              <a:lstStyle>
                <a:defPPr>
                  <a:defRPr lang="zh-TW"/>
                </a:defPPr>
                <a:lvl1pPr marL="285750" indent="-285750">
                  <a:buFont typeface="Arial" panose="020B0604020202020204" pitchFamily="34" charset="0"/>
                  <a:buChar char="•"/>
                  <a:defRPr sz="1050">
                    <a:latin typeface="微軟正黑體" panose="020B0604030504040204" pitchFamily="34" charset="-120"/>
                    <a:ea typeface="微軟正黑體" panose="020B0604030504040204" pitchFamily="34" charset="-120"/>
                  </a:defRPr>
                </a:lvl1pPr>
              </a:lstStyle>
              <a:p>
                <a:r>
                  <a:rPr lang="zh-TW" altLang="en-US" dirty="0"/>
                  <a:t>播放方式</a:t>
                </a:r>
                <a:endParaRPr lang="en-US" altLang="zh-TW" dirty="0"/>
              </a:p>
            </p:txBody>
          </p:sp>
          <p:sp>
            <p:nvSpPr>
              <p:cNvPr id="360" name="文字方塊 359">
                <a:extLst>
                  <a:ext uri="{FF2B5EF4-FFF2-40B4-BE49-F238E27FC236}">
                    <a16:creationId xmlns:a16="http://schemas.microsoft.com/office/drawing/2014/main" id="{91793A1C-E9C5-482B-AB4E-4293BB5CB572}"/>
                  </a:ext>
                </a:extLst>
              </p:cNvPr>
              <p:cNvSpPr txBox="1"/>
              <p:nvPr/>
            </p:nvSpPr>
            <p:spPr>
              <a:xfrm>
                <a:off x="457351" y="2210209"/>
                <a:ext cx="729687" cy="246221"/>
              </a:xfrm>
              <a:prstGeom prst="rect">
                <a:avLst/>
              </a:prstGeom>
              <a:noFill/>
            </p:spPr>
            <p:txBody>
              <a:bodyPr wrap="none" rtlCol="0">
                <a:spAutoFit/>
              </a:bodyPr>
              <a:lstStyle/>
              <a:p>
                <a:pPr marL="285750" indent="-285750">
                  <a:buFont typeface="Wingdings" panose="05000000000000000000" pitchFamily="2" charset="2"/>
                  <a:buChar char="n"/>
                </a:pPr>
                <a:r>
                  <a:rPr lang="zh-TW" altLang="en-US" sz="1000" dirty="0">
                    <a:latin typeface="微軟正黑體" panose="020B0604030504040204" pitchFamily="34" charset="-120"/>
                    <a:ea typeface="微軟正黑體" panose="020B0604030504040204" pitchFamily="34" charset="-120"/>
                  </a:rPr>
                  <a:t>直式</a:t>
                </a:r>
              </a:p>
            </p:txBody>
          </p:sp>
          <p:sp>
            <p:nvSpPr>
              <p:cNvPr id="361" name="文字方塊 360">
                <a:extLst>
                  <a:ext uri="{FF2B5EF4-FFF2-40B4-BE49-F238E27FC236}">
                    <a16:creationId xmlns:a16="http://schemas.microsoft.com/office/drawing/2014/main" id="{7EA3D131-BD78-49D4-8366-19644A1C5FCB}"/>
                  </a:ext>
                </a:extLst>
              </p:cNvPr>
              <p:cNvSpPr txBox="1"/>
              <p:nvPr/>
            </p:nvSpPr>
            <p:spPr>
              <a:xfrm>
                <a:off x="1140897" y="2207728"/>
                <a:ext cx="1175322" cy="369332"/>
              </a:xfrm>
              <a:prstGeom prst="rect">
                <a:avLst/>
              </a:prstGeom>
              <a:noFill/>
            </p:spPr>
            <p:txBody>
              <a:bodyPr wrap="none" rtlCol="0">
                <a:spAutoFit/>
              </a:bodyPr>
              <a:lstStyle/>
              <a:p>
                <a:pPr marL="171450" indent="-171450">
                  <a:buFont typeface="Wingdings" panose="05000000000000000000" pitchFamily="2" charset="2"/>
                  <a:buChar char="p"/>
                </a:pPr>
                <a:r>
                  <a:rPr lang="zh-TW" altLang="en-US" sz="1000" dirty="0">
                    <a:latin typeface="微軟正黑體" panose="020B0604030504040204" pitchFamily="34" charset="-120"/>
                    <a:ea typeface="微軟正黑體" panose="020B0604030504040204" pitchFamily="34" charset="-120"/>
                  </a:rPr>
                  <a:t>橫式</a:t>
                </a:r>
                <a:endParaRPr lang="en-US" altLang="zh-TW" sz="1000" dirty="0">
                  <a:latin typeface="微軟正黑體" panose="020B0604030504040204" pitchFamily="34" charset="-120"/>
                  <a:ea typeface="微軟正黑體" panose="020B0604030504040204" pitchFamily="34" charset="-120"/>
                </a:endParaRPr>
              </a:p>
              <a:p>
                <a:r>
                  <a:rPr lang="en-US" altLang="zh-TW" sz="800" dirty="0">
                    <a:latin typeface="微軟正黑體" panose="020B0604030504040204" pitchFamily="34" charset="-120"/>
                    <a:ea typeface="微軟正黑體" panose="020B0604030504040204" pitchFamily="34" charset="-120"/>
                  </a:rPr>
                  <a:t>(</a:t>
                </a:r>
                <a:r>
                  <a:rPr lang="zh-TW" altLang="en-US" sz="800" dirty="0">
                    <a:latin typeface="微軟正黑體" panose="020B0604030504040204" pitchFamily="34" charset="-120"/>
                    <a:ea typeface="微軟正黑體" panose="020B0604030504040204" pitchFamily="34" charset="-120"/>
                  </a:rPr>
                  <a:t>手機不支援橫式播放</a:t>
                </a:r>
                <a:r>
                  <a:rPr lang="en-US" altLang="zh-TW" sz="800" dirty="0">
                    <a:latin typeface="微軟正黑體" panose="020B0604030504040204" pitchFamily="34" charset="-120"/>
                    <a:ea typeface="微軟正黑體" panose="020B0604030504040204" pitchFamily="34" charset="-120"/>
                  </a:rPr>
                  <a:t>)</a:t>
                </a:r>
                <a:endParaRPr lang="zh-TW" altLang="en-US" sz="800" dirty="0">
                  <a:latin typeface="微軟正黑體" panose="020B0604030504040204" pitchFamily="34" charset="-120"/>
                  <a:ea typeface="微軟正黑體" panose="020B0604030504040204" pitchFamily="34" charset="-120"/>
                </a:endParaRPr>
              </a:p>
            </p:txBody>
          </p:sp>
        </p:grpSp>
        <p:sp>
          <p:nvSpPr>
            <p:cNvPr id="297" name="文字方塊 296">
              <a:extLst>
                <a:ext uri="{FF2B5EF4-FFF2-40B4-BE49-F238E27FC236}">
                  <a16:creationId xmlns:a16="http://schemas.microsoft.com/office/drawing/2014/main" id="{6D27098C-7B98-47BE-9732-BE065D6A8460}"/>
                </a:ext>
              </a:extLst>
            </p:cNvPr>
            <p:cNvSpPr txBox="1"/>
            <p:nvPr/>
          </p:nvSpPr>
          <p:spPr>
            <a:xfrm>
              <a:off x="93312" y="3484760"/>
              <a:ext cx="2278188" cy="430887"/>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私訊買家內容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當點買家</a:t>
              </a:r>
              <a:r>
                <a:rPr lang="en-US" altLang="zh-TW" sz="800" u="sng" dirty="0">
                  <a:solidFill>
                    <a:schemeClr val="tx2"/>
                  </a:solidFill>
                  <a:latin typeface="微軟正黑體" panose="020B0604030504040204" pitchFamily="34" charset="-120"/>
                  <a:ea typeface="微軟正黑體" panose="020B0604030504040204" pitchFamily="34" charset="-120"/>
                </a:rPr>
                <a:t>+1</a:t>
              </a:r>
              <a:r>
                <a:rPr lang="zh-TW" altLang="en-US" sz="800" u="sng" dirty="0">
                  <a:solidFill>
                    <a:schemeClr val="tx2"/>
                  </a:solidFill>
                  <a:latin typeface="微軟正黑體" panose="020B0604030504040204" pitchFamily="34" charset="-120"/>
                  <a:ea typeface="微軟正黑體" panose="020B0604030504040204" pitchFamily="34" charset="-120"/>
                </a:rPr>
                <a:t>時將系統將主動私訊買家。</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sp>
          <p:nvSpPr>
            <p:cNvPr id="301" name="文字方塊 300">
              <a:extLst>
                <a:ext uri="{FF2B5EF4-FFF2-40B4-BE49-F238E27FC236}">
                  <a16:creationId xmlns:a16="http://schemas.microsoft.com/office/drawing/2014/main" id="{651C1E49-75AF-4954-9B58-6DECC1D0EB69}"/>
                </a:ext>
              </a:extLst>
            </p:cNvPr>
            <p:cNvSpPr txBox="1"/>
            <p:nvPr/>
          </p:nvSpPr>
          <p:spPr>
            <a:xfrm>
              <a:off x="93202" y="4864530"/>
              <a:ext cx="2246128" cy="553998"/>
            </a:xfrm>
            <a:prstGeom prst="rect">
              <a:avLst/>
            </a:prstGeom>
            <a:noFill/>
          </p:spPr>
          <p:txBody>
            <a:bodyPr wrap="none" rtlCol="0">
              <a:spAutoFit/>
            </a:bodyPr>
            <a:lstStyle/>
            <a:p>
              <a:pPr marL="285750" indent="-285750">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回覆直播留言 </a:t>
              </a:r>
              <a:endParaRPr lang="en-US" altLang="zh-TW" sz="1100" dirty="0">
                <a:latin typeface="微軟正黑體" panose="020B0604030504040204" pitchFamily="34" charset="-120"/>
                <a:ea typeface="微軟正黑體" panose="020B0604030504040204" pitchFamily="34" charset="-120"/>
              </a:endParaRPr>
            </a:p>
            <a:p>
              <a:r>
                <a:rPr lang="zh-TW" altLang="en-US" sz="1100" dirty="0">
                  <a:solidFill>
                    <a:srgbClr val="FF0000"/>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當點選結單按鍵時，系統將回覆於直播</a:t>
              </a:r>
              <a:endParaRPr lang="en-US" altLang="zh-TW" sz="800" u="sng" dirty="0">
                <a:solidFill>
                  <a:schemeClr val="tx2"/>
                </a:solidFill>
                <a:latin typeface="微軟正黑體" panose="020B0604030504040204" pitchFamily="34" charset="-120"/>
                <a:ea typeface="微軟正黑體" panose="020B0604030504040204" pitchFamily="34" charset="-120"/>
              </a:endParaRPr>
            </a:p>
            <a:p>
              <a:r>
                <a:rPr lang="zh-TW" altLang="en-US" sz="800" dirty="0">
                  <a:solidFill>
                    <a:schemeClr val="tx2"/>
                  </a:solidFill>
                  <a:latin typeface="微軟正黑體" panose="020B0604030504040204" pitchFamily="34" charset="-120"/>
                  <a:ea typeface="微軟正黑體" panose="020B0604030504040204" pitchFamily="34" charset="-120"/>
                </a:rPr>
                <a:t>            </a:t>
              </a:r>
              <a:r>
                <a:rPr lang="zh-TW" altLang="en-US" sz="800" u="sng" dirty="0">
                  <a:solidFill>
                    <a:schemeClr val="tx2"/>
                  </a:solidFill>
                  <a:latin typeface="微軟正黑體" panose="020B0604030504040204" pitchFamily="34" charset="-120"/>
                  <a:ea typeface="微軟正黑體" panose="020B0604030504040204" pitchFamily="34" charset="-120"/>
                </a:rPr>
                <a:t>留言中。</a:t>
              </a:r>
              <a:endParaRPr lang="en-US" altLang="zh-TW" sz="1100" u="sng" dirty="0">
                <a:solidFill>
                  <a:schemeClr val="tx2"/>
                </a:solidFill>
                <a:latin typeface="微軟正黑體" panose="020B0604030504040204" pitchFamily="34" charset="-120"/>
                <a:ea typeface="微軟正黑體" panose="020B0604030504040204" pitchFamily="34" charset="-120"/>
              </a:endParaRPr>
            </a:p>
          </p:txBody>
        </p:sp>
      </p:grpSp>
      <p:grpSp>
        <p:nvGrpSpPr>
          <p:cNvPr id="248" name="群組 247">
            <a:extLst>
              <a:ext uri="{FF2B5EF4-FFF2-40B4-BE49-F238E27FC236}">
                <a16:creationId xmlns:a16="http://schemas.microsoft.com/office/drawing/2014/main" id="{23A0D72D-4010-478F-91FA-B06B3CB6176D}"/>
              </a:ext>
            </a:extLst>
          </p:cNvPr>
          <p:cNvGrpSpPr/>
          <p:nvPr/>
        </p:nvGrpSpPr>
        <p:grpSpPr>
          <a:xfrm>
            <a:off x="1870836" y="79762"/>
            <a:ext cx="1183300" cy="296545"/>
            <a:chOff x="5514940" y="935822"/>
            <a:chExt cx="1183300" cy="296545"/>
          </a:xfrm>
        </p:grpSpPr>
        <p:sp>
          <p:nvSpPr>
            <p:cNvPr id="249" name="矩形 248">
              <a:extLst>
                <a:ext uri="{FF2B5EF4-FFF2-40B4-BE49-F238E27FC236}">
                  <a16:creationId xmlns:a16="http://schemas.microsoft.com/office/drawing/2014/main" id="{90548912-57F7-4804-ACD0-4A79BBC53861}"/>
                </a:ext>
              </a:extLst>
            </p:cNvPr>
            <p:cNvSpPr/>
            <p:nvPr/>
          </p:nvSpPr>
          <p:spPr>
            <a:xfrm>
              <a:off x="5614687" y="935822"/>
              <a:ext cx="962625" cy="29654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0" name="文字方塊 249">
              <a:extLst>
                <a:ext uri="{FF2B5EF4-FFF2-40B4-BE49-F238E27FC236}">
                  <a16:creationId xmlns:a16="http://schemas.microsoft.com/office/drawing/2014/main" id="{424F6A38-B0D3-4F90-9F0E-C7A6B444121E}"/>
                </a:ext>
              </a:extLst>
            </p:cNvPr>
            <p:cNvSpPr txBox="1"/>
            <p:nvPr/>
          </p:nvSpPr>
          <p:spPr>
            <a:xfrm>
              <a:off x="5514940" y="948150"/>
              <a:ext cx="1183300" cy="261610"/>
            </a:xfrm>
            <a:prstGeom prst="rect">
              <a:avLst/>
            </a:prstGeom>
            <a:noFill/>
          </p:spPr>
          <p:txBody>
            <a:bodyPr wrap="square" rtlCol="0">
              <a:spAutoFit/>
            </a:bodyPr>
            <a:lstStyle/>
            <a:p>
              <a:pPr algn="ctr"/>
              <a:r>
                <a:rPr lang="zh-TW" altLang="en-US" sz="1100" b="1" dirty="0">
                  <a:latin typeface="微軟正黑體" panose="020B0604030504040204" pitchFamily="34" charset="-120"/>
                  <a:ea typeface="微軟正黑體" panose="020B0604030504040204" pitchFamily="34" charset="-120"/>
                </a:rPr>
                <a:t>客戶關係</a:t>
              </a:r>
            </a:p>
          </p:txBody>
        </p:sp>
      </p:grpSp>
    </p:spTree>
    <p:extLst>
      <p:ext uri="{BB962C8B-B14F-4D97-AF65-F5344CB8AC3E}">
        <p14:creationId xmlns:p14="http://schemas.microsoft.com/office/powerpoint/2010/main" val="411084809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4531</TotalTime>
  <Words>9684</Words>
  <Application>Microsoft Office PowerPoint</Application>
  <PresentationFormat>寬螢幕</PresentationFormat>
  <Paragraphs>1986</Paragraphs>
  <Slides>43</Slides>
  <Notes>4</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43</vt:i4>
      </vt:variant>
    </vt:vector>
  </HeadingPairs>
  <TitlesOfParts>
    <vt:vector size="51" baseType="lpstr">
      <vt:lpstr>Microsoft JhengHei UI</vt:lpstr>
      <vt:lpstr>Yu Gothic UI Light</vt:lpstr>
      <vt:lpstr>微軟正黑體</vt:lpstr>
      <vt:lpstr>Arial</vt:lpstr>
      <vt:lpstr>Calibri</vt:lpstr>
      <vt:lpstr>Calibri Light</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直播主:直放手機螢幕 觀眾:直放手機螢幕</vt:lpstr>
      <vt:lpstr>PowerPoint 簡報</vt:lpstr>
      <vt:lpstr>PowerPoint 簡報</vt:lpstr>
      <vt:lpstr>PowerPoint 簡報</vt:lpstr>
      <vt:lpstr>直播主:直放手機螢幕 觀眾:橫放手機螢幕 </vt:lpstr>
      <vt:lpstr>PowerPoint 簡報</vt:lpstr>
      <vt:lpstr>PowerPoint 簡報</vt:lpstr>
      <vt:lpstr>PowerPoint 簡報</vt:lpstr>
      <vt:lpstr>直播主:橫放電腦螢幕 觀眾:橫放手機螢幕 </vt:lpstr>
      <vt:lpstr>PowerPoint 簡報</vt:lpstr>
      <vt:lpstr>PowerPoint 簡報</vt:lpstr>
      <vt:lpstr>PowerPoint 簡報</vt:lpstr>
      <vt:lpstr>直播主:橫放電腦螢幕 觀眾:直放手機螢幕 </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Ark009</dc:creator>
  <cp:lastModifiedBy>Ark009</cp:lastModifiedBy>
  <cp:revision>374</cp:revision>
  <dcterms:created xsi:type="dcterms:W3CDTF">2019-05-10T09:08:27Z</dcterms:created>
  <dcterms:modified xsi:type="dcterms:W3CDTF">2019-06-26T06:52:52Z</dcterms:modified>
</cp:coreProperties>
</file>